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402" r:id="rId2"/>
    <p:sldId id="2424" r:id="rId3"/>
    <p:sldId id="2420" r:id="rId4"/>
    <p:sldId id="2395" r:id="rId5"/>
    <p:sldId id="2346" r:id="rId6"/>
    <p:sldId id="2475" r:id="rId7"/>
    <p:sldId id="2430" r:id="rId8"/>
    <p:sldId id="2464" r:id="rId9"/>
    <p:sldId id="2450" r:id="rId10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36" userDrawn="1">
          <p15:clr>
            <a:srgbClr val="A4A3A4"/>
          </p15:clr>
        </p15:guide>
        <p15:guide id="4" pos="14350" userDrawn="1">
          <p15:clr>
            <a:srgbClr val="A4A3A4"/>
          </p15:clr>
        </p15:guide>
        <p15:guide id="6" pos="1006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10" pos="7678" userDrawn="1">
          <p15:clr>
            <a:srgbClr val="A4A3A4"/>
          </p15:clr>
        </p15:guide>
        <p15:guide id="11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B6C40"/>
    <a:srgbClr val="FFC737"/>
    <a:srgbClr val="FFFFFF"/>
    <a:srgbClr val="E3E4E6"/>
    <a:srgbClr val="002452"/>
    <a:srgbClr val="583F52"/>
    <a:srgbClr val="000C28"/>
    <a:srgbClr val="000820"/>
    <a:srgbClr val="001334"/>
    <a:srgbClr val="F52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71" autoAdjust="0"/>
    <p:restoredTop sz="95867" autoAdjust="0"/>
  </p:normalViewPr>
  <p:slideViewPr>
    <p:cSldViewPr snapToGrid="0" snapToObjects="1">
      <p:cViewPr>
        <p:scale>
          <a:sx n="44" d="100"/>
          <a:sy n="44" d="100"/>
        </p:scale>
        <p:origin x="-1722" y="-576"/>
      </p:cViewPr>
      <p:guideLst>
        <p:guide orient="horz" pos="8136"/>
        <p:guide orient="horz" pos="504"/>
        <p:guide orient="horz" pos="4320"/>
        <p:guide pos="14350"/>
        <p:guide pos="1006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7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3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52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8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36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5558891" y="4393580"/>
            <a:ext cx="8818759" cy="932242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4393580"/>
            <a:ext cx="8876371" cy="932242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58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4810976"/>
            <a:ext cx="9925672" cy="890502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9560324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925672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4742998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9925672" y="-12701"/>
            <a:ext cx="14451978" cy="969195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8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8064976" y="6913756"/>
            <a:ext cx="6312674" cy="68022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2188824" y="0"/>
            <a:ext cx="5608522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8064976" y="1"/>
            <a:ext cx="6312674" cy="66461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1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6913756"/>
            <a:ext cx="6312674" cy="68022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613214" y="0"/>
            <a:ext cx="5608522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6312674" cy="66461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82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2997993" y="4747807"/>
            <a:ext cx="8273194" cy="522122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0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4143769" y="9189265"/>
            <a:ext cx="1053950" cy="185016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325424" y="5132239"/>
            <a:ext cx="7585329" cy="425972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5573121" y="7739989"/>
            <a:ext cx="2476398" cy="32994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535540" y="7896877"/>
            <a:ext cx="4862771" cy="307701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76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576535" y="3414086"/>
            <a:ext cx="3853787" cy="682273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71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6591438" y="4389587"/>
            <a:ext cx="3854271" cy="68062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906978" y="4389587"/>
            <a:ext cx="3854271" cy="68062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0246542" y="4389587"/>
            <a:ext cx="3854271" cy="68062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93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581848" y="6832600"/>
            <a:ext cx="5149152" cy="6883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156424" y="4572000"/>
            <a:ext cx="5149152" cy="6883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23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6235102" y="6191976"/>
            <a:ext cx="4505508" cy="6023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3660712" y="3931376"/>
            <a:ext cx="4505508" cy="6023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7522576" y="2160561"/>
            <a:ext cx="4505508" cy="6023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19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4688237" y="3147155"/>
            <a:ext cx="11914451" cy="752640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83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7289800"/>
            <a:ext cx="12188825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188825" y="7289800"/>
            <a:ext cx="12188825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5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308200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1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6616401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50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9440896" y="7125817"/>
            <a:ext cx="4936754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861918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-1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4582378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9723860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9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46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63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229672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9817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133252" y="0"/>
            <a:ext cx="8096420" cy="68691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6229672" y="-1"/>
            <a:ext cx="8147978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9817" y="-1"/>
            <a:ext cx="8147978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133252" y="6869150"/>
            <a:ext cx="8096420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29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9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129246" y="7848315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682977" y="7848315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021784" y="7848316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575515" y="7848316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8129246" y="5000537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682977" y="5000537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7021784" y="5000538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2575515" y="5000538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37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58462" y="3845170"/>
            <a:ext cx="13809784" cy="77864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4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3571225" y="4999012"/>
            <a:ext cx="8267826" cy="46201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5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511422" y="4332618"/>
            <a:ext cx="5477305" cy="68967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6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5702001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59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372479" y="4043359"/>
            <a:ext cx="3665318" cy="3665318"/>
          </a:xfrm>
          <a:prstGeom prst="ellipse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93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5790412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0256392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319509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53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398532" y="4515795"/>
            <a:ext cx="8931106" cy="65365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74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545281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678162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7811043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2943924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01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/>
          <p:cNvSpPr/>
          <p:nvPr userDrawn="1"/>
        </p:nvSpPr>
        <p:spPr>
          <a:xfrm rot="5400000">
            <a:off x="22423256" y="543680"/>
            <a:ext cx="766064" cy="660400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2431706" y="596900"/>
            <a:ext cx="864586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i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2400" b="1" i="0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 </a:t>
            </a:r>
            <a:endParaRPr lang="id-ID" sz="2400" b="1" i="0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4052" r:id="rId2"/>
    <p:sldLayoutId id="2147484053" r:id="rId3"/>
    <p:sldLayoutId id="2147484054" r:id="rId4"/>
    <p:sldLayoutId id="2147484050" r:id="rId5"/>
    <p:sldLayoutId id="2147484024" r:id="rId6"/>
    <p:sldLayoutId id="2147484041" r:id="rId7"/>
    <p:sldLayoutId id="2147484044" r:id="rId8"/>
    <p:sldLayoutId id="2147484045" r:id="rId9"/>
    <p:sldLayoutId id="2147484043" r:id="rId10"/>
    <p:sldLayoutId id="2147484042" r:id="rId11"/>
    <p:sldLayoutId id="2147484047" r:id="rId12"/>
    <p:sldLayoutId id="2147484048" r:id="rId13"/>
    <p:sldLayoutId id="2147484030" r:id="rId14"/>
    <p:sldLayoutId id="2147484022" r:id="rId15"/>
    <p:sldLayoutId id="2147484051" r:id="rId16"/>
    <p:sldLayoutId id="2147484037" r:id="rId17"/>
    <p:sldLayoutId id="2147484007" r:id="rId18"/>
    <p:sldLayoutId id="2147484019" r:id="rId19"/>
    <p:sldLayoutId id="2147484034" r:id="rId20"/>
    <p:sldLayoutId id="2147484032" r:id="rId21"/>
    <p:sldLayoutId id="2147483997" r:id="rId22"/>
    <p:sldLayoutId id="2147483917" r:id="rId23"/>
    <p:sldLayoutId id="2147483918" r:id="rId24"/>
    <p:sldLayoutId id="2147483996" r:id="rId25"/>
    <p:sldLayoutId id="2147483919" r:id="rId26"/>
    <p:sldLayoutId id="2147483980" r:id="rId27"/>
    <p:sldLayoutId id="2147484060" r:id="rId2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3141120"/>
            <a:ext cx="24377650" cy="6380793"/>
          </a:xfrm>
        </p:spPr>
      </p:pic>
      <p:sp>
        <p:nvSpPr>
          <p:cNvPr id="7" name="Rectangle 6"/>
          <p:cNvSpPr/>
          <p:nvPr/>
        </p:nvSpPr>
        <p:spPr>
          <a:xfrm>
            <a:off x="-1" y="5635257"/>
            <a:ext cx="24377651" cy="2083981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1608677" y="8191857"/>
            <a:ext cx="119292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60038" y="8519096"/>
            <a:ext cx="1068920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Poppins SemiBold" charset="0"/>
                <a:ea typeface="Poppins SemiBold" charset="0"/>
                <a:cs typeface="Poppins SemiBold" charset="0"/>
              </a:rPr>
              <a:t>AWARENESS   .   ENGAGEMENT  .  ACCOUNTABILITY</a:t>
            </a:r>
            <a:endParaRPr lang="en-US" sz="3200" b="1" dirty="0">
              <a:solidFill>
                <a:schemeClr val="bg1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2" name="Diamond 1"/>
          <p:cNvSpPr/>
          <p:nvPr/>
        </p:nvSpPr>
        <p:spPr>
          <a:xfrm>
            <a:off x="11245618" y="3346513"/>
            <a:ext cx="1962614" cy="1962614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068" y="11092721"/>
            <a:ext cx="24003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Minion Pro" charset="0"/>
                <a:ea typeface="Minion Pro" charset="0"/>
                <a:cs typeface="Minion Pro" charset="0"/>
              </a:rPr>
              <a:t>ORIENTATION FOR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Minion Pro" charset="0"/>
                <a:ea typeface="Minion Pro" charset="0"/>
                <a:cs typeface="Minion Pro" charset="0"/>
              </a:rPr>
              <a:t> 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Minion Pro" charset="0"/>
                <a:ea typeface="Minion Pro" charset="0"/>
                <a:cs typeface="Minion Pro" charset="0"/>
              </a:rPr>
              <a:t>EXECUTIVE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Minion Pro" charset="0"/>
                <a:ea typeface="Minion Pro" charset="0"/>
                <a:cs typeface="Minion Pro" charset="0"/>
              </a:rPr>
              <a:t> 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Minion Pro" charset="0"/>
                <a:ea typeface="Minion Pro" charset="0"/>
                <a:cs typeface="Minion Pro" charset="0"/>
              </a:rPr>
              <a:t>BRANCH EMPLOYEES</a:t>
            </a:r>
            <a:endParaRPr lang="en-US" sz="5400" dirty="0">
              <a:solidFill>
                <a:schemeClr val="accent4">
                  <a:lumMod val="50000"/>
                </a:schemeClr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60469" y="5413921"/>
            <a:ext cx="19532911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500" b="1" dirty="0">
                <a:solidFill>
                  <a:schemeClr val="bg1">
                    <a:lumMod val="95000"/>
                  </a:schemeClr>
                </a:solidFill>
                <a:latin typeface="Minion Pro" charset="0"/>
                <a:ea typeface="Minion Pro" charset="0"/>
                <a:cs typeface="Minion Pro" charset="0"/>
              </a:rPr>
              <a:t>ETHICAL SERVICE</a:t>
            </a:r>
          </a:p>
        </p:txBody>
      </p:sp>
    </p:spTree>
    <p:extLst>
      <p:ext uri="{BB962C8B-B14F-4D97-AF65-F5344CB8AC3E}">
        <p14:creationId xmlns:p14="http://schemas.microsoft.com/office/powerpoint/2010/main" val="7073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702001" y="0"/>
            <a:ext cx="8675649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7649736" y="2187769"/>
            <a:ext cx="5585887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“Ethical </a:t>
            </a:r>
            <a:r>
              <a:rPr lang="en-US" sz="5400" dirty="0" smtClean="0"/>
              <a:t>conduct” involves just </a:t>
            </a:r>
            <a:r>
              <a:rPr lang="en-US" sz="5400" dirty="0"/>
              <a:t>that—conduct. It </a:t>
            </a:r>
            <a:r>
              <a:rPr lang="en-US" sz="5400" dirty="0" smtClean="0"/>
              <a:t>is a </a:t>
            </a:r>
            <a:r>
              <a:rPr lang="en-US" sz="5400" dirty="0"/>
              <a:t>measure of how well </a:t>
            </a:r>
            <a:r>
              <a:rPr lang="en-US" sz="5400" dirty="0" smtClean="0"/>
              <a:t>you make </a:t>
            </a:r>
            <a:r>
              <a:rPr lang="en-US" sz="5400" dirty="0"/>
              <a:t>decisions and </a:t>
            </a:r>
            <a:r>
              <a:rPr lang="en-US" sz="5400" dirty="0" smtClean="0"/>
              <a:t>perform your </a:t>
            </a:r>
            <a:r>
              <a:rPr lang="en-US" sz="5400" dirty="0"/>
              <a:t>duties in </a:t>
            </a:r>
            <a:r>
              <a:rPr lang="en-US" sz="5400" dirty="0" smtClean="0"/>
              <a:t>accordance with </a:t>
            </a:r>
            <a:r>
              <a:rPr lang="en-US" sz="5400" dirty="0"/>
              <a:t>public service</a:t>
            </a:r>
          </a:p>
          <a:p>
            <a:r>
              <a:rPr lang="en-US" sz="5400" dirty="0"/>
              <a:t>principles </a:t>
            </a:r>
            <a:r>
              <a:rPr lang="en-US" sz="5400" dirty="0" smtClean="0"/>
              <a:t>and standards</a:t>
            </a:r>
            <a:r>
              <a:rPr lang="en-US" sz="5400" dirty="0"/>
              <a:t>.</a:t>
            </a:r>
            <a:endParaRPr lang="en-US" sz="5400" b="1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7" name="Freeform 71"/>
          <p:cNvSpPr>
            <a:spLocks noChangeArrowheads="1"/>
          </p:cNvSpPr>
          <p:nvPr/>
        </p:nvSpPr>
        <p:spPr bwMode="auto">
          <a:xfrm>
            <a:off x="21095180" y="11246057"/>
            <a:ext cx="909999" cy="675742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Freeform 71"/>
          <p:cNvSpPr>
            <a:spLocks noChangeArrowheads="1"/>
          </p:cNvSpPr>
          <p:nvPr/>
        </p:nvSpPr>
        <p:spPr bwMode="auto">
          <a:xfrm rot="11131217">
            <a:off x="16709346" y="1849898"/>
            <a:ext cx="909999" cy="675742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83" b="19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08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1" cy="1371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5623" y="1327355"/>
            <a:ext cx="7901354" cy="11002297"/>
          </a:xfrm>
          <a:prstGeom prst="rect">
            <a:avLst/>
          </a:prstGeom>
          <a:solidFill>
            <a:schemeClr val="accent3">
              <a:lumMod val="5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801525" y="9644419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045727" y="3710259"/>
            <a:ext cx="1070350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4">
                    <a:lumMod val="50000"/>
                  </a:schemeClr>
                </a:solidFill>
              </a:rPr>
              <a:t>OUR PRINCIPLES</a:t>
            </a:r>
          </a:p>
          <a:p>
            <a:pPr algn="ctr"/>
            <a:r>
              <a:rPr lang="en-US" sz="8800" dirty="0" smtClean="0">
                <a:solidFill>
                  <a:schemeClr val="accent4">
                    <a:lumMod val="50000"/>
                  </a:schemeClr>
                </a:solidFill>
              </a:rPr>
              <a:t>&amp;</a:t>
            </a:r>
          </a:p>
          <a:p>
            <a:pPr algn="ctr"/>
            <a:r>
              <a:rPr lang="en-US" sz="8800" dirty="0" smtClean="0">
                <a:solidFill>
                  <a:schemeClr val="accent4">
                    <a:lumMod val="50000"/>
                  </a:schemeClr>
                </a:solidFill>
              </a:rPr>
              <a:t>STANDARDS </a:t>
            </a:r>
            <a:r>
              <a:rPr lang="en-US" sz="8800" dirty="0">
                <a:solidFill>
                  <a:schemeClr val="accent4">
                    <a:lumMod val="50000"/>
                  </a:schemeClr>
                </a:solidFill>
              </a:rPr>
              <a:t>OF</a:t>
            </a:r>
          </a:p>
          <a:p>
            <a:pPr algn="ctr"/>
            <a:r>
              <a:rPr lang="en-US" sz="8800" dirty="0">
                <a:solidFill>
                  <a:schemeClr val="accent4">
                    <a:lumMod val="50000"/>
                  </a:schemeClr>
                </a:solidFill>
              </a:rPr>
              <a:t>ETHICAL CONDUCT</a:t>
            </a:r>
            <a:endParaRPr lang="en-US" sz="8400" b="1" spc="800" dirty="0">
              <a:solidFill>
                <a:schemeClr val="accent4">
                  <a:lumMod val="50000"/>
                </a:schemeClr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05116" y="9107992"/>
            <a:ext cx="18473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endParaRPr lang="en-US" sz="2800" b="1" dirty="0">
              <a:solidFill>
                <a:schemeClr val="tx2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801525" y="3211879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itle 2"/>
          <p:cNvSpPr txBox="1">
            <a:spLocks/>
          </p:cNvSpPr>
          <p:nvPr/>
        </p:nvSpPr>
        <p:spPr>
          <a:xfrm>
            <a:off x="735623" y="1362819"/>
            <a:ext cx="7901354" cy="1056090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We are committed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to upholding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highest principles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and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standards of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ethical conduct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in all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that we do. We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apply these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principles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and standards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in the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course of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our daily work,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and by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faithfully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observing them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we safeguard the honor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of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public service and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the reputation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of the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executive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branch. Through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them,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we hold ourselves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and each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other accountable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for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the integrity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of our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service to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our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country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and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to our fellow citizens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23491" y="984189"/>
            <a:ext cx="11530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accent4">
                    <a:lumMod val="50000"/>
                  </a:schemeClr>
                </a:solidFill>
              </a:rPr>
              <a:t>YOUR </a:t>
            </a:r>
            <a:r>
              <a:rPr lang="en-US" sz="8800" dirty="0">
                <a:solidFill>
                  <a:schemeClr val="accent4">
                    <a:lumMod val="50000"/>
                  </a:schemeClr>
                </a:solidFill>
              </a:rPr>
              <a:t>COMMITMENT</a:t>
            </a:r>
            <a:endParaRPr lang="en-US" sz="8400" b="1" spc="800" dirty="0">
              <a:solidFill>
                <a:schemeClr val="accent4">
                  <a:lumMod val="50000"/>
                </a:schemeClr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39678" y="3944744"/>
            <a:ext cx="1109599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0" b="1" spc="800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F</a:t>
            </a:r>
            <a:endParaRPr lang="en-US" sz="105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r="12628"/>
          <a:stretch>
            <a:fillRect/>
          </a:stretch>
        </p:blipFill>
        <p:spPr>
          <a:xfrm>
            <a:off x="11319509" y="4036740"/>
            <a:ext cx="4136597" cy="7828154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r="12643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21"/>
          </p:nvPr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r="12628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2366254" y="4222253"/>
            <a:ext cx="796413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u</a:t>
            </a:r>
            <a:r>
              <a:rPr lang="en-US" dirty="0" err="1" smtClean="0">
                <a:solidFill>
                  <a:schemeClr val="accent1"/>
                </a:solidFill>
              </a:rPr>
              <a:t>lfulling</a:t>
            </a:r>
            <a:r>
              <a:rPr lang="en-US" dirty="0" smtClean="0">
                <a:solidFill>
                  <a:schemeClr val="accent1"/>
                </a:solidFill>
              </a:rPr>
              <a:t> the expectation of ethical service requires: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sz="4000" b="1" dirty="0" smtClean="0">
                <a:solidFill>
                  <a:schemeClr val="accent1"/>
                </a:solidFill>
              </a:rPr>
              <a:t>Awareness</a:t>
            </a:r>
            <a:r>
              <a:rPr lang="en-US" dirty="0" smtClean="0">
                <a:solidFill>
                  <a:schemeClr val="accent1"/>
                </a:solidFill>
              </a:rPr>
              <a:t>:   becoming familiar with ethical principles, rules and laws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sz="4000" b="1" dirty="0" smtClean="0">
                <a:solidFill>
                  <a:schemeClr val="accent1"/>
                </a:solidFill>
              </a:rPr>
              <a:t>Engagement</a:t>
            </a:r>
            <a:r>
              <a:rPr lang="en-US" dirty="0" smtClean="0">
                <a:solidFill>
                  <a:schemeClr val="accent1"/>
                </a:solidFill>
              </a:rPr>
              <a:t>:   cultivating habits of asking questions and seeking advice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sz="4000" b="1" dirty="0" smtClean="0">
                <a:solidFill>
                  <a:schemeClr val="accent1"/>
                </a:solidFill>
              </a:rPr>
              <a:t>Accountability</a:t>
            </a:r>
            <a:r>
              <a:rPr lang="en-US" dirty="0" smtClean="0">
                <a:solidFill>
                  <a:schemeClr val="accent1"/>
                </a:solidFill>
              </a:rPr>
              <a:t>:   acting in ways that reflect the expectations of public service, and holding ourselves and each other accountable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755670" y="984189"/>
            <a:ext cx="68663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4">
                    <a:lumMod val="50000"/>
                  </a:schemeClr>
                </a:solidFill>
              </a:rPr>
              <a:t>AWARENESS</a:t>
            </a:r>
            <a:endParaRPr lang="en-US" sz="8400" b="1" spc="800" dirty="0">
              <a:solidFill>
                <a:schemeClr val="accent4">
                  <a:lumMod val="50000"/>
                </a:schemeClr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188605" y="3538174"/>
            <a:ext cx="6058052" cy="932242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13254" y="6207366"/>
            <a:ext cx="4951141" cy="769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60"/>
              </a:lnSpc>
            </a:pPr>
            <a:r>
              <a:rPr lang="en-US" sz="4600" dirty="0" smtClean="0">
                <a:solidFill>
                  <a:schemeClr val="tx2"/>
                </a:solidFill>
                <a:latin typeface="Poppins" charset="0"/>
                <a:ea typeface="Poppins" charset="0"/>
                <a:cs typeface="Poppins" charset="0"/>
              </a:rPr>
              <a:t>CHAPTER</a:t>
            </a:r>
            <a:endParaRPr lang="en-US" sz="4600" dirty="0">
              <a:solidFill>
                <a:schemeClr val="tx2"/>
              </a:solidFill>
              <a:latin typeface="Poppins" charset="0"/>
              <a:ea typeface="Poppins" charset="0"/>
              <a:cs typeface="Poppins" charset="0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10028904" y="7541544"/>
            <a:ext cx="4365522" cy="4208398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We are guided in our conduct by a set of principles, </a:t>
            </a:r>
            <a:r>
              <a:rPr lang="en-US" sz="3600" dirty="0" smtClean="0"/>
              <a:t>and a </a:t>
            </a:r>
            <a:r>
              <a:rPr lang="en-US" sz="3600" dirty="0"/>
              <a:t>specific </a:t>
            </a:r>
            <a:r>
              <a:rPr lang="en-US" sz="3600" dirty="0" smtClean="0"/>
              <a:t>and enforceable </a:t>
            </a:r>
            <a:r>
              <a:rPr lang="en-US" sz="3600" dirty="0"/>
              <a:t>set of standards and laws.</a:t>
            </a:r>
            <a:endParaRPr lang="en-US" sz="3600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08677" y="3185119"/>
            <a:ext cx="119292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solidFill>
                  <a:srgbClr val="7B6C40"/>
                </a:solidFill>
                <a:latin typeface="Minion Pro" charset="0"/>
                <a:ea typeface="Minion Pro" charset="0"/>
                <a:cs typeface="Minion Pro" charset="0"/>
              </a:rPr>
              <a:t>1</a:t>
            </a:r>
            <a:endParaRPr lang="en-US" sz="25000" b="1" dirty="0">
              <a:solidFill>
                <a:srgbClr val="7B6C40"/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/>
          <p:cNvSpPr txBox="1">
            <a:spLocks/>
          </p:cNvSpPr>
          <p:nvPr/>
        </p:nvSpPr>
        <p:spPr>
          <a:xfrm>
            <a:off x="1533832" y="3306256"/>
            <a:ext cx="21355665" cy="2004718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ts val="404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RESPECT </a:t>
            </a:r>
            <a:r>
              <a:rPr lang="en-US" sz="40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THE RULE OF L </a:t>
            </a:r>
            <a:r>
              <a:rPr lang="en-US" sz="4000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AW </a:t>
            </a:r>
          </a:p>
          <a:p>
            <a:pPr marL="571500" indent="-571500">
              <a:lnSpc>
                <a:spcPts val="404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DO NOT </a:t>
            </a:r>
            <a:r>
              <a:rPr lang="en-US" sz="40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MISUSE </a:t>
            </a:r>
            <a:r>
              <a:rPr lang="en-US" sz="4000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YOUR </a:t>
            </a:r>
            <a:r>
              <a:rPr lang="en-US" sz="40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PUBLIC </a:t>
            </a:r>
            <a:r>
              <a:rPr lang="en-US" sz="4000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POSITION </a:t>
            </a:r>
            <a:r>
              <a:rPr lang="en-US" sz="40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FOR </a:t>
            </a:r>
            <a:r>
              <a:rPr lang="en-US" sz="4000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PRIVATE GAIN </a:t>
            </a:r>
          </a:p>
          <a:p>
            <a:pPr marL="571500" indent="-571500">
              <a:lnSpc>
                <a:spcPts val="404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BE </a:t>
            </a:r>
            <a:r>
              <a:rPr lang="en-US" sz="40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RESPONSIBLE IN THE USE OF </a:t>
            </a:r>
            <a:r>
              <a:rPr lang="en-US" sz="4000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YOUR </a:t>
            </a:r>
            <a:r>
              <a:rPr lang="en-US" sz="40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TIME AND </a:t>
            </a:r>
            <a:r>
              <a:rPr lang="en-US" sz="4000" dirty="0" smtClean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RESOURCES</a:t>
            </a:r>
            <a:endParaRPr lang="en-US" sz="4000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44271" y="984189"/>
            <a:ext cx="140891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 b="1" spc="800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GENERAL PRINCIPLES</a:t>
            </a:r>
            <a:endParaRPr lang="en-US" sz="84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3" b="8440"/>
          <a:stretch/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5" b="20705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4" b="20624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1545759" y="6574973"/>
            <a:ext cx="4049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LOYALTY TO LAW</a:t>
            </a:r>
            <a:endParaRPr lang="en-US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0682" y="6615115"/>
            <a:ext cx="4664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SELFLESS SERVICE</a:t>
            </a:r>
            <a:endParaRPr lang="en-US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90581" y="6658657"/>
            <a:ext cx="6938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 STEWARDSHIP</a:t>
            </a:r>
            <a:endParaRPr lang="en-US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745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045" y="639578"/>
            <a:ext cx="127782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Lato Black"/>
              </a:rPr>
              <a:t>STANDARDS OF ETHICAL CONDUCT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39" y="2803467"/>
            <a:ext cx="74690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Government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39" y="4213063"/>
            <a:ext cx="83247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Conflicting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895639" y="5647260"/>
            <a:ext cx="74690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Impartiality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2895639" y="7082509"/>
            <a:ext cx="74690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Seeking Other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895639" y="8463260"/>
            <a:ext cx="74690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2895639" y="9856694"/>
            <a:ext cx="74690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Gifts from Outside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2895639" y="11265010"/>
            <a:ext cx="74690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Gifts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Employees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590" y="223838"/>
            <a:ext cx="10915650" cy="132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1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6057"/>
            <a:ext cx="24377650" cy="36297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96495" y="9967766"/>
            <a:ext cx="9369488" cy="276998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/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WILL YOU DO?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939423" y="984189"/>
            <a:ext cx="4988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/>
              <a:t> </a:t>
            </a:r>
            <a:endParaRPr lang="en-US" sz="84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11091" y="5864203"/>
            <a:ext cx="10189092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ea typeface="Calibri"/>
                <a:cs typeface="Times New Roman"/>
              </a:rPr>
              <a:t>Placeholder for Scenarios</a:t>
            </a:r>
            <a:endParaRPr lang="en-US" sz="66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ea typeface="Calibri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654354"/>
            <a:ext cx="23447829" cy="2140312"/>
            <a:chOff x="-1" y="148965"/>
            <a:chExt cx="24086909" cy="2140312"/>
          </a:xfrm>
        </p:grpSpPr>
        <p:sp>
          <p:nvSpPr>
            <p:cNvPr id="8" name="Rectangle 7"/>
            <p:cNvSpPr/>
            <p:nvPr/>
          </p:nvSpPr>
          <p:spPr>
            <a:xfrm>
              <a:off x="-1" y="148965"/>
              <a:ext cx="24086909" cy="2083981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241" y="319507"/>
              <a:ext cx="1421049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00" b="1" dirty="0">
                  <a:solidFill>
                    <a:schemeClr val="bg1">
                      <a:lumMod val="95000"/>
                    </a:schemeClr>
                  </a:solidFill>
                  <a:latin typeface="Minion Pro" charset="0"/>
                  <a:ea typeface="Minion Pro" charset="0"/>
                  <a:cs typeface="Minion Pro" charset="0"/>
                </a:rPr>
                <a:t>ETHICAL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037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702001" y="0"/>
            <a:ext cx="8675649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270817" y="7308123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2565" y="4248196"/>
            <a:ext cx="101168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00" b="1" spc="800" dirty="0" smtClean="0">
                <a:solidFill>
                  <a:schemeClr val="accent4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ETHICS OFFICE </a:t>
            </a:r>
          </a:p>
          <a:p>
            <a:pPr algn="ctr"/>
            <a:r>
              <a:rPr lang="en-US" sz="8400" b="1" spc="800" dirty="0" smtClean="0">
                <a:solidFill>
                  <a:schemeClr val="accent4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INFORMATION</a:t>
            </a:r>
            <a:endParaRPr lang="en-US" sz="8400" b="1" spc="800" dirty="0">
              <a:solidFill>
                <a:schemeClr val="accent4">
                  <a:lumMod val="50000"/>
                </a:schemeClr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32829" y="5787353"/>
            <a:ext cx="4036170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Poppins SemiBold" charset="0"/>
                <a:ea typeface="Poppins SemiBold" charset="0"/>
                <a:cs typeface="Poppins SemiBold" charset="0"/>
              </a:rPr>
              <a:t>STANDARDS OF ETHICAL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Poppins SemiBold" charset="0"/>
                <a:ea typeface="Poppins SemiBold" charset="0"/>
                <a:cs typeface="Poppins SemiBold" charset="0"/>
              </a:rPr>
              <a:t>CONDUCT</a:t>
            </a:r>
            <a:endParaRPr lang="en-US" sz="2400" b="1" dirty="0">
              <a:solidFill>
                <a:schemeClr val="bg1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32829" y="8206006"/>
            <a:ext cx="3995004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Poppins SemiBold" charset="0"/>
                <a:ea typeface="Poppins SemiBold" charset="0"/>
                <a:cs typeface="Poppins SemiBold" charset="0"/>
              </a:rPr>
              <a:t>CRIMINAL CONFLICT OF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Poppins SemiBold" charset="0"/>
                <a:ea typeface="Poppins SemiBold" charset="0"/>
                <a:cs typeface="Poppins SemiBold" charset="0"/>
              </a:rPr>
              <a:t>INTEREST LAWS</a:t>
            </a:r>
            <a:endParaRPr lang="en-US" sz="2400" b="1" dirty="0">
              <a:solidFill>
                <a:schemeClr val="bg1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32829" y="3263650"/>
            <a:ext cx="4018151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Poppins SemiBold" charset="0"/>
                <a:ea typeface="Poppins SemiBold" charset="0"/>
                <a:cs typeface="Poppins SemiBold" charset="0"/>
              </a:rPr>
              <a:t>14 GENERAL PRINCIPLES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Poppins SemiBold" charset="0"/>
                <a:ea typeface="Poppins SemiBold" charset="0"/>
                <a:cs typeface="Poppins SemiBold" charset="0"/>
              </a:rPr>
              <a:t>OF ETHICAL CONDUCT</a:t>
            </a:r>
            <a:endParaRPr lang="en-US" sz="2400" b="1" dirty="0">
              <a:solidFill>
                <a:schemeClr val="bg1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7216085" y="3263650"/>
            <a:ext cx="830997" cy="830997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17216086" y="5790653"/>
            <a:ext cx="830996" cy="830997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17216086" y="8206005"/>
            <a:ext cx="830996" cy="830997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Wolf Light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6DDD7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53316</TotalTime>
  <Words>305</Words>
  <Application>Microsoft Office PowerPoint</Application>
  <PresentationFormat>Custom</PresentationFormat>
  <Paragraphs>57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L. Kane-Piasecki</dc:creator>
  <cp:lastModifiedBy>Cheryl L. Kane-Piasecki</cp:lastModifiedBy>
  <cp:revision>6168</cp:revision>
  <dcterms:created xsi:type="dcterms:W3CDTF">2014-11-12T21:47:38Z</dcterms:created>
  <dcterms:modified xsi:type="dcterms:W3CDTF">2016-12-19T15:47:54Z</dcterms:modified>
</cp:coreProperties>
</file>