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85" r:id="rId2"/>
    <p:sldId id="270" r:id="rId3"/>
    <p:sldId id="271" r:id="rId4"/>
    <p:sldId id="272"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4660"/>
  </p:normalViewPr>
  <p:slideViewPr>
    <p:cSldViewPr snapToGrid="0">
      <p:cViewPr varScale="1">
        <p:scale>
          <a:sx n="112" d="100"/>
          <a:sy n="112" d="100"/>
        </p:scale>
        <p:origin x="187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D89EDB-5B64-4D4D-83D5-7CB5CC4615E5}" type="datetimeFigureOut">
              <a:rPr lang="en-US" smtClean="0"/>
              <a:t>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8E9CF2-811B-4EA0-9F48-EABD06790DB3}" type="slidenum">
              <a:rPr lang="en-US" smtClean="0"/>
              <a:t>‹#›</a:t>
            </a:fld>
            <a:endParaRPr lang="en-US"/>
          </a:p>
        </p:txBody>
      </p:sp>
    </p:spTree>
    <p:extLst>
      <p:ext uri="{BB962C8B-B14F-4D97-AF65-F5344CB8AC3E}">
        <p14:creationId xmlns:p14="http://schemas.microsoft.com/office/powerpoint/2010/main" val="2815433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6348B3-BB83-4229-ACEB-4120B85B8D7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47889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6348B3-BB83-4229-ACEB-4120B85B8D7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51991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spcBef>
                <a:spcPts val="600"/>
              </a:spcBef>
              <a:spcAft>
                <a:spcPts val="600"/>
              </a:spcAft>
              <a:buClrTx/>
              <a:buSzTx/>
              <a:buFontTx/>
              <a:buNone/>
              <a:tabLst/>
              <a:defRPr/>
            </a:pPr>
            <a:r>
              <a:rPr lang="en-US" dirty="0"/>
              <a:t>There are many ethics issues</a:t>
            </a:r>
            <a:r>
              <a:rPr lang="en-US" baseline="0" dirty="0"/>
              <a:t> that can arise for an employee in this situation that touch on the principles relating to loyalty to law, selfless service, and responsible stewardship. </a:t>
            </a:r>
          </a:p>
          <a:p>
            <a:pPr marL="0" marR="0" indent="0" algn="l" defTabSz="914400" rtl="0" eaLnBrk="1" fontAlgn="auto" latinLnBrk="0" hangingPunct="1">
              <a:spcBef>
                <a:spcPts val="600"/>
              </a:spcBef>
              <a:spcAft>
                <a:spcPts val="600"/>
              </a:spcAft>
              <a:buClrTx/>
              <a:buSzTx/>
              <a:buFontTx/>
              <a:buNone/>
              <a:tabLst/>
              <a:defRPr/>
            </a:pPr>
            <a:r>
              <a:rPr lang="en-US" baseline="0" dirty="0"/>
              <a:t>Ask if employees are ever offered invitations or other gifts from their spouse’s employer.  </a:t>
            </a:r>
            <a:endParaRPr lang="en-US" dirty="0"/>
          </a:p>
          <a:p>
            <a:pPr>
              <a:spcBef>
                <a:spcPts val="600"/>
              </a:spcBef>
              <a:spcAft>
                <a:spcPts val="600"/>
              </a:spcAft>
            </a:pPr>
            <a:r>
              <a:rPr lang="en-US" dirty="0"/>
              <a:t>Ask how employees would respond</a:t>
            </a:r>
            <a:r>
              <a:rPr lang="en-US" baseline="0" dirty="0"/>
              <a:t> if asked to work on something involving or affecting their spouse’s employer.  </a:t>
            </a:r>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6348B3-BB83-4229-ACEB-4120B85B8D7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754653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Explain that many ethics rules apply when dealing with the employer of an employee’s spouse.</a:t>
            </a:r>
          </a:p>
          <a:p>
            <a:pPr>
              <a:spcBef>
                <a:spcPts val="600"/>
              </a:spcBef>
              <a:spcAft>
                <a:spcPts val="600"/>
              </a:spcAft>
            </a:pPr>
            <a:r>
              <a:rPr lang="en-US" dirty="0"/>
              <a:t>The criminal conflict of interest laws treat the spouse’s interests as if they are the employee’s (see 18 USC 208 and the definition of “imputed interests” at 5 CFR 2635.402(b)(2)). (See also 5 CFR Subpart D – Conflicting Financial Interests.)</a:t>
            </a:r>
          </a:p>
          <a:p>
            <a:pPr>
              <a:spcBef>
                <a:spcPts val="600"/>
              </a:spcBef>
              <a:spcAft>
                <a:spcPts val="600"/>
              </a:spcAft>
            </a:pPr>
            <a:r>
              <a:rPr lang="en-US" dirty="0"/>
              <a:t>Gifts may be offered to the employee from their spouse, or their spouse’s employer, and ethics analyses may be required (see 5 CFR Subpart B – Gifts From Outside Sources).</a:t>
            </a:r>
          </a:p>
          <a:p>
            <a:pPr>
              <a:spcBef>
                <a:spcPts val="600"/>
              </a:spcBef>
              <a:spcAft>
                <a:spcPts val="600"/>
              </a:spcAft>
            </a:pPr>
            <a:r>
              <a:rPr lang="en-US" dirty="0"/>
              <a:t>Even if the spouse does not have an equity interest in their employer, there is still an appearance consideration (see 5 CFR Subpart E – Impartiality in Performing Official Duties).</a:t>
            </a:r>
          </a:p>
          <a:p>
            <a:pPr>
              <a:spcBef>
                <a:spcPts val="600"/>
              </a:spcBef>
              <a:spcAft>
                <a:spcPts val="600"/>
              </a:spcAft>
            </a:pPr>
            <a:r>
              <a:rPr lang="en-US" dirty="0"/>
              <a:t>Employees should take care not to pass along non-public information to their spouses, especially as it concerns the spouse’s employment (see 5 CFR Subpart G – Misuse of Position).</a:t>
            </a:r>
          </a:p>
          <a:p>
            <a:pPr>
              <a:spcBef>
                <a:spcPts val="600"/>
              </a:spcBef>
              <a:spcAft>
                <a:spcPts val="600"/>
              </a:spcAft>
              <a:defRPr/>
            </a:pPr>
            <a:r>
              <a:rPr lang="en-US" dirty="0"/>
              <a:t>Additionally, if the employee files a financial disclosure report, their spouse’s employer and associated assets should be disclosed on the report.</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6348B3-BB83-4229-ACEB-4120B85B8D7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32606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 y="-361966"/>
            <a:ext cx="7624581" cy="1549106"/>
          </a:xfrm>
        </p:spPr>
        <p:txBody>
          <a:bodyPr anchor="t">
            <a:normAutofit/>
          </a:bodyPr>
          <a:lstStyle>
            <a:lvl1pPr algn="l">
              <a:lnSpc>
                <a:spcPct val="85000"/>
              </a:lnSpc>
              <a:defRPr sz="2400" i="0" cap="all" baseline="0">
                <a:solidFill>
                  <a:schemeClr val="bg1"/>
                </a:solidFill>
                <a:latin typeface="Aharoni" panose="02010803020104030203" pitchFamily="2" charset="-79"/>
                <a:cs typeface="Aharoni" panose="02010803020104030203" pitchFamily="2" charset="-79"/>
              </a:defRPr>
            </a:lvl1pPr>
          </a:lstStyle>
          <a:p>
            <a:r>
              <a:rPr lang="en-US"/>
              <a:t>Click to edit Master title style</a:t>
            </a:r>
          </a:p>
        </p:txBody>
      </p:sp>
      <p:sp>
        <p:nvSpPr>
          <p:cNvPr id="3" name="Subtitle 2"/>
          <p:cNvSpPr>
            <a:spLocks noGrp="1"/>
          </p:cNvSpPr>
          <p:nvPr>
            <p:ph type="subTitle" idx="1" hasCustomPrompt="1"/>
          </p:nvPr>
        </p:nvSpPr>
        <p:spPr>
          <a:xfrm>
            <a:off x="752978" y="1781344"/>
            <a:ext cx="7912445" cy="3607087"/>
          </a:xfrm>
        </p:spPr>
        <p:txBody>
          <a:bodyPr>
            <a:noAutofit/>
          </a:bodyPr>
          <a:lstStyle>
            <a:lvl1pPr marL="0" indent="0" algn="l">
              <a:lnSpc>
                <a:spcPct val="100000"/>
              </a:lnSpc>
              <a:spcBef>
                <a:spcPts val="0"/>
              </a:spcBef>
              <a:buNone/>
              <a:defRPr sz="8000" b="0" i="0" baseline="0">
                <a:solidFill>
                  <a:schemeClr val="tx2"/>
                </a:solidFill>
                <a:latin typeface="Aharoni" panose="02010803020104030203" pitchFamily="2" charset="-79"/>
                <a:cs typeface="Aharoni" panose="02010803020104030203" pitchFamily="2" charset="-79"/>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92FC8D20-8339-1E2A-926E-A873A640C50B}"/>
              </a:ext>
            </a:extLst>
          </p:cNvPr>
          <p:cNvSpPr>
            <a:spLocks noGrp="1"/>
          </p:cNvSpPr>
          <p:nvPr>
            <p:ph type="body" sz="quarter" idx="13" hasCustomPrompt="1"/>
          </p:nvPr>
        </p:nvSpPr>
        <p:spPr>
          <a:xfrm>
            <a:off x="752475" y="5573713"/>
            <a:ext cx="7913688" cy="1001712"/>
          </a:xfrm>
        </p:spPr>
        <p:txBody>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69129664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214" y="557263"/>
            <a:ext cx="2880360" cy="1919239"/>
          </a:xfrm>
        </p:spPr>
        <p:txBody>
          <a:bodyPr anchor="t">
            <a:noAutofit/>
          </a:bodyPr>
          <a:lstStyle>
            <a:lvl1pPr>
              <a:lnSpc>
                <a:spcPct val="93000"/>
              </a:lnSpc>
              <a:defRPr sz="4000" baseline="0"/>
            </a:lvl1pPr>
          </a:lstStyle>
          <a:p>
            <a:r>
              <a:rPr lang="en-US"/>
              <a:t>Click to edit Master title style</a:t>
            </a:r>
          </a:p>
        </p:txBody>
      </p:sp>
      <p:sp>
        <p:nvSpPr>
          <p:cNvPr id="3" name="Picture Placeholder 2"/>
          <p:cNvSpPr>
            <a:spLocks noGrp="1" noChangeAspect="1"/>
          </p:cNvSpPr>
          <p:nvPr>
            <p:ph type="pic" idx="1"/>
          </p:nvPr>
        </p:nvSpPr>
        <p:spPr>
          <a:xfrm>
            <a:off x="3943350" y="3"/>
            <a:ext cx="462915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569214" y="2621512"/>
            <a:ext cx="288036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144126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3886201" y="640080"/>
            <a:ext cx="4686299" cy="55841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14926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5993075" y="642931"/>
            <a:ext cx="1835003" cy="4678106"/>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628651" y="642935"/>
            <a:ext cx="5303009" cy="46781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902140" y="5927134"/>
            <a:ext cx="2861142" cy="365125"/>
          </a:xfrm>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4902140" y="6315952"/>
            <a:ext cx="2861142" cy="365125"/>
          </a:xfrm>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5607595"/>
            <a:ext cx="305991" cy="365125"/>
          </a:xfrm>
        </p:spPr>
        <p:txBody>
          <a:bodyPr/>
          <a:lstStyle/>
          <a:p>
            <a:fld id="{FC1B147F-F87E-410F-B779-986FBFEFC4CA}" type="slidenum">
              <a:rPr lang="en-US" smtClean="0">
                <a:solidFill>
                  <a:srgbClr val="F5F5F5"/>
                </a:solidFill>
              </a:rPr>
              <a:pPr/>
              <a:t>‹#›</a:t>
            </a:fld>
            <a:endParaRPr lang="en-US">
              <a:solidFill>
                <a:srgbClr val="F5F5F5"/>
              </a:solidFill>
            </a:endParaRPr>
          </a:p>
        </p:txBody>
      </p:sp>
      <p:cxnSp>
        <p:nvCxnSpPr>
          <p:cNvPr id="13" name="Straight Connector 12"/>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2377448"/>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1143296"/>
            <a:ext cx="5275772" cy="4268965"/>
          </a:xfrm>
        </p:spPr>
        <p:txBody>
          <a:bodyPr anchor="t">
            <a:normAutofit/>
          </a:bodyPr>
          <a:lstStyle>
            <a:lvl1pPr algn="l">
              <a:lnSpc>
                <a:spcPct val="85000"/>
              </a:lnSpc>
              <a:defRPr sz="7700" cap="all" baseline="0">
                <a:solidFill>
                  <a:schemeClr val="tx2"/>
                </a:solidFill>
              </a:defRPr>
            </a:lvl1pPr>
          </a:lstStyle>
          <a:p>
            <a:r>
              <a:rPr lang="en-US"/>
              <a:t>Click to edit Master title style</a:t>
            </a:r>
          </a:p>
        </p:txBody>
      </p:sp>
      <p:sp>
        <p:nvSpPr>
          <p:cNvPr id="3" name="Subtitle 2"/>
          <p:cNvSpPr>
            <a:spLocks noGrp="1"/>
          </p:cNvSpPr>
          <p:nvPr>
            <p:ph type="subTitle" idx="1"/>
          </p:nvPr>
        </p:nvSpPr>
        <p:spPr>
          <a:xfrm>
            <a:off x="816685" y="5537928"/>
            <a:ext cx="527577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16686" y="6314443"/>
            <a:ext cx="1197467" cy="365125"/>
          </a:xfrm>
        </p:spPr>
        <p:txBody>
          <a:bodyPr/>
          <a:lstStyle>
            <a:lvl1pPr algn="l">
              <a:defRPr sz="1200">
                <a:solidFill>
                  <a:schemeClr val="tx2"/>
                </a:solidFill>
              </a:defRPr>
            </a:lvl1pPr>
          </a:lstStyle>
          <a:p>
            <a:fld id="{C86E9DD2-A713-4E35-8CEC-CF06A693EBDE}" type="datetimeFigureOut">
              <a:rPr lang="en-US" smtClean="0">
                <a:solidFill>
                  <a:srgbClr val="F5F5F5"/>
                </a:solidFill>
              </a:rPr>
              <a:pPr/>
              <a:t>2/10/2025</a:t>
            </a:fld>
            <a:endParaRPr lang="en-US">
              <a:solidFill>
                <a:srgbClr val="F5F5F5"/>
              </a:solidFill>
            </a:endParaRPr>
          </a:p>
        </p:txBody>
      </p:sp>
      <p:sp>
        <p:nvSpPr>
          <p:cNvPr id="5" name="Footer Placeholder 4"/>
          <p:cNvSpPr>
            <a:spLocks noGrp="1"/>
          </p:cNvSpPr>
          <p:nvPr>
            <p:ph type="ftr" sz="quarter" idx="11"/>
          </p:nvPr>
        </p:nvSpPr>
        <p:spPr>
          <a:xfrm>
            <a:off x="2250445" y="6314443"/>
            <a:ext cx="3842012" cy="365125"/>
          </a:xfrm>
        </p:spPr>
        <p:txBody>
          <a:bodyPr/>
          <a:lstStyle>
            <a:lvl1pPr algn="l">
              <a:defRPr b="0">
                <a:solidFill>
                  <a:schemeClr val="tx2"/>
                </a:solidFill>
              </a:defRPr>
            </a:lvl1pPr>
          </a:lstStyle>
          <a:p>
            <a:endParaRPr lang="en-US">
              <a:solidFill>
                <a:srgbClr val="F5F5F5"/>
              </a:solidFill>
            </a:endParaRP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352012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50572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p:cNvSpPr/>
          <p:nvPr/>
        </p:nvSpPr>
        <p:spPr bwMode="auto">
          <a:xfrm>
            <a:off x="8838008" y="1393748"/>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460756" y="2571725"/>
            <a:ext cx="6222491"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460755" y="1393748"/>
            <a:ext cx="6301072"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57217" y="6314442"/>
            <a:ext cx="1197467" cy="365125"/>
          </a:xfrm>
        </p:spPr>
        <p:txBody>
          <a:bodyPr/>
          <a:lstStyle>
            <a:lvl1pPr>
              <a:defRPr sz="1200">
                <a:solidFill>
                  <a:schemeClr val="tx1">
                    <a:lumMod val="85000"/>
                    <a:lumOff val="15000"/>
                  </a:schemeClr>
                </a:solidFill>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1460755" y="6314443"/>
            <a:ext cx="4860170" cy="365125"/>
          </a:xfrm>
        </p:spPr>
        <p:txBody>
          <a:bodyPr/>
          <a:lstStyle>
            <a:lvl1pPr>
              <a:defRPr b="0">
                <a:solidFill>
                  <a:schemeClr val="tx1">
                    <a:lumMod val="85000"/>
                    <a:lumOff val="15000"/>
                  </a:schemeClr>
                </a:solidFill>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1620763"/>
            <a:ext cx="305991" cy="365125"/>
          </a:xfrm>
        </p:spPr>
        <p:txBody>
          <a:bodyPr/>
          <a:lstStyle>
            <a:lvl1pPr>
              <a:defRPr>
                <a:solidFill>
                  <a:schemeClr val="bg2"/>
                </a:solidFill>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flipH="1">
            <a:off x="2"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3830420"/>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0" y="540628"/>
            <a:ext cx="4686300" cy="24889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86200" y="3712467"/>
            <a:ext cx="4686300" cy="24822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632845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7784"/>
            <a:ext cx="2873502" cy="4956048"/>
          </a:xfrm>
        </p:spPr>
        <p:txBody>
          <a:bodyPr/>
          <a:lstStyle/>
          <a:p>
            <a:r>
              <a:rPr lang="en-US"/>
              <a:t>Click to edit Master title style</a:t>
            </a:r>
          </a:p>
        </p:txBody>
      </p:sp>
      <p:sp>
        <p:nvSpPr>
          <p:cNvPr id="3" name="Text Placeholder 2"/>
          <p:cNvSpPr>
            <a:spLocks noGrp="1"/>
          </p:cNvSpPr>
          <p:nvPr>
            <p:ph type="body" idx="1"/>
          </p:nvPr>
        </p:nvSpPr>
        <p:spPr>
          <a:xfrm>
            <a:off x="3886200" y="558065"/>
            <a:ext cx="4684014"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0" y="1526671"/>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886200" y="3700826"/>
            <a:ext cx="46863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86200" y="4669432"/>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8" name="Footer Placeholder 7"/>
          <p:cNvSpPr>
            <a:spLocks noGrp="1"/>
          </p:cNvSpPr>
          <p:nvPr>
            <p:ph type="ftr" sz="quarter" idx="11"/>
          </p:nvPr>
        </p:nvSpPr>
        <p:spPr/>
        <p:txBody>
          <a:bodyPr/>
          <a:lstStyle/>
          <a:p>
            <a:endParaRPr lang="en-US">
              <a:solidFill>
                <a:prstClr val="black">
                  <a:lumMod val="85000"/>
                  <a:lumOff val="15000"/>
                </a:prstClr>
              </a:solidFill>
            </a:endParaRPr>
          </a:p>
        </p:txBody>
      </p:sp>
      <p:sp>
        <p:nvSpPr>
          <p:cNvPr id="9" name="Slide Number Placeholder 8"/>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86908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4" name="Footer Placeholder 3"/>
          <p:cNvSpPr>
            <a:spLocks noGrp="1"/>
          </p:cNvSpPr>
          <p:nvPr>
            <p:ph type="ftr" sz="quarter" idx="11"/>
          </p:nvPr>
        </p:nvSpPr>
        <p:spPr/>
        <p:txBody>
          <a:bodyPr/>
          <a:lstStyle/>
          <a:p>
            <a:endParaRPr lang="en-US">
              <a:solidFill>
                <a:prstClr val="black">
                  <a:lumMod val="85000"/>
                  <a:lumOff val="15000"/>
                </a:prstClr>
              </a:solidFill>
            </a:endParaRPr>
          </a:p>
        </p:txBody>
      </p:sp>
      <p:sp>
        <p:nvSpPr>
          <p:cNvPr id="5" name="Slide Number Placeholder 4"/>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014324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3" name="Footer Placeholder 2"/>
          <p:cNvSpPr>
            <a:spLocks noGrp="1"/>
          </p:cNvSpPr>
          <p:nvPr>
            <p:ph type="ftr" sz="quarter" idx="11"/>
          </p:nvPr>
        </p:nvSpPr>
        <p:spPr/>
        <p:txBody>
          <a:bodyPr/>
          <a:lstStyle/>
          <a:p>
            <a:endParaRPr lang="en-US">
              <a:solidFill>
                <a:prstClr val="black">
                  <a:lumMod val="85000"/>
                  <a:lumOff val="15000"/>
                </a:prstClr>
              </a:solidFill>
            </a:endParaRPr>
          </a:p>
        </p:txBody>
      </p:sp>
      <p:sp>
        <p:nvSpPr>
          <p:cNvPr id="4" name="Slide Number Placeholder 3"/>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931522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5479"/>
            <a:ext cx="2879082" cy="1921022"/>
          </a:xfrm>
        </p:spPr>
        <p:txBody>
          <a:bodyPr anchor="t">
            <a:noAutofit/>
          </a:bodyPr>
          <a:lstStyle>
            <a:lvl1pPr>
              <a:lnSpc>
                <a:spcPct val="93000"/>
              </a:lnSpc>
              <a:defRPr sz="4000"/>
            </a:lvl1pPr>
          </a:lstStyle>
          <a:p>
            <a:r>
              <a:rPr lang="en-US"/>
              <a:t>Click to edit Master title style</a:t>
            </a:r>
          </a:p>
        </p:txBody>
      </p:sp>
      <p:sp>
        <p:nvSpPr>
          <p:cNvPr id="3" name="Content Placeholder 2"/>
          <p:cNvSpPr>
            <a:spLocks noGrp="1"/>
          </p:cNvSpPr>
          <p:nvPr>
            <p:ph idx="1"/>
          </p:nvPr>
        </p:nvSpPr>
        <p:spPr>
          <a:xfrm>
            <a:off x="3886200" y="564147"/>
            <a:ext cx="46863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1500" y="2621515"/>
            <a:ext cx="2879082"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756372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571501" y="559678"/>
            <a:ext cx="2875430" cy="4952492"/>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3886201" y="569066"/>
            <a:ext cx="4686299" cy="565515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1" y="5930063"/>
            <a:ext cx="2861142"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3"/>
          </p:nvPr>
        </p:nvSpPr>
        <p:spPr>
          <a:xfrm>
            <a:off x="571501" y="6314443"/>
            <a:ext cx="2861142"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4"/>
          </p:nvPr>
        </p:nvSpPr>
        <p:spPr>
          <a:xfrm>
            <a:off x="8838008" y="5607595"/>
            <a:ext cx="305991"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70946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416" y="1195533"/>
            <a:ext cx="8617176" cy="2746483"/>
          </a:xfrm>
        </p:spPr>
        <p:txBody>
          <a:bodyPr>
            <a:noAutofit/>
          </a:bodyPr>
          <a:lstStyle/>
          <a:p>
            <a:pPr>
              <a:lnSpc>
                <a:spcPts val="5800"/>
              </a:lnSpc>
            </a:pPr>
            <a:r>
              <a:rPr lang="en-US" sz="2000" b="1" dirty="0">
                <a:solidFill>
                  <a:srgbClr val="00B0F0"/>
                </a:solidFill>
              </a:rPr>
              <a:t>Scenario [6]:</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879D0DC7-1BF3-15AA-93F6-56D665BBB7A2}"/>
              </a:ext>
            </a:extLst>
          </p:cNvPr>
          <p:cNvSpPr>
            <a:spLocks noGrp="1"/>
          </p:cNvSpPr>
          <p:nvPr>
            <p:ph type="subTitle" idx="1"/>
          </p:nvPr>
        </p:nvSpPr>
        <p:spPr>
          <a:xfrm>
            <a:off x="921418" y="3429002"/>
            <a:ext cx="7912445" cy="3607087"/>
          </a:xfrm>
        </p:spPr>
        <p:txBody>
          <a:bodyPr/>
          <a:lstStyle/>
          <a:p>
            <a:pPr>
              <a:defRPr/>
            </a:pPr>
            <a:r>
              <a:rPr lang="en-US" sz="3200" b="1" dirty="0">
                <a:solidFill>
                  <a:schemeClr val="tx1"/>
                </a:solidFill>
              </a:rPr>
              <a:t>Your spouse has decided to accept a position at ABC Company.</a:t>
            </a:r>
            <a:endParaRPr lang="en-US" sz="3200" dirty="0">
              <a:solidFill>
                <a:schemeClr val="tx1"/>
              </a:solidFill>
            </a:endParaRPr>
          </a:p>
        </p:txBody>
      </p:sp>
    </p:spTree>
    <p:extLst>
      <p:ext uri="{BB962C8B-B14F-4D97-AF65-F5344CB8AC3E}">
        <p14:creationId xmlns:p14="http://schemas.microsoft.com/office/powerpoint/2010/main" val="865651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416" y="1377814"/>
            <a:ext cx="8617176" cy="2746483"/>
          </a:xfrm>
        </p:spPr>
        <p:txBody>
          <a:bodyPr>
            <a:noAutofit/>
          </a:bodyPr>
          <a:lstStyle/>
          <a:p>
            <a:pPr>
              <a:lnSpc>
                <a:spcPts val="5800"/>
              </a:lnSpc>
            </a:pPr>
            <a:r>
              <a:rPr lang="en-US" sz="2000" b="1" dirty="0">
                <a:solidFill>
                  <a:srgbClr val="00B0F0"/>
                </a:solidFill>
              </a:rPr>
              <a:t>Scenario [6]:</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97AF0DB0-9EE0-3D36-2D87-1303C0B4E4ED}"/>
              </a:ext>
            </a:extLst>
          </p:cNvPr>
          <p:cNvSpPr>
            <a:spLocks noGrp="1"/>
          </p:cNvSpPr>
          <p:nvPr>
            <p:ph type="subTitle" idx="1"/>
          </p:nvPr>
        </p:nvSpPr>
        <p:spPr>
          <a:xfrm>
            <a:off x="921418" y="3578405"/>
            <a:ext cx="7912445" cy="3607087"/>
          </a:xfrm>
        </p:spPr>
        <p:txBody>
          <a:bodyPr/>
          <a:lstStyle/>
          <a:p>
            <a:pPr>
              <a:defRPr/>
            </a:pPr>
            <a:r>
              <a:rPr lang="en-US" sz="3200" b="1" dirty="0">
                <a:solidFill>
                  <a:schemeClr val="tx1"/>
                </a:solidFill>
              </a:rPr>
              <a:t>Your spouse has decided to accept a position at ABC Company.</a:t>
            </a:r>
            <a:endParaRPr lang="en-US" sz="3200" dirty="0">
              <a:solidFill>
                <a:schemeClr val="tx1"/>
              </a:solidFill>
            </a:endParaRPr>
          </a:p>
        </p:txBody>
      </p:sp>
    </p:spTree>
    <p:extLst>
      <p:ext uri="{BB962C8B-B14F-4D97-AF65-F5344CB8AC3E}">
        <p14:creationId xmlns:p14="http://schemas.microsoft.com/office/powerpoint/2010/main" val="1113683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93D49-D042-FB1F-D78A-4E79646FDCFE}"/>
              </a:ext>
            </a:extLst>
          </p:cNvPr>
          <p:cNvSpPr>
            <a:spLocks noGrp="1"/>
          </p:cNvSpPr>
          <p:nvPr>
            <p:ph type="ctrTitle"/>
          </p:nvPr>
        </p:nvSpPr>
        <p:spPr>
          <a:xfrm>
            <a:off x="0" y="-544904"/>
            <a:ext cx="7624581" cy="1549106"/>
          </a:xfrm>
        </p:spPr>
        <p:txBody>
          <a:bodyPr/>
          <a:lstStyle/>
          <a:p>
            <a:r>
              <a:rPr lang="en-US" sz="3600" dirty="0">
                <a:solidFill>
                  <a:srgbClr val="000000"/>
                </a:solidFill>
              </a:rPr>
              <a:t>SCENARIO [6] – ETHICS PRINCIPLES</a:t>
            </a:r>
            <a:endParaRPr lang="en-US" dirty="0"/>
          </a:p>
        </p:txBody>
      </p:sp>
      <p:sp>
        <p:nvSpPr>
          <p:cNvPr id="3" name="Subtitle 2">
            <a:extLst>
              <a:ext uri="{FF2B5EF4-FFF2-40B4-BE49-F238E27FC236}">
                <a16:creationId xmlns:a16="http://schemas.microsoft.com/office/drawing/2014/main" id="{ACEDAD2F-3235-5F52-65BD-FB883DDB1AED}"/>
              </a:ext>
            </a:extLst>
          </p:cNvPr>
          <p:cNvSpPr>
            <a:spLocks noGrp="1"/>
          </p:cNvSpPr>
          <p:nvPr>
            <p:ph type="subTitle" idx="1"/>
          </p:nvPr>
        </p:nvSpPr>
        <p:spPr>
          <a:xfrm>
            <a:off x="840992" y="1242225"/>
            <a:ext cx="7912445" cy="3607087"/>
          </a:xfrm>
        </p:spPr>
        <p:txBody>
          <a:bodyPr/>
          <a:lstStyle/>
          <a:p>
            <a:pPr>
              <a:defRPr/>
            </a:pPr>
            <a:r>
              <a:rPr lang="en-US" sz="3200" b="1" dirty="0">
                <a:solidFill>
                  <a:schemeClr val="tx1"/>
                </a:solidFill>
              </a:rPr>
              <a:t>Your spouse has decided to accept a position at ABC Company.</a:t>
            </a:r>
            <a:endParaRPr lang="en-US" sz="3200" dirty="0">
              <a:solidFill>
                <a:schemeClr val="tx1"/>
              </a:solidFill>
            </a:endParaRPr>
          </a:p>
        </p:txBody>
      </p:sp>
      <p:sp>
        <p:nvSpPr>
          <p:cNvPr id="10" name="TextBox 9"/>
          <p:cNvSpPr txBox="1"/>
          <p:nvPr/>
        </p:nvSpPr>
        <p:spPr>
          <a:xfrm>
            <a:off x="978437" y="2820032"/>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4" name="TextBox 13">
            <a:extLst>
              <a:ext uri="{C183D7F6-B498-43B3-948B-1728B52AA6E4}">
                <adec:decorative xmlns:adec="http://schemas.microsoft.com/office/drawing/2017/decorative" val="1"/>
              </a:ext>
            </a:extLst>
          </p:cNvPr>
          <p:cNvSpPr txBox="1"/>
          <p:nvPr/>
        </p:nvSpPr>
        <p:spPr>
          <a:xfrm>
            <a:off x="4764482" y="2820032"/>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8" name="TextBox 17"/>
          <p:cNvSpPr txBox="1"/>
          <p:nvPr/>
        </p:nvSpPr>
        <p:spPr>
          <a:xfrm>
            <a:off x="948912" y="3354689"/>
            <a:ext cx="3364319"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Responsible Stewardship</a:t>
            </a:r>
          </a:p>
        </p:txBody>
      </p:sp>
      <p:sp>
        <p:nvSpPr>
          <p:cNvPr id="23" name="TextBox 22">
            <a:extLst>
              <a:ext uri="{C183D7F6-B498-43B3-948B-1728B52AA6E4}">
                <adec:decorative xmlns:adec="http://schemas.microsoft.com/office/drawing/2017/decorative" val="1"/>
              </a:ext>
            </a:extLst>
          </p:cNvPr>
          <p:cNvSpPr txBox="1"/>
          <p:nvPr/>
        </p:nvSpPr>
        <p:spPr>
          <a:xfrm>
            <a:off x="4797214" y="3307453"/>
            <a:ext cx="4420529"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18 USC 208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B</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Financial Disclosure</a:t>
            </a:r>
          </a:p>
        </p:txBody>
      </p:sp>
    </p:spTree>
    <p:extLst>
      <p:ext uri="{BB962C8B-B14F-4D97-AF65-F5344CB8AC3E}">
        <p14:creationId xmlns:p14="http://schemas.microsoft.com/office/powerpoint/2010/main" val="1632921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B7EF7-513C-3D92-79C4-EB41D37BE2DC}"/>
              </a:ext>
            </a:extLst>
          </p:cNvPr>
          <p:cNvSpPr>
            <a:spLocks noGrp="1"/>
          </p:cNvSpPr>
          <p:nvPr>
            <p:ph type="ctrTitle"/>
          </p:nvPr>
        </p:nvSpPr>
        <p:spPr>
          <a:xfrm>
            <a:off x="0" y="-544904"/>
            <a:ext cx="7624581" cy="1549106"/>
          </a:xfrm>
        </p:spPr>
        <p:txBody>
          <a:bodyPr/>
          <a:lstStyle/>
          <a:p>
            <a:r>
              <a:rPr lang="en-US" sz="3600" dirty="0">
                <a:solidFill>
                  <a:srgbClr val="000000"/>
                </a:solidFill>
              </a:rPr>
              <a:t>SCENARIO [6]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5530" y="2814937"/>
            <a:ext cx="3305266" cy="461665"/>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D1A1D">
                  <a:lumMod val="75000"/>
                  <a:lumOff val="25000"/>
                </a:srgbClr>
              </a:solidFill>
              <a:effectLst/>
              <a:uLnTx/>
              <a:uFillTx/>
              <a:latin typeface="Corbel"/>
              <a:ea typeface="+mn-ea"/>
              <a:cs typeface="+mn-cs"/>
            </a:endParaRPr>
          </a:p>
        </p:txBody>
      </p:sp>
      <p:sp>
        <p:nvSpPr>
          <p:cNvPr id="3" name="Subtitle 2">
            <a:extLst>
              <a:ext uri="{FF2B5EF4-FFF2-40B4-BE49-F238E27FC236}">
                <a16:creationId xmlns:a16="http://schemas.microsoft.com/office/drawing/2014/main" id="{FDF553BE-9F5D-E603-9251-116F27C315BF}"/>
              </a:ext>
            </a:extLst>
          </p:cNvPr>
          <p:cNvSpPr>
            <a:spLocks noGrp="1"/>
          </p:cNvSpPr>
          <p:nvPr>
            <p:ph type="subTitle" idx="1"/>
          </p:nvPr>
        </p:nvSpPr>
        <p:spPr>
          <a:xfrm>
            <a:off x="840992" y="1304539"/>
            <a:ext cx="7912445" cy="3607087"/>
          </a:xfrm>
        </p:spPr>
        <p:txBody>
          <a:bodyPr/>
          <a:lstStyle/>
          <a:p>
            <a:pPr>
              <a:defRPr/>
            </a:pPr>
            <a:r>
              <a:rPr lang="en-US" sz="3200" b="1" dirty="0">
                <a:solidFill>
                  <a:schemeClr val="tx1"/>
                </a:solidFill>
              </a:rPr>
              <a:t>Your spouse has decided to accept a position at ABC Company.</a:t>
            </a:r>
            <a:endParaRPr lang="en-US" sz="3200" dirty="0">
              <a:solidFill>
                <a:schemeClr val="tx1"/>
              </a:solidFill>
            </a:endParaRPr>
          </a:p>
        </p:txBody>
      </p:sp>
      <p:sp>
        <p:nvSpPr>
          <p:cNvPr id="20" name="TextBox 19"/>
          <p:cNvSpPr txBox="1"/>
          <p:nvPr/>
        </p:nvSpPr>
        <p:spPr>
          <a:xfrm>
            <a:off x="4764482" y="2814936"/>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22" name="TextBox 21">
            <a:extLst>
              <a:ext uri="{C183D7F6-B498-43B3-948B-1728B52AA6E4}">
                <adec:decorative xmlns:adec="http://schemas.microsoft.com/office/drawing/2017/decorative" val="1"/>
              </a:ext>
            </a:extLst>
          </p:cNvPr>
          <p:cNvSpPr txBox="1"/>
          <p:nvPr/>
        </p:nvSpPr>
        <p:spPr>
          <a:xfrm>
            <a:off x="939705" y="3309282"/>
            <a:ext cx="3364319" cy="1938992"/>
          </a:xfrm>
          <a:prstGeom prst="rect">
            <a:avLst/>
          </a:prstGeom>
          <a:noFill/>
          <a:ln>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p:txBody>
      </p:sp>
      <p:sp>
        <p:nvSpPr>
          <p:cNvPr id="28" name="TextBox 27"/>
          <p:cNvSpPr txBox="1"/>
          <p:nvPr/>
        </p:nvSpPr>
        <p:spPr>
          <a:xfrm>
            <a:off x="4863206" y="3276599"/>
            <a:ext cx="4420529"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18 USC 208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B</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Financial Disclosure</a:t>
            </a:r>
          </a:p>
        </p:txBody>
      </p:sp>
    </p:spTree>
    <p:extLst>
      <p:ext uri="{BB962C8B-B14F-4D97-AF65-F5344CB8AC3E}">
        <p14:creationId xmlns:p14="http://schemas.microsoft.com/office/powerpoint/2010/main" val="3667013186"/>
      </p:ext>
    </p:extLst>
  </p:cSld>
  <p:clrMapOvr>
    <a:masterClrMapping/>
  </p:clrMapOvr>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484</Words>
  <Application>Microsoft Office PowerPoint</Application>
  <PresentationFormat>On-screen Show (4:3)</PresentationFormat>
  <Paragraphs>54</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Aharoni</vt:lpstr>
      <vt:lpstr>Aptos</vt:lpstr>
      <vt:lpstr>Arial</vt:lpstr>
      <vt:lpstr>Century Schoolbook</vt:lpstr>
      <vt:lpstr>Corbel</vt:lpstr>
      <vt:lpstr>Headlines</vt:lpstr>
      <vt:lpstr>Scenario [6]: What do you Think?</vt:lpstr>
      <vt:lpstr>Scenario [6]: What do you do?</vt:lpstr>
      <vt:lpstr>SCENARIO [6] – ETHICS PRINCIPLES</vt:lpstr>
      <vt:lpstr>SCENARIO [6] – ETHICS rules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Megan Kunkle</dc:creator>
  <cp:lastModifiedBy>Megan Kunkle</cp:lastModifiedBy>
  <cp:revision>1</cp:revision>
  <dcterms:created xsi:type="dcterms:W3CDTF">2025-02-10T23:37:02Z</dcterms:created>
  <dcterms:modified xsi:type="dcterms:W3CDTF">2025-02-10T23:37:35Z</dcterms:modified>
</cp:coreProperties>
</file>