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324" r:id="rId2"/>
    <p:sldId id="325" r:id="rId3"/>
    <p:sldId id="326" r:id="rId4"/>
    <p:sldId id="32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2EEE0-08FE-4C65-B07B-7074E76C4B73}"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FD6018-D42F-4BD4-B604-1F81B1729DCA}" type="slidenum">
              <a:rPr lang="en-US" smtClean="0"/>
              <a:t>‹#›</a:t>
            </a:fld>
            <a:endParaRPr lang="en-US"/>
          </a:p>
        </p:txBody>
      </p:sp>
    </p:spTree>
    <p:extLst>
      <p:ext uri="{BB962C8B-B14F-4D97-AF65-F5344CB8AC3E}">
        <p14:creationId xmlns:p14="http://schemas.microsoft.com/office/powerpoint/2010/main" val="253665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6214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1920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Employees updating their social media accounts during the workday </a:t>
            </a:r>
            <a:r>
              <a:rPr lang="en-US" baseline="0" dirty="0"/>
              <a:t>should be aware of their obligations under the ethics principles – to be loyal to the law, serve selflessly, and be responsible stewards – and act accordingly.</a:t>
            </a:r>
          </a:p>
          <a:p>
            <a:pPr>
              <a:spcBef>
                <a:spcPts val="600"/>
              </a:spcBef>
              <a:spcAft>
                <a:spcPts val="600"/>
              </a:spcAft>
            </a:pPr>
            <a:r>
              <a:rPr lang="en-US" baseline="0" dirty="0"/>
              <a:t>For example, such employees must be particularly mindful of implying governmental sanction or endorsement of their accounts. If referencing their official positions in their professional networking accounts, they should use disclaimers to make it clear to the public that their statements/posts are personal and not endorsed or sanctioned by the government.</a:t>
            </a:r>
          </a:p>
          <a:p>
            <a:pPr>
              <a:spcBef>
                <a:spcPts val="600"/>
              </a:spcBef>
              <a:spcAft>
                <a:spcPts val="600"/>
              </a:spcAft>
            </a:pPr>
            <a:r>
              <a:rPr lang="en-US" dirty="0"/>
              <a:t>Additionally, employees need to put to forth an honest effort in the performance of their official duties (i.e., not use government time or equipment for personal tasks).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4017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0" y="4343399"/>
            <a:ext cx="5486400" cy="4498675"/>
          </a:xfrm>
        </p:spPr>
        <p:txBody>
          <a:bodyPr/>
          <a:lstStyle/>
          <a:p>
            <a:pPr>
              <a:spcBef>
                <a:spcPts val="600"/>
              </a:spcBef>
              <a:spcAft>
                <a:spcPts val="600"/>
              </a:spcAft>
            </a:pPr>
            <a:r>
              <a:rPr lang="en-US" dirty="0"/>
              <a:t>Discuss the provisions set forth at </a:t>
            </a:r>
            <a:r>
              <a:rPr lang="en-US" baseline="0" dirty="0"/>
              <a:t>5 CFR Subpart G – Misuse of Position.</a:t>
            </a:r>
          </a:p>
          <a:p>
            <a:pPr marL="628650" lvl="1" indent="-171450">
              <a:spcBef>
                <a:spcPts val="600"/>
              </a:spcBef>
              <a:spcAft>
                <a:spcPts val="600"/>
              </a:spcAft>
              <a:buFont typeface="Arial" panose="020B0604020202020204" pitchFamily="34" charset="0"/>
              <a:buChar char="•"/>
            </a:pPr>
            <a:r>
              <a:rPr lang="en-US" baseline="0" dirty="0"/>
              <a:t>Consider discussing your agency’s policy on social media use.</a:t>
            </a:r>
          </a:p>
          <a:p>
            <a:pPr marL="628650" lvl="1" indent="-171450">
              <a:spcBef>
                <a:spcPts val="600"/>
              </a:spcBef>
              <a:spcAft>
                <a:spcPts val="600"/>
              </a:spcAft>
              <a:buFont typeface="Arial" panose="020B0604020202020204" pitchFamily="34" charset="0"/>
              <a:buChar char="•"/>
            </a:pPr>
            <a:r>
              <a:rPr lang="en-US" baseline="0" dirty="0"/>
              <a:t>Consider discussing in detail, and providing examples for, the appearance of governmental sanction and the performance of official duties affecting a private interest (e.g., outside employment).</a:t>
            </a:r>
          </a:p>
          <a:p>
            <a:pPr marL="628650" marR="0" lvl="1" indent="-171450" algn="l" defTabSz="914400" rtl="0" eaLnBrk="1" fontAlgn="auto" latinLnBrk="0" hangingPunct="1">
              <a:spcBef>
                <a:spcPts val="600"/>
              </a:spcBef>
              <a:spcAft>
                <a:spcPts val="600"/>
              </a:spcAft>
              <a:buClrTx/>
              <a:buSzTx/>
              <a:buFont typeface="Arial" panose="020B0604020202020204" pitchFamily="34" charset="0"/>
              <a:buChar char="•"/>
              <a:tabLst/>
              <a:defRPr/>
            </a:pPr>
            <a:r>
              <a:rPr lang="en-US" baseline="0" dirty="0"/>
              <a:t>Remind employees of the restrictions on disclosing non-public information for private gain.</a:t>
            </a:r>
          </a:p>
          <a:p>
            <a:pPr lvl="0">
              <a:spcBef>
                <a:spcPts val="600"/>
              </a:spcBef>
              <a:spcAft>
                <a:spcPts val="600"/>
              </a:spcAft>
            </a:pPr>
            <a:r>
              <a:rPr lang="en-US" baseline="0" dirty="0"/>
              <a:t>Discuss the provisions set forth at 5 CFR Subpart H – Outside Activities.</a:t>
            </a:r>
          </a:p>
          <a:p>
            <a:pPr marL="628650" lvl="1" indent="-171450">
              <a:spcBef>
                <a:spcPts val="600"/>
              </a:spcBef>
              <a:spcAft>
                <a:spcPts val="600"/>
              </a:spcAft>
              <a:buFont typeface="Arial" panose="020B0604020202020204" pitchFamily="34" charset="0"/>
              <a:buChar char="•"/>
            </a:pPr>
            <a:r>
              <a:rPr lang="en-US" baseline="0" dirty="0"/>
              <a:t>Discuss the possibility that the employee may have paid partnerships/sponsors for their social media account, which would constitute outside earned income. Note: If a financial disclosure report filer, th</a:t>
            </a:r>
            <a:r>
              <a:rPr lang="en-US" dirty="0"/>
              <a:t>e employee</a:t>
            </a:r>
            <a:r>
              <a:rPr lang="en-US" baseline="0" dirty="0"/>
              <a:t> would need to report certain information for this income, as well as their outside position.</a:t>
            </a:r>
          </a:p>
          <a:p>
            <a:pPr marL="628650" lvl="1" indent="-171450">
              <a:spcBef>
                <a:spcPts val="600"/>
              </a:spcBef>
              <a:spcAft>
                <a:spcPts val="600"/>
              </a:spcAft>
              <a:buFont typeface="Arial" panose="020B0604020202020204" pitchFamily="34" charset="0"/>
              <a:buChar char="•"/>
            </a:pPr>
            <a:r>
              <a:rPr lang="en-US" baseline="0" dirty="0"/>
              <a:t>Discuss your agency’s supplemental regulations regarding outside activities, if any.</a:t>
            </a:r>
          </a:p>
          <a:p>
            <a:pPr marL="628650" lvl="1" indent="-171450">
              <a:spcBef>
                <a:spcPts val="600"/>
              </a:spcBef>
              <a:spcAft>
                <a:spcPts val="600"/>
              </a:spcAft>
              <a:buFont typeface="Arial" panose="020B0604020202020204" pitchFamily="34" charset="0"/>
              <a:buChar char="•"/>
            </a:pPr>
            <a:r>
              <a:rPr lang="en-US" baseline="0" dirty="0"/>
              <a:t>Consider discussing the criminal statutes that may apply to outside activities, such as 18 USC 201, 18 USC 203, 18 USC 205, and 18 USC 209.</a:t>
            </a:r>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4565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259605926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82426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224375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5344740"/>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5872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94052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562311"/>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6366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7902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6940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38623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80614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7522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6681"/>
            <a:ext cx="8617176" cy="2746483"/>
          </a:xfrm>
        </p:spPr>
        <p:txBody>
          <a:bodyPr>
            <a:noAutofit/>
          </a:bodyPr>
          <a:lstStyle/>
          <a:p>
            <a:pPr>
              <a:lnSpc>
                <a:spcPts val="5800"/>
              </a:lnSpc>
            </a:pPr>
            <a:r>
              <a:rPr lang="en-US" sz="2000" b="1" dirty="0">
                <a:solidFill>
                  <a:srgbClr val="00B0F0"/>
                </a:solidFill>
              </a:rPr>
              <a:t>Scenario [11]: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352C2555-C758-23D2-9DC4-529D69B37A7A}"/>
              </a:ext>
            </a:extLst>
          </p:cNvPr>
          <p:cNvSpPr>
            <a:spLocks noGrp="1"/>
          </p:cNvSpPr>
          <p:nvPr>
            <p:ph type="subTitle" idx="1"/>
          </p:nvPr>
        </p:nvSpPr>
        <p:spPr>
          <a:xfrm>
            <a:off x="918620" y="3677779"/>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Tree>
    <p:extLst>
      <p:ext uri="{BB962C8B-B14F-4D97-AF65-F5344CB8AC3E}">
        <p14:creationId xmlns:p14="http://schemas.microsoft.com/office/powerpoint/2010/main" val="394239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7814"/>
            <a:ext cx="8617176" cy="2746483"/>
          </a:xfrm>
        </p:spPr>
        <p:txBody>
          <a:bodyPr>
            <a:noAutofit/>
          </a:bodyPr>
          <a:lstStyle/>
          <a:p>
            <a:pPr>
              <a:lnSpc>
                <a:spcPts val="5800"/>
              </a:lnSpc>
            </a:pPr>
            <a:r>
              <a:rPr lang="en-US" sz="2000" b="1" dirty="0">
                <a:solidFill>
                  <a:srgbClr val="00B0F0"/>
                </a:solidFill>
              </a:rPr>
              <a:t>Scenario [11]: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09742AE8-9D3F-5948-7700-A224B65AB1D4}"/>
              </a:ext>
            </a:extLst>
          </p:cNvPr>
          <p:cNvSpPr>
            <a:spLocks noGrp="1"/>
          </p:cNvSpPr>
          <p:nvPr>
            <p:ph type="subTitle" idx="1"/>
          </p:nvPr>
        </p:nvSpPr>
        <p:spPr>
          <a:xfrm>
            <a:off x="918620" y="3676646"/>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Tree>
    <p:extLst>
      <p:ext uri="{BB962C8B-B14F-4D97-AF65-F5344CB8AC3E}">
        <p14:creationId xmlns:p14="http://schemas.microsoft.com/office/powerpoint/2010/main" val="3616179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B5B1-1FD8-CD8A-CDE7-5B1E1C1FFDD6}"/>
              </a:ext>
            </a:extLst>
          </p:cNvPr>
          <p:cNvSpPr>
            <a:spLocks noGrp="1"/>
          </p:cNvSpPr>
          <p:nvPr>
            <p:ph type="ctrTitle"/>
          </p:nvPr>
        </p:nvSpPr>
        <p:spPr>
          <a:xfrm>
            <a:off x="0" y="-570174"/>
            <a:ext cx="8382000" cy="1549106"/>
          </a:xfrm>
        </p:spPr>
        <p:txBody>
          <a:bodyPr/>
          <a:lstStyle/>
          <a:p>
            <a:r>
              <a:rPr lang="en-US" sz="3600" dirty="0">
                <a:solidFill>
                  <a:srgbClr val="000000"/>
                </a:solidFill>
              </a:rPr>
              <a:t>SCENARIO [15] – ETHICS PRINCIPLES</a:t>
            </a:r>
            <a:endParaRPr lang="en-US" dirty="0"/>
          </a:p>
        </p:txBody>
      </p:sp>
      <p:sp>
        <p:nvSpPr>
          <p:cNvPr id="3" name="Subtitle 2">
            <a:extLst>
              <a:ext uri="{FF2B5EF4-FFF2-40B4-BE49-F238E27FC236}">
                <a16:creationId xmlns:a16="http://schemas.microsoft.com/office/drawing/2014/main" id="{F0064E51-BC22-2B7C-D6CA-C077276F9AAB}"/>
              </a:ext>
            </a:extLst>
          </p:cNvPr>
          <p:cNvSpPr>
            <a:spLocks noGrp="1"/>
          </p:cNvSpPr>
          <p:nvPr>
            <p:ph type="subTitle" idx="1"/>
          </p:nvPr>
        </p:nvSpPr>
        <p:spPr>
          <a:xfrm>
            <a:off x="840992" y="787258"/>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
        <p:nvSpPr>
          <p:cNvPr id="10" name="TextBox 9"/>
          <p:cNvSpPr txBox="1"/>
          <p:nvPr/>
        </p:nvSpPr>
        <p:spPr>
          <a:xfrm>
            <a:off x="978437" y="2804805"/>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08010"/>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8912" y="3362236"/>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7214" y="3362238"/>
            <a:ext cx="4420529"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H</a:t>
            </a:r>
          </a:p>
        </p:txBody>
      </p:sp>
    </p:spTree>
    <p:extLst>
      <p:ext uri="{BB962C8B-B14F-4D97-AF65-F5344CB8AC3E}">
        <p14:creationId xmlns:p14="http://schemas.microsoft.com/office/powerpoint/2010/main" val="14668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60F8F-E7A9-6BC8-9059-4BD2D1A15BAB}"/>
              </a:ext>
            </a:extLst>
          </p:cNvPr>
          <p:cNvSpPr>
            <a:spLocks noGrp="1"/>
          </p:cNvSpPr>
          <p:nvPr>
            <p:ph type="ctrTitle"/>
          </p:nvPr>
        </p:nvSpPr>
        <p:spPr>
          <a:xfrm>
            <a:off x="0" y="-480072"/>
            <a:ext cx="8382000" cy="1549106"/>
          </a:xfrm>
        </p:spPr>
        <p:txBody>
          <a:bodyPr/>
          <a:lstStyle/>
          <a:p>
            <a:r>
              <a:rPr lang="en-US" sz="3600" dirty="0">
                <a:solidFill>
                  <a:srgbClr val="000000"/>
                </a:solidFill>
              </a:rPr>
              <a:t>SCENARIO [15]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14937"/>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3CF0B7DD-9BC8-AA96-48AB-649A71976092}"/>
              </a:ext>
            </a:extLst>
          </p:cNvPr>
          <p:cNvSpPr>
            <a:spLocks noGrp="1"/>
          </p:cNvSpPr>
          <p:nvPr>
            <p:ph type="subTitle" idx="1"/>
          </p:nvPr>
        </p:nvSpPr>
        <p:spPr>
          <a:xfrm>
            <a:off x="840992" y="660114"/>
            <a:ext cx="7912445" cy="1731614"/>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
        <p:nvSpPr>
          <p:cNvPr id="20" name="TextBox 19"/>
          <p:cNvSpPr txBox="1"/>
          <p:nvPr/>
        </p:nvSpPr>
        <p:spPr>
          <a:xfrm>
            <a:off x="4764482" y="2814937"/>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876777" y="3297704"/>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764484" y="3276602"/>
            <a:ext cx="4420529"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H</a:t>
            </a:r>
          </a:p>
        </p:txBody>
      </p:sp>
    </p:spTree>
    <p:extLst>
      <p:ext uri="{BB962C8B-B14F-4D97-AF65-F5344CB8AC3E}">
        <p14:creationId xmlns:p14="http://schemas.microsoft.com/office/powerpoint/2010/main" val="1844846098"/>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534</Words>
  <Application>Microsoft Office PowerPoint</Application>
  <PresentationFormat>On-screen Show (4:3)</PresentationFormat>
  <Paragraphs>47</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Aharoni</vt:lpstr>
      <vt:lpstr>Aptos</vt:lpstr>
      <vt:lpstr>Arial</vt:lpstr>
      <vt:lpstr>Calibri</vt:lpstr>
      <vt:lpstr>Century Schoolbook</vt:lpstr>
      <vt:lpstr>Corbel</vt:lpstr>
      <vt:lpstr>Headlines</vt:lpstr>
      <vt:lpstr>Scenario [11]: What do you Think?</vt:lpstr>
      <vt:lpstr>Scenario [11]: What do you do?</vt:lpstr>
      <vt:lpstr>SCENARIO [15] – ETHICS PRINCIPLES</vt:lpstr>
      <vt:lpstr>SCENARIO [15]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2025-02-10T23:40:58Z</dcterms:created>
  <dcterms:modified xsi:type="dcterms:W3CDTF">2025-02-10T23:41:22Z</dcterms:modified>
</cp:coreProperties>
</file>