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303" r:id="rId2"/>
    <p:sldId id="308" r:id="rId3"/>
    <p:sldId id="305" r:id="rId4"/>
    <p:sldId id="30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3215" autoAdjust="0"/>
  </p:normalViewPr>
  <p:slideViewPr>
    <p:cSldViewPr snapToGrid="0">
      <p:cViewPr varScale="1">
        <p:scale>
          <a:sx n="98" d="100"/>
          <a:sy n="98" d="100"/>
        </p:scale>
        <p:origin x="2280"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CDFC15-66C4-4B3D-9B25-F0F363D5C2F1}"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88CF6-44B8-457C-90A6-459C23736B39}" type="slidenum">
              <a:rPr lang="en-US" smtClean="0"/>
              <a:t>‹#›</a:t>
            </a:fld>
            <a:endParaRPr lang="en-US"/>
          </a:p>
        </p:txBody>
      </p:sp>
    </p:spTree>
    <p:extLst>
      <p:ext uri="{BB962C8B-B14F-4D97-AF65-F5344CB8AC3E}">
        <p14:creationId xmlns:p14="http://schemas.microsoft.com/office/powerpoint/2010/main" val="430903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2CC498-A8C9-40C5-AE9D-245260C1BA2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10644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2CC498-A8C9-40C5-AE9D-245260C1BA2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5645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There are many ethics issues</a:t>
            </a:r>
            <a:r>
              <a:rPr lang="en-US" baseline="0" dirty="0"/>
              <a:t> that can arise when an employee marries that touch on the principles relating to loyalty to law, selfless service, and responsible stewardship. The most obvious might be financial conflicts of interest with the spouse’s assets, employer, etc.  We need to also be concerned with potential gifts issues that might arise from the wedding and potential misuse of official time during the planning of the wedding.</a:t>
            </a:r>
          </a:p>
          <a:p>
            <a:pPr>
              <a:spcBef>
                <a:spcPts val="600"/>
              </a:spcBef>
              <a:spcAft>
                <a:spcPts val="600"/>
              </a:spcAft>
            </a:pPr>
            <a:r>
              <a:rPr lang="en-US" baseline="0" dirty="0"/>
              <a:t>Consider asking participants if they can anticipate a possible gifts issue, misuse of official time issue, and a potential financial conflict of interest.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2CC498-A8C9-40C5-AE9D-245260C1BA2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27999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Briefly</a:t>
            </a:r>
            <a:r>
              <a:rPr lang="en-US" baseline="0" dirty="0"/>
              <a:t> explain how each of the rules listed might be implicated.</a:t>
            </a:r>
          </a:p>
          <a:p>
            <a:pPr marL="0" indent="0">
              <a:spcBef>
                <a:spcPts val="600"/>
              </a:spcBef>
              <a:spcAft>
                <a:spcPts val="600"/>
              </a:spcAft>
              <a:buFont typeface="Arial" panose="020B0604020202020204" pitchFamily="34" charset="0"/>
              <a:buNone/>
            </a:pPr>
            <a:r>
              <a:rPr lang="en-US" baseline="0" dirty="0"/>
              <a:t>The spouse’s assets are now imputed to the employee (see 18 USC 208 and also 5 CFR Subpart D – Conflicting Financial Interests).</a:t>
            </a:r>
          </a:p>
          <a:p>
            <a:pPr marL="0" indent="0">
              <a:spcBef>
                <a:spcPts val="600"/>
              </a:spcBef>
              <a:spcAft>
                <a:spcPts val="600"/>
              </a:spcAft>
              <a:buFont typeface="Arial" panose="020B0604020202020204" pitchFamily="34" charset="0"/>
              <a:buNone/>
            </a:pPr>
            <a:r>
              <a:rPr lang="en-US" baseline="0" dirty="0"/>
              <a:t>Gifts from subordinates and prohibited sources should be considered under the gifts rules.</a:t>
            </a:r>
          </a:p>
          <a:p>
            <a:pPr marL="628650" lvl="1" indent="-171450">
              <a:spcBef>
                <a:spcPts val="600"/>
              </a:spcBef>
              <a:spcAft>
                <a:spcPts val="600"/>
              </a:spcAft>
              <a:buFont typeface="Arial" panose="020B0604020202020204" pitchFamily="34" charset="0"/>
              <a:buChar char="•"/>
            </a:pPr>
            <a:r>
              <a:rPr lang="en-US" baseline="0" dirty="0"/>
              <a:t>Consider discussing the “special, infrequent occasions” exception to the general prohibition against gift giving to superiors in 5 CFR 2635 Subpart C – Gifts Between Employees, specifically 5 CFR 2635.304(b). </a:t>
            </a:r>
          </a:p>
          <a:p>
            <a:pPr marL="628650" lvl="1" indent="-171450">
              <a:spcBef>
                <a:spcPts val="600"/>
              </a:spcBef>
              <a:spcAft>
                <a:spcPts val="600"/>
              </a:spcAft>
              <a:buFont typeface="Arial" panose="020B0604020202020204" pitchFamily="34" charset="0"/>
              <a:buChar char="•"/>
            </a:pPr>
            <a:r>
              <a:rPr lang="en-US" baseline="0" dirty="0"/>
              <a:t>Consider discussing the “gifts based on personal relationships” exception to the general prohibition against accepting gifts from prohibited sources under 5 CFR Subpart B – Gifts From Outside Sources, specifically 5 CFR 2635.204(b).</a:t>
            </a:r>
          </a:p>
          <a:p>
            <a:pPr marL="0" lvl="0" indent="0">
              <a:spcBef>
                <a:spcPts val="600"/>
              </a:spcBef>
              <a:spcAft>
                <a:spcPts val="600"/>
              </a:spcAft>
              <a:buFont typeface="Arial" panose="020B0604020202020204" pitchFamily="34" charset="0"/>
              <a:buNone/>
            </a:pPr>
            <a:r>
              <a:rPr lang="en-US" baseline="0" dirty="0"/>
              <a:t>The spouse’s employer, clients, family members, etc. may pose appearance concerns under 5 CFR Subpart E – Impartiality in Performing Duties.</a:t>
            </a:r>
          </a:p>
          <a:p>
            <a:pPr marL="0" lvl="0" indent="0">
              <a:spcBef>
                <a:spcPts val="600"/>
              </a:spcBef>
              <a:spcAft>
                <a:spcPts val="600"/>
              </a:spcAft>
              <a:buFont typeface="Arial" panose="020B0604020202020204" pitchFamily="34" charset="0"/>
              <a:buNone/>
            </a:pPr>
            <a:r>
              <a:rPr lang="en-US" baseline="0" dirty="0"/>
              <a:t>Consider reminding employees about the use of official time in 5 CFR Subpart G – Misuse of Position in the context of planning an event. You can also touch on your agency’s </a:t>
            </a:r>
            <a:r>
              <a:rPr lang="en-US" i="1" baseline="0" dirty="0"/>
              <a:t>de minimis </a:t>
            </a:r>
            <a:r>
              <a:rPr lang="en-US" baseline="0" dirty="0"/>
              <a:t>policy. </a:t>
            </a:r>
          </a:p>
          <a:p>
            <a:pPr marL="0" lvl="0" indent="0">
              <a:spcBef>
                <a:spcPts val="600"/>
              </a:spcBef>
              <a:spcAft>
                <a:spcPts val="600"/>
              </a:spcAft>
              <a:buFont typeface="Arial" panose="020B0604020202020204" pitchFamily="34" charset="0"/>
              <a:buNone/>
            </a:pPr>
            <a:r>
              <a:rPr lang="en-US" baseline="0" dirty="0"/>
              <a:t>If applicable, remind employees that the spouse’s assets are reportable on financial disclosure reports.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2CC498-A8C9-40C5-AE9D-245260C1BA2A}"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99732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54797054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229613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3878079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118379"/>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97153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251802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6769368"/>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717504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655767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407484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778190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00982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08578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673" y="1641306"/>
            <a:ext cx="8617176" cy="2746483"/>
          </a:xfrm>
        </p:spPr>
        <p:txBody>
          <a:bodyPr>
            <a:noAutofit/>
          </a:bodyPr>
          <a:lstStyle/>
          <a:p>
            <a:pPr>
              <a:lnSpc>
                <a:spcPts val="5800"/>
              </a:lnSpc>
            </a:pPr>
            <a:r>
              <a:rPr lang="en-US" sz="2000" b="1" dirty="0">
                <a:solidFill>
                  <a:srgbClr val="00B0F0"/>
                </a:solidFill>
              </a:rPr>
              <a:t>Scenario [1]:</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D0839125-25FA-7363-F34B-8E39C92ED2A3}"/>
              </a:ext>
            </a:extLst>
          </p:cNvPr>
          <p:cNvSpPr>
            <a:spLocks noGrp="1"/>
          </p:cNvSpPr>
          <p:nvPr>
            <p:ph type="subTitle" idx="1"/>
          </p:nvPr>
        </p:nvSpPr>
        <p:spPr>
          <a:xfrm>
            <a:off x="801675" y="3878168"/>
            <a:ext cx="7912445" cy="3607087"/>
          </a:xfrm>
        </p:spPr>
        <p:txBody>
          <a:bodyPr/>
          <a:lstStyle/>
          <a:p>
            <a:r>
              <a:rPr lang="en-US" sz="3200" dirty="0">
                <a:solidFill>
                  <a:schemeClr val="tx1"/>
                </a:solidFill>
              </a:rPr>
              <a:t>You and your partner of many years finally decide to make it official and tie the knot.  </a:t>
            </a:r>
          </a:p>
        </p:txBody>
      </p:sp>
    </p:spTree>
    <p:extLst>
      <p:ext uri="{BB962C8B-B14F-4D97-AF65-F5344CB8AC3E}">
        <p14:creationId xmlns:p14="http://schemas.microsoft.com/office/powerpoint/2010/main" val="2778707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1416" y="1602459"/>
            <a:ext cx="8617176" cy="2746483"/>
          </a:xfrm>
        </p:spPr>
        <p:txBody>
          <a:bodyPr>
            <a:noAutofit/>
          </a:bodyPr>
          <a:lstStyle/>
          <a:p>
            <a:pPr>
              <a:lnSpc>
                <a:spcPts val="5800"/>
              </a:lnSpc>
            </a:pPr>
            <a:r>
              <a:rPr lang="en-US" sz="2000" b="1" dirty="0">
                <a:solidFill>
                  <a:srgbClr val="00B0F0"/>
                </a:solidFill>
              </a:rPr>
              <a:t>Scenario [1]:</a:t>
            </a:r>
            <a:br>
              <a:rPr lang="en-US" sz="2000" b="1" dirty="0">
                <a:solidFill>
                  <a:schemeClr val="tx1"/>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BF764D05-E250-4186-08CC-177CD526B9FA}"/>
              </a:ext>
            </a:extLst>
          </p:cNvPr>
          <p:cNvSpPr>
            <a:spLocks noGrp="1"/>
          </p:cNvSpPr>
          <p:nvPr>
            <p:ph type="subTitle" idx="1"/>
          </p:nvPr>
        </p:nvSpPr>
        <p:spPr>
          <a:xfrm>
            <a:off x="918620" y="3878168"/>
            <a:ext cx="7912445" cy="3607087"/>
          </a:xfrm>
        </p:spPr>
        <p:txBody>
          <a:bodyPr/>
          <a:lstStyle/>
          <a:p>
            <a:pPr>
              <a:defRPr/>
            </a:pPr>
            <a:r>
              <a:rPr lang="en-US" sz="3200" dirty="0">
                <a:solidFill>
                  <a:schemeClr val="tx1"/>
                </a:solidFill>
              </a:rPr>
              <a:t>You and your partner of many years finally decide to make it official and tie the knot.  </a:t>
            </a:r>
          </a:p>
        </p:txBody>
      </p:sp>
    </p:spTree>
    <p:extLst>
      <p:ext uri="{BB962C8B-B14F-4D97-AF65-F5344CB8AC3E}">
        <p14:creationId xmlns:p14="http://schemas.microsoft.com/office/powerpoint/2010/main" val="4281431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A654A-50DA-5D7D-48D0-288ED9B7EC8E}"/>
              </a:ext>
            </a:extLst>
          </p:cNvPr>
          <p:cNvSpPr>
            <a:spLocks noGrp="1"/>
          </p:cNvSpPr>
          <p:nvPr>
            <p:ph type="ctrTitle"/>
          </p:nvPr>
        </p:nvSpPr>
        <p:spPr>
          <a:xfrm>
            <a:off x="-1" y="-495300"/>
            <a:ext cx="8512629" cy="1314807"/>
          </a:xfrm>
        </p:spPr>
        <p:txBody>
          <a:bodyPr>
            <a:normAutofit/>
          </a:bodyPr>
          <a:lstStyle/>
          <a:p>
            <a:r>
              <a:rPr lang="en-US" sz="3600" cap="none" dirty="0"/>
              <a:t>SCENARIO [1] – ETHICS PRINCIPLES</a:t>
            </a:r>
          </a:p>
        </p:txBody>
      </p:sp>
      <p:sp>
        <p:nvSpPr>
          <p:cNvPr id="3" name="Subtitle 2">
            <a:extLst>
              <a:ext uri="{FF2B5EF4-FFF2-40B4-BE49-F238E27FC236}">
                <a16:creationId xmlns:a16="http://schemas.microsoft.com/office/drawing/2014/main" id="{26051889-F7A4-38DA-3CE3-28455F8D2B99}"/>
              </a:ext>
            </a:extLst>
          </p:cNvPr>
          <p:cNvSpPr>
            <a:spLocks noGrp="1"/>
          </p:cNvSpPr>
          <p:nvPr>
            <p:ph type="subTitle" idx="1"/>
          </p:nvPr>
        </p:nvSpPr>
        <p:spPr>
          <a:xfrm>
            <a:off x="840992" y="943811"/>
            <a:ext cx="7912445" cy="3607087"/>
          </a:xfrm>
        </p:spPr>
        <p:txBody>
          <a:bodyPr/>
          <a:lstStyle/>
          <a:p>
            <a:pPr>
              <a:defRPr/>
            </a:pPr>
            <a:r>
              <a:rPr lang="en-US" sz="3200" dirty="0">
                <a:solidFill>
                  <a:schemeClr val="tx1"/>
                </a:solidFill>
              </a:rPr>
              <a:t>You and your partner of many years finally decide to make it official and tie the knot.  </a:t>
            </a:r>
          </a:p>
        </p:txBody>
      </p:sp>
      <p:sp>
        <p:nvSpPr>
          <p:cNvPr id="10" name="TextBox 9"/>
          <p:cNvSpPr txBox="1"/>
          <p:nvPr/>
        </p:nvSpPr>
        <p:spPr>
          <a:xfrm>
            <a:off x="975530" y="2814936"/>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endParaRPr kumimoji="0" lang="en-US" sz="2400" b="0" i="0" u="none" strike="noStrike" kern="1200" cap="none" spc="0" normalizeH="0" baseline="0" noProof="0" dirty="0">
              <a:ln>
                <a:noFill/>
              </a:ln>
              <a:solidFill>
                <a:srgbClr val="00B0F0"/>
              </a:solidFill>
              <a:effectLst/>
              <a:uLnTx/>
              <a:uFillTx/>
              <a:latin typeface="Aharoni" panose="02010803020104030203" pitchFamily="2" charset="-79"/>
              <a:ea typeface="+mn-ea"/>
              <a:cs typeface="Aharoni" panose="02010803020104030203" pitchFamily="2" charset="-79"/>
            </a:endParaRP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14936"/>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68589" y="3416349"/>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prstClr val="white"/>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797214" y="3212070"/>
            <a:ext cx="4420529" cy="267765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3558535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F3156-3315-D6F3-9EF4-05B6B10DBAAC}"/>
              </a:ext>
            </a:extLst>
          </p:cNvPr>
          <p:cNvSpPr>
            <a:spLocks noGrp="1"/>
          </p:cNvSpPr>
          <p:nvPr>
            <p:ph type="ctrTitle"/>
          </p:nvPr>
        </p:nvSpPr>
        <p:spPr>
          <a:xfrm>
            <a:off x="0" y="-495005"/>
            <a:ext cx="6896100" cy="1277386"/>
          </a:xfrm>
        </p:spPr>
        <p:txBody>
          <a:bodyPr/>
          <a:lstStyle/>
          <a:p>
            <a:r>
              <a:rPr lang="en-US" sz="3600" dirty="0">
                <a:solidFill>
                  <a:srgbClr val="000000"/>
                </a:solidFill>
              </a:rPr>
              <a:t>SCENARIO [1]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1024850" y="2814936"/>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75000"/>
                  <a:lumOff val="25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83AC2672-A97C-E42D-819B-AE1EC575E89B}"/>
              </a:ext>
            </a:extLst>
          </p:cNvPr>
          <p:cNvSpPr>
            <a:spLocks noGrp="1"/>
          </p:cNvSpPr>
          <p:nvPr>
            <p:ph type="subTitle" idx="1"/>
          </p:nvPr>
        </p:nvSpPr>
        <p:spPr>
          <a:xfrm>
            <a:off x="838202" y="914402"/>
            <a:ext cx="7912445" cy="3607087"/>
          </a:xfrm>
        </p:spPr>
        <p:txBody>
          <a:bodyPr/>
          <a:lstStyle/>
          <a:p>
            <a:r>
              <a:rPr lang="en-US" sz="3200" dirty="0">
                <a:solidFill>
                  <a:schemeClr val="tx1"/>
                </a:solidFill>
              </a:rPr>
              <a:t>You and your partner of many years finally decide to make it official and tie the knot.  </a:t>
            </a:r>
          </a:p>
        </p:txBody>
      </p:sp>
      <p:sp>
        <p:nvSpPr>
          <p:cNvPr id="20" name="TextBox 19"/>
          <p:cNvSpPr txBox="1"/>
          <p:nvPr/>
        </p:nvSpPr>
        <p:spPr>
          <a:xfrm>
            <a:off x="4764482" y="2811100"/>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6" name="TextBox 25"/>
          <p:cNvSpPr txBox="1"/>
          <p:nvPr/>
        </p:nvSpPr>
        <p:spPr>
          <a:xfrm>
            <a:off x="4764482" y="3182661"/>
            <a:ext cx="4420529" cy="267765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4122397453"/>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567</Words>
  <Application>Microsoft Office PowerPoint</Application>
  <PresentationFormat>On-screen Show (4:3)</PresentationFormat>
  <Paragraphs>56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[1]: What do you Think?</vt:lpstr>
      <vt:lpstr>Scenario [1]: What do you DO?</vt:lpstr>
      <vt:lpstr>SCENARIO [1] – ETHICS PRINCIPLES</vt:lpstr>
      <vt:lpstr>SCENARIO [1]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2025-02-10T23:31:49Z</dcterms:created>
  <dcterms:modified xsi:type="dcterms:W3CDTF">2025-02-10T23:32:30Z</dcterms:modified>
</cp:coreProperties>
</file>