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77" r:id="rId2"/>
    <p:sldId id="278" r:id="rId3"/>
    <p:sldId id="279" r:id="rId4"/>
    <p:sldId id="28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7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B6A18-3E58-44F3-B0A1-1D3ED08D79B2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C1ADB-AC6C-4935-B2C1-D4D5A6873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1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Imagine that you find yourself</a:t>
            </a:r>
            <a:r>
              <a:rPr lang="en-US" baseline="0" dirty="0"/>
              <a:t> in this situation, c</a:t>
            </a:r>
            <a:r>
              <a:rPr lang="en-US" dirty="0"/>
              <a:t>ould</a:t>
            </a:r>
            <a:r>
              <a:rPr lang="en-US" baseline="0" dirty="0"/>
              <a:t> you see a reason to seek ethics advice?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aseline="0" dirty="0"/>
              <a:t>If so, what questions might you ask?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aseline="0" dirty="0"/>
              <a:t>Do any of the principles in your book seem to be implicated by this scenario?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aseline="0" dirty="0"/>
              <a:t>Do any rules come to mind?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23FF8-C890-4C14-8283-D0E51904F0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214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What steps</a:t>
            </a:r>
            <a:r>
              <a:rPr lang="en-US" baseline="0" dirty="0"/>
              <a:t> do you take to manage this situation?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aseline="0" dirty="0"/>
              <a:t>What questions do you ask?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aseline="0" dirty="0"/>
              <a:t>If you seek ethics advice, what information do you provide to your ethics official?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23FF8-C890-4C14-8283-D0E51904F0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1920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There are many ethics issues</a:t>
            </a:r>
            <a:r>
              <a:rPr lang="en-US" baseline="0" dirty="0"/>
              <a:t> that can arise for an employee in this situation that touch on the principles relating to loyalty to law, selfless service, and responsible stewardship. </a:t>
            </a:r>
            <a:r>
              <a:rPr lang="en-US" dirty="0"/>
              <a:t>Generally,</a:t>
            </a:r>
            <a:r>
              <a:rPr lang="en-US" baseline="0" dirty="0"/>
              <a:t> in these situations, employees should be careful about soliciting and accepting gifts, disclosing non-public information for private benefit, and creating the appearance of partiality.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23FF8-C890-4C14-8283-D0E51904F0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4017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84671" y="4343400"/>
            <a:ext cx="6262777" cy="4114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Discuss the requirements and exceptions available under</a:t>
            </a:r>
            <a:r>
              <a:rPr lang="en-US" baseline="0" dirty="0"/>
              <a:t> 5 CFR Subpart B – Gifts From Outside Sources.</a:t>
            </a:r>
          </a:p>
          <a:p>
            <a:pPr marL="628650" lvl="1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aseline="0" dirty="0"/>
              <a:t>Consider discussing your agency’s process for vetting “widely attended gatherings (WAGs)” (see 5 CFR 2635.204(g)).</a:t>
            </a:r>
          </a:p>
          <a:p>
            <a:pPr marL="628650" lvl="1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aseline="0" dirty="0"/>
              <a:t>Consider discussing the “$20 or less” exception (see 5 CFR 2635.204(a)).</a:t>
            </a:r>
          </a:p>
          <a:p>
            <a:pPr marL="628650" lvl="1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aseline="0" dirty="0"/>
              <a:t>Consider discussing the disposition of prohibited gifts (see 5 CFR 2635.206).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aseline="0" dirty="0"/>
              <a:t>Discuss the requirements and exceptions available under 5 CFR Subpart C – Gifts Between Employees.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aseline="0" dirty="0"/>
              <a:t>Discuss the possibility that relationships, both personal and professional, with persons who do business with the agency can create appearance concerns (see 5 CFR Subpart E – Impartiality in Performing Official Duties).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aseline="0" dirty="0"/>
              <a:t>Discuss the implications of discussing future employment with persons and organizations that do business with the agency (see 5 CFR Subpart F – Seeking Other Employment). 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baseline="0" dirty="0"/>
              <a:t>Remind employees of the restrictions on disclosing non-public information for private gain and using their positions to advance private interests (see 5 CFR Subpart G – Misuse of Position).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aseline="0" dirty="0"/>
              <a:t>Also, if applicable, information related to an employee’s previous position with their former employer should be properly disclosed on their financial disclosure report.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23FF8-C890-4C14-8283-D0E51904F0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456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-361966"/>
            <a:ext cx="7624581" cy="1549106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2400" i="0" cap="all" baseline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2978" y="1781344"/>
            <a:ext cx="7912445" cy="360708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00" b="0" i="0" baseline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9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FC8D20-8339-1E2A-926E-A873A640C5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5573713"/>
            <a:ext cx="7913688" cy="10017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styles.</a:t>
            </a:r>
          </a:p>
        </p:txBody>
      </p:sp>
    </p:spTree>
    <p:extLst>
      <p:ext uri="{BB962C8B-B14F-4D97-AF65-F5344CB8AC3E}">
        <p14:creationId xmlns:p14="http://schemas.microsoft.com/office/powerpoint/2010/main" val="27156247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3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3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4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1" y="640080"/>
            <a:ext cx="4686299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517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5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42935"/>
            <a:ext cx="5303009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4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2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5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32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6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8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6" y="6314443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2/10/2025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5" y="6314443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9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37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47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6" y="2571725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7" y="6314442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3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3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798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67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1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9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22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5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8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1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1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3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2/10/2025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3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5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59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1416" y="1377814"/>
            <a:ext cx="8617176" cy="2746483"/>
          </a:xfrm>
        </p:spPr>
        <p:txBody>
          <a:bodyPr>
            <a:noAutofit/>
          </a:bodyPr>
          <a:lstStyle/>
          <a:p>
            <a:pPr>
              <a:lnSpc>
                <a:spcPts val="5800"/>
              </a:lnSpc>
            </a:pPr>
            <a:r>
              <a:rPr lang="en-US" sz="2000" b="1" dirty="0">
                <a:solidFill>
                  <a:srgbClr val="00B0F0"/>
                </a:solidFill>
              </a:rPr>
              <a:t>Scenario [4]:</a:t>
            </a:r>
            <a:br>
              <a:rPr lang="en-US" sz="2000" b="1" dirty="0">
                <a:solidFill>
                  <a:srgbClr val="00B0F0"/>
                </a:solidFill>
              </a:rPr>
            </a:br>
            <a:r>
              <a:rPr lang="en-US" sz="8000" b="1" dirty="0">
                <a:solidFill>
                  <a:schemeClr val="tx1"/>
                </a:solidFill>
              </a:rPr>
              <a:t>What do </a:t>
            </a:r>
            <a:r>
              <a:rPr lang="en-US" sz="7200" b="1" dirty="0">
                <a:solidFill>
                  <a:schemeClr val="tx1"/>
                </a:solidFill>
              </a:rPr>
              <a:t>you </a:t>
            </a:r>
            <a:r>
              <a:rPr lang="en-US" sz="7200" b="1" dirty="0">
                <a:solidFill>
                  <a:srgbClr val="00B0F0"/>
                </a:solidFill>
              </a:rPr>
              <a:t>Think</a:t>
            </a:r>
            <a:r>
              <a:rPr lang="en-US" sz="11500" b="1" dirty="0">
                <a:solidFill>
                  <a:srgbClr val="00B0F0"/>
                </a:solidFill>
              </a:rPr>
              <a:t>?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939" y="5681712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92F84B-EA9D-982F-0922-46BED9A58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620" y="3676646"/>
            <a:ext cx="7912445" cy="3607087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You left your previous employer a few months ago; your former boss invites you to the annual holiday party.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1416" y="1544640"/>
            <a:ext cx="8617176" cy="2746483"/>
          </a:xfrm>
        </p:spPr>
        <p:txBody>
          <a:bodyPr>
            <a:noAutofit/>
          </a:bodyPr>
          <a:lstStyle/>
          <a:p>
            <a:pPr>
              <a:lnSpc>
                <a:spcPts val="5800"/>
              </a:lnSpc>
            </a:pPr>
            <a:r>
              <a:rPr lang="en-US" sz="2000" b="1" dirty="0">
                <a:solidFill>
                  <a:srgbClr val="00B0F0"/>
                </a:solidFill>
              </a:rPr>
              <a:t>Scenario [4]:</a:t>
            </a:r>
            <a:br>
              <a:rPr lang="en-US" sz="2000" b="1" dirty="0">
                <a:solidFill>
                  <a:srgbClr val="00B0F0"/>
                </a:solidFill>
              </a:rPr>
            </a:br>
            <a:r>
              <a:rPr lang="en-US" sz="8000" b="1" dirty="0">
                <a:solidFill>
                  <a:schemeClr val="tx1"/>
                </a:solidFill>
              </a:rPr>
              <a:t>What do </a:t>
            </a:r>
            <a:r>
              <a:rPr lang="en-US" sz="7200" b="1" dirty="0">
                <a:solidFill>
                  <a:schemeClr val="tx1"/>
                </a:solidFill>
              </a:rPr>
              <a:t>you </a:t>
            </a:r>
            <a:r>
              <a:rPr lang="en-US" sz="7200" b="1" dirty="0">
                <a:solidFill>
                  <a:srgbClr val="00B0F0"/>
                </a:solidFill>
              </a:rPr>
              <a:t>do</a:t>
            </a:r>
            <a:r>
              <a:rPr lang="en-US" sz="11500" b="1" dirty="0">
                <a:solidFill>
                  <a:srgbClr val="00B0F0"/>
                </a:solidFill>
              </a:rPr>
              <a:t>?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939" y="5681712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276656-C922-8739-5E60-F8AE706BC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18" y="3794294"/>
            <a:ext cx="7912445" cy="3607087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You left your previous employer a few months ago; your former boss invites you to the annual holiday party.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91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A9231-FD59-A759-9339-6B2AE058C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44904"/>
            <a:ext cx="7624581" cy="1549106"/>
          </a:xfrm>
        </p:spPr>
        <p:txBody>
          <a:bodyPr/>
          <a:lstStyle/>
          <a:p>
            <a:r>
              <a:rPr lang="en-US" sz="3600" dirty="0">
                <a:solidFill>
                  <a:srgbClr val="000000"/>
                </a:solidFill>
              </a:rPr>
              <a:t>SCENARIO [4] – ETHICS PRINCIPLES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277CD-7223-07B3-2F86-E94F3042E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2" y="914401"/>
            <a:ext cx="7912445" cy="1613078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You left your previous employer a few months ago; your former boss invites you to the annual holiday party.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6183" y="2807466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ETHICS PRINCIPLES</a:t>
            </a:r>
          </a:p>
        </p:txBody>
      </p:sp>
      <p:sp>
        <p:nvSpPr>
          <p:cNvPr id="11" name="Rounded Rectangl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64482" y="280746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ETHICS RULES</a:t>
            </a:r>
          </a:p>
        </p:txBody>
      </p:sp>
      <p:sp>
        <p:nvSpPr>
          <p:cNvPr id="17" name="Rounded Rectangl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46658" y="3485793"/>
            <a:ext cx="336431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Loyalty to Law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Selfless Service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Responsible Stewardship</a:t>
            </a:r>
          </a:p>
        </p:txBody>
      </p:sp>
      <p:sp>
        <p:nvSpPr>
          <p:cNvPr id="23" name="TextBox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94424" y="3267537"/>
            <a:ext cx="44205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Financial Disclosure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D1A1D">
                  <a:lumMod val="50000"/>
                  <a:lumOff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81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EEC7-6FCF-3523-FC04-77497F366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80072"/>
            <a:ext cx="7624581" cy="1549106"/>
          </a:xfrm>
        </p:spPr>
        <p:txBody>
          <a:bodyPr/>
          <a:lstStyle/>
          <a:p>
            <a:r>
              <a:rPr lang="en-US" sz="3600" dirty="0">
                <a:solidFill>
                  <a:srgbClr val="000000"/>
                </a:solidFill>
              </a:rPr>
              <a:t>SCENARIO [4] – ETHICS rules</a:t>
            </a:r>
            <a:endParaRPr lang="en-US" dirty="0"/>
          </a:p>
        </p:txBody>
      </p:sp>
      <p:sp>
        <p:nvSpPr>
          <p:cNvPr id="18" name="TextBox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75530" y="285527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ETHICS PRINCIPLES</a:t>
            </a:r>
          </a:p>
        </p:txBody>
      </p:sp>
      <p:sp>
        <p:nvSpPr>
          <p:cNvPr id="19" name="Rounded Rectangl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D1A1D">
                  <a:lumMod val="75000"/>
                  <a:lumOff val="25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555C2-EAFA-DCDC-CC22-BC7F397BD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2" y="847894"/>
            <a:ext cx="7912445" cy="3607087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You left your previous employer a few months ago; your former boss invites you to the annual holiday party.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64482" y="2855269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ETHICS RULES</a:t>
            </a:r>
          </a:p>
        </p:txBody>
      </p:sp>
      <p:sp>
        <p:nvSpPr>
          <p:cNvPr id="21" name="Rounded Rectangl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46005" y="3541068"/>
            <a:ext cx="336431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Loyalty to Law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D1A1D">
                  <a:lumMod val="50000"/>
                  <a:lumOff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Selfless Service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D1A1D">
                  <a:lumMod val="50000"/>
                  <a:lumOff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1A1D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Responsible Stewardship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D1A1D">
                  <a:lumMod val="50000"/>
                  <a:lumOff val="50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94424" y="3300819"/>
            <a:ext cx="44205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Subpart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Financial Disclosure</a:t>
            </a:r>
          </a:p>
        </p:txBody>
      </p:sp>
    </p:spTree>
    <p:extLst>
      <p:ext uri="{BB962C8B-B14F-4D97-AF65-F5344CB8AC3E}">
        <p14:creationId xmlns:p14="http://schemas.microsoft.com/office/powerpoint/2010/main" val="4054315103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519</Words>
  <Application>Microsoft Office PowerPoint</Application>
  <PresentationFormat>On-screen Show 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Aptos</vt:lpstr>
      <vt:lpstr>Arial</vt:lpstr>
      <vt:lpstr>Century Schoolbook</vt:lpstr>
      <vt:lpstr>Corbel</vt:lpstr>
      <vt:lpstr>Headlines</vt:lpstr>
      <vt:lpstr>Scenario [4]: What do you Think?</vt:lpstr>
      <vt:lpstr>Scenario [4]: What do you do?</vt:lpstr>
      <vt:lpstr>SCENARIO [4] – ETHICS PRINCIPLES</vt:lpstr>
      <vt:lpstr>SCENARIO [4] – ETHICS rules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Megan Kunkle</dc:creator>
  <cp:lastModifiedBy>Megan Kunkle</cp:lastModifiedBy>
  <cp:revision>1</cp:revision>
  <dcterms:created xsi:type="dcterms:W3CDTF">2025-02-10T23:35:23Z</dcterms:created>
  <dcterms:modified xsi:type="dcterms:W3CDTF">2025-02-10T23:35:54Z</dcterms:modified>
</cp:coreProperties>
</file>