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61" r:id="rId2"/>
    <p:sldId id="262" r:id="rId3"/>
    <p:sldId id="263" r:id="rId4"/>
    <p:sldId id="264"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4660"/>
  </p:normalViewPr>
  <p:slideViewPr>
    <p:cSldViewPr snapToGrid="0">
      <p:cViewPr varScale="1">
        <p:scale>
          <a:sx n="112" d="100"/>
          <a:sy n="112" d="100"/>
        </p:scale>
        <p:origin x="187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C3A9E-C334-41AA-959A-0812B72F6E74}" type="datetimeFigureOut">
              <a:rPr lang="en-US" smtClean="0"/>
              <a:t>2/10/2025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51A698-AE30-43FE-BBF5-EE13F77C4264}" type="slidenum">
              <a:rPr lang="en-US" smtClean="0"/>
              <a:t>‹#›</a:t>
            </a:fld>
            <a:endParaRPr lang="en-US"/>
          </a:p>
        </p:txBody>
      </p:sp>
    </p:spTree>
    <p:extLst>
      <p:ext uri="{BB962C8B-B14F-4D97-AF65-F5344CB8AC3E}">
        <p14:creationId xmlns:p14="http://schemas.microsoft.com/office/powerpoint/2010/main" val="3710460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Imagine that you find yourself</a:t>
            </a:r>
            <a:r>
              <a:rPr lang="en-US" baseline="0" dirty="0"/>
              <a:t> in this situation. Do you see a reason to seek ethics advice?</a:t>
            </a:r>
          </a:p>
          <a:p>
            <a:pPr>
              <a:spcBef>
                <a:spcPts val="600"/>
              </a:spcBef>
              <a:spcAft>
                <a:spcPts val="600"/>
              </a:spcAft>
            </a:pPr>
            <a:r>
              <a:rPr lang="en-US" baseline="0" dirty="0"/>
              <a:t>If so, what questions might you ask?</a:t>
            </a:r>
          </a:p>
          <a:p>
            <a:pPr>
              <a:spcBef>
                <a:spcPts val="600"/>
              </a:spcBef>
              <a:spcAft>
                <a:spcPts val="600"/>
              </a:spcAft>
            </a:pPr>
            <a:r>
              <a:rPr lang="en-US" baseline="0" dirty="0"/>
              <a:t>Do any of the Principles or Standards of Ethical Conduct or the Criminal Conflict of Interest Laws, all summarized in the Ethics and Public Service document, seem to be implicated by this scenario?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8B59A4-5444-4971-833A-BF84B6760ADF}"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257379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What steps</a:t>
            </a:r>
            <a:r>
              <a:rPr lang="en-US" baseline="0" dirty="0"/>
              <a:t> do you take to manage this situation?</a:t>
            </a:r>
          </a:p>
          <a:p>
            <a:pPr>
              <a:spcBef>
                <a:spcPts val="600"/>
              </a:spcBef>
              <a:spcAft>
                <a:spcPts val="600"/>
              </a:spcAft>
            </a:pPr>
            <a:r>
              <a:rPr lang="en-US" baseline="0" dirty="0"/>
              <a:t>What questions do you ask?</a:t>
            </a:r>
          </a:p>
          <a:p>
            <a:pPr>
              <a:spcBef>
                <a:spcPts val="600"/>
              </a:spcBef>
              <a:spcAft>
                <a:spcPts val="600"/>
              </a:spcAft>
            </a:pPr>
            <a:r>
              <a:rPr lang="en-US" baseline="0" dirty="0"/>
              <a:t>If you seek ethics advice, what information do you provide to your ethics official?</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8B59A4-5444-4971-833A-BF84B6760ADF}"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22527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There are many ethics issues</a:t>
            </a:r>
            <a:r>
              <a:rPr lang="en-US" baseline="0" dirty="0"/>
              <a:t> that can arise for an employee in this situation that touch on the principles relating to loyalty to law, selfless service, and responsible stewardship. </a:t>
            </a:r>
          </a:p>
          <a:p>
            <a:pPr>
              <a:spcBef>
                <a:spcPts val="600"/>
              </a:spcBef>
              <a:spcAft>
                <a:spcPts val="600"/>
              </a:spcAft>
            </a:pPr>
            <a:r>
              <a:rPr lang="en-US" dirty="0"/>
              <a:t>Note that this does not appear to be a formal conversation. The boss is walking by, recalls the connection, and solicits the employee’s opinion. Does the context matter? </a:t>
            </a:r>
          </a:p>
          <a:p>
            <a:pPr>
              <a:spcBef>
                <a:spcPts val="600"/>
              </a:spcBef>
              <a:spcAft>
                <a:spcPts val="600"/>
              </a:spcAft>
            </a:pPr>
            <a:r>
              <a:rPr lang="en-US" dirty="0"/>
              <a:t>Ask how employees may respond if similarly asked for their opinion, knowing it could impact their spouse’s employer?</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42DE51-7C01-40CC-AE74-1497594D5317}"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4033139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Explain that many</a:t>
            </a:r>
            <a:r>
              <a:rPr lang="en-US" baseline="0" dirty="0"/>
              <a:t> ethics rules apply when dealing with the employer of an employee’s spouse.</a:t>
            </a:r>
          </a:p>
          <a:p>
            <a:pPr>
              <a:spcBef>
                <a:spcPts val="600"/>
              </a:spcBef>
              <a:spcAft>
                <a:spcPts val="600"/>
              </a:spcAft>
            </a:pPr>
            <a:r>
              <a:rPr lang="en-US" baseline="0" dirty="0"/>
              <a:t>The criminal conflict of interest laws treat the spouse’s interests as if they </a:t>
            </a:r>
            <a:r>
              <a:rPr lang="en-US" dirty="0"/>
              <a:t>are</a:t>
            </a:r>
            <a:r>
              <a:rPr lang="en-US" baseline="0" dirty="0"/>
              <a:t> the employee’s (see 18 USC 208 and the definition of “imputed interests” at </a:t>
            </a:r>
            <a:r>
              <a:rPr lang="en-US" b="0" i="0" dirty="0">
                <a:solidFill>
                  <a:srgbClr val="333333"/>
                </a:solidFill>
                <a:effectLst/>
              </a:rPr>
              <a:t>5 CFR 2635.402(b)(2)). (See also 5 CFR Subpart D – Conflicting Financial Interests.)</a:t>
            </a:r>
            <a:endParaRPr lang="en-US" baseline="0" dirty="0"/>
          </a:p>
          <a:p>
            <a:pPr marR="0" lvl="0" algn="l" defTabSz="914400" rtl="0" eaLnBrk="1" fontAlgn="auto" latinLnBrk="0" hangingPunct="1">
              <a:spcBef>
                <a:spcPts val="600"/>
              </a:spcBef>
              <a:spcAft>
                <a:spcPts val="600"/>
              </a:spcAft>
              <a:buClrTx/>
              <a:buSzTx/>
              <a:tabLst/>
              <a:defRPr/>
            </a:pPr>
            <a:r>
              <a:rPr lang="en-US" baseline="0" dirty="0"/>
              <a:t>There is also an appearance consideration, because the employee has a “covered relationship” with their spouse (see 5 CFR Subpart E – Impartiality in Performing Official Duties, specifically 5 CFR 2635.502(a) and the definition of “covered relationship” at 5 CFR 2635.502(b)(1)). </a:t>
            </a:r>
          </a:p>
          <a:p>
            <a:pPr marR="0" lvl="0" algn="l" defTabSz="914400" rtl="0" eaLnBrk="1" fontAlgn="auto" latinLnBrk="0" hangingPunct="1">
              <a:spcBef>
                <a:spcPts val="600"/>
              </a:spcBef>
              <a:spcAft>
                <a:spcPts val="600"/>
              </a:spcAft>
              <a:buClrTx/>
              <a:buSzTx/>
              <a:tabLst/>
              <a:defRPr/>
            </a:pPr>
            <a:r>
              <a:rPr lang="en-US" dirty="0"/>
              <a:t>An e</a:t>
            </a:r>
            <a:r>
              <a:rPr lang="en-US" baseline="0" dirty="0"/>
              <a:t>mployee should take care not to pass along non-public information to their spouse, especially as it concerns the spouse’s employment, nor use their position to influence official actions in which they have a private interest (see 5 CFR Subpart G – Misuse of Position).</a:t>
            </a:r>
          </a:p>
          <a:p>
            <a:pPr>
              <a:spcBef>
                <a:spcPts val="600"/>
              </a:spcBef>
              <a:spcAft>
                <a:spcPts val="600"/>
              </a:spcAft>
              <a:defRPr/>
            </a:pPr>
            <a:r>
              <a:rPr lang="en-US" dirty="0"/>
              <a:t>Additionally, if the employee files a financial disclosure report, their spouse’s employer and associated assets should be disclosed on the report.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42DE51-7C01-40CC-AE74-1497594D5317}"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820541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12" name="Freeform 6"/>
          <p:cNvSpPr/>
          <p:nvPr/>
        </p:nvSpPr>
        <p:spPr bwMode="auto">
          <a:xfrm>
            <a:off x="8838008" y="1189204"/>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 y="-361966"/>
            <a:ext cx="7624581" cy="1549106"/>
          </a:xfrm>
        </p:spPr>
        <p:txBody>
          <a:bodyPr anchor="t">
            <a:normAutofit/>
          </a:bodyPr>
          <a:lstStyle>
            <a:lvl1pPr algn="l">
              <a:lnSpc>
                <a:spcPct val="85000"/>
              </a:lnSpc>
              <a:defRPr sz="2400" i="0" cap="all" baseline="0">
                <a:solidFill>
                  <a:schemeClr val="bg1"/>
                </a:solidFill>
                <a:latin typeface="Aharoni" panose="02010803020104030203" pitchFamily="2" charset="-79"/>
                <a:cs typeface="Aharoni" panose="02010803020104030203" pitchFamily="2" charset="-79"/>
              </a:defRPr>
            </a:lvl1pPr>
          </a:lstStyle>
          <a:p>
            <a:r>
              <a:rPr lang="en-US"/>
              <a:t>Click to edit Master title style</a:t>
            </a:r>
          </a:p>
        </p:txBody>
      </p:sp>
      <p:sp>
        <p:nvSpPr>
          <p:cNvPr id="3" name="Subtitle 2"/>
          <p:cNvSpPr>
            <a:spLocks noGrp="1"/>
          </p:cNvSpPr>
          <p:nvPr>
            <p:ph type="subTitle" idx="1" hasCustomPrompt="1"/>
          </p:nvPr>
        </p:nvSpPr>
        <p:spPr>
          <a:xfrm>
            <a:off x="752978" y="1781344"/>
            <a:ext cx="7912445" cy="3607087"/>
          </a:xfrm>
        </p:spPr>
        <p:txBody>
          <a:bodyPr>
            <a:noAutofit/>
          </a:bodyPr>
          <a:lstStyle>
            <a:lvl1pPr marL="0" indent="0" algn="l">
              <a:lnSpc>
                <a:spcPct val="100000"/>
              </a:lnSpc>
              <a:spcBef>
                <a:spcPts val="0"/>
              </a:spcBef>
              <a:buNone/>
              <a:defRPr sz="8000" b="0" i="0" baseline="0">
                <a:solidFill>
                  <a:schemeClr val="tx2"/>
                </a:solidFill>
                <a:latin typeface="Aharoni" panose="02010803020104030203" pitchFamily="2" charset="-79"/>
                <a:cs typeface="Aharoni" panose="02010803020104030203" pitchFamily="2" charset="-79"/>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8838008" y="1416219"/>
            <a:ext cx="305991" cy="365125"/>
          </a:xfrm>
        </p:spPr>
        <p:txBody>
          <a:bodyPr/>
          <a:lstStyle>
            <a:lvl1pPr algn="r">
              <a:defRPr>
                <a:solidFill>
                  <a:schemeClr val="bg2"/>
                </a:solidFill>
              </a:defRPr>
            </a:lvl1pPr>
          </a:lstStyle>
          <a:p>
            <a:fld id="{FC1B147F-F87E-410F-B779-986FBFEFC4CA}" type="slidenum">
              <a:rPr lang="en-US" smtClean="0">
                <a:solidFill>
                  <a:srgbClr val="1D1A1D"/>
                </a:solidFill>
              </a:rPr>
              <a:pPr/>
              <a:t>‹#›</a:t>
            </a:fld>
            <a:endParaRPr lang="en-US">
              <a:solidFill>
                <a:srgbClr val="1D1A1D"/>
              </a:solidFill>
            </a:endParaRPr>
          </a:p>
        </p:txBody>
      </p:sp>
      <p:cxnSp>
        <p:nvCxnSpPr>
          <p:cNvPr id="9" name="Straight Connector 8"/>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92FC8D20-8339-1E2A-926E-A873A640C50B}"/>
              </a:ext>
            </a:extLst>
          </p:cNvPr>
          <p:cNvSpPr>
            <a:spLocks noGrp="1"/>
          </p:cNvSpPr>
          <p:nvPr>
            <p:ph type="body" sz="quarter" idx="13" hasCustomPrompt="1"/>
          </p:nvPr>
        </p:nvSpPr>
        <p:spPr>
          <a:xfrm>
            <a:off x="752475" y="5573713"/>
            <a:ext cx="7913688" cy="1001712"/>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263572926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9214" y="557263"/>
            <a:ext cx="2880360" cy="1919239"/>
          </a:xfrm>
        </p:spPr>
        <p:txBody>
          <a:bodyPr anchor="t">
            <a:noAutofit/>
          </a:bodyPr>
          <a:lstStyle>
            <a:lvl1pPr>
              <a:lnSpc>
                <a:spcPct val="93000"/>
              </a:lnSpc>
              <a:defRPr sz="4000" baseline="0"/>
            </a:lvl1pPr>
          </a:lstStyle>
          <a:p>
            <a:r>
              <a:rPr lang="en-US"/>
              <a:t>Click to edit Master title style</a:t>
            </a:r>
          </a:p>
        </p:txBody>
      </p:sp>
      <p:sp>
        <p:nvSpPr>
          <p:cNvPr id="3" name="Picture Placeholder 2"/>
          <p:cNvSpPr>
            <a:spLocks noGrp="1" noChangeAspect="1"/>
          </p:cNvSpPr>
          <p:nvPr>
            <p:ph type="pic" idx="1"/>
          </p:nvPr>
        </p:nvSpPr>
        <p:spPr>
          <a:xfrm>
            <a:off x="3943350" y="3"/>
            <a:ext cx="462915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569214" y="2621512"/>
            <a:ext cx="288036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90627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3886201" y="640080"/>
            <a:ext cx="4686299"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957542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p:cNvSpPr/>
          <p:nvPr/>
        </p:nvSpPr>
        <p:spPr bwMode="auto">
          <a:xfrm>
            <a:off x="8838008" y="5380580"/>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5993075" y="642931"/>
            <a:ext cx="1835003" cy="4678106"/>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628651" y="642935"/>
            <a:ext cx="5303009"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902140" y="5927134"/>
            <a:ext cx="2861142" cy="365125"/>
          </a:xfrm>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a:xfrm>
            <a:off x="4902140" y="6315952"/>
            <a:ext cx="2861142" cy="365125"/>
          </a:xfrm>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a:xfrm>
            <a:off x="8838008" y="5607595"/>
            <a:ext cx="305991" cy="365125"/>
          </a:xfrm>
        </p:spPr>
        <p:txBody>
          <a:bodyPr/>
          <a:lstStyle/>
          <a:p>
            <a:fld id="{FC1B147F-F87E-410F-B779-986FBFEFC4CA}" type="slidenum">
              <a:rPr lang="en-US" smtClean="0">
                <a:solidFill>
                  <a:srgbClr val="F5F5F5"/>
                </a:solidFill>
              </a:rPr>
              <a:pPr/>
              <a:t>‹#›</a:t>
            </a:fld>
            <a:endParaRPr lang="en-US">
              <a:solidFill>
                <a:srgbClr val="F5F5F5"/>
              </a:solidFill>
            </a:endParaRPr>
          </a:p>
        </p:txBody>
      </p:sp>
      <p:cxnSp>
        <p:nvCxnSpPr>
          <p:cNvPr id="13" name="Straight Connector 12"/>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5937926"/>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Ref idx="1001">
        <a:schemeClr val="bg2"/>
      </p:bgRef>
    </p:bg>
    <p:spTree>
      <p:nvGrpSpPr>
        <p:cNvPr id="1" name=""/>
        <p:cNvGrpSpPr/>
        <p:nvPr/>
      </p:nvGrpSpPr>
      <p:grpSpPr>
        <a:xfrm>
          <a:off x="0" y="0"/>
          <a:ext cx="0" cy="0"/>
          <a:chOff x="0" y="0"/>
          <a:chExt cx="0" cy="0"/>
        </a:xfrm>
      </p:grpSpPr>
      <p:sp>
        <p:nvSpPr>
          <p:cNvPr id="12" name="Freeform 6"/>
          <p:cNvSpPr/>
          <p:nvPr/>
        </p:nvSpPr>
        <p:spPr bwMode="auto">
          <a:xfrm>
            <a:off x="8838008" y="1189204"/>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816685" y="1143296"/>
            <a:ext cx="527577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p>
        </p:txBody>
      </p:sp>
      <p:sp>
        <p:nvSpPr>
          <p:cNvPr id="3" name="Subtitle 2"/>
          <p:cNvSpPr>
            <a:spLocks noGrp="1"/>
          </p:cNvSpPr>
          <p:nvPr>
            <p:ph type="subTitle" idx="1"/>
          </p:nvPr>
        </p:nvSpPr>
        <p:spPr>
          <a:xfrm>
            <a:off x="816685" y="5537928"/>
            <a:ext cx="527577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16686" y="6314443"/>
            <a:ext cx="1197467" cy="365125"/>
          </a:xfrm>
        </p:spPr>
        <p:txBody>
          <a:bodyPr/>
          <a:lstStyle>
            <a:lvl1pPr algn="l">
              <a:defRPr sz="1200">
                <a:solidFill>
                  <a:schemeClr val="tx2"/>
                </a:solidFill>
              </a:defRPr>
            </a:lvl1pPr>
          </a:lstStyle>
          <a:p>
            <a:fld id="{C86E9DD2-A713-4E35-8CEC-CF06A693EBDE}" type="datetimeFigureOut">
              <a:rPr lang="en-US" smtClean="0">
                <a:solidFill>
                  <a:srgbClr val="F5F5F5"/>
                </a:solidFill>
              </a:rPr>
              <a:pPr/>
              <a:t>2/10/2025</a:t>
            </a:fld>
            <a:endParaRPr lang="en-US">
              <a:solidFill>
                <a:srgbClr val="F5F5F5"/>
              </a:solidFill>
            </a:endParaRPr>
          </a:p>
        </p:txBody>
      </p:sp>
      <p:sp>
        <p:nvSpPr>
          <p:cNvPr id="5" name="Footer Placeholder 4"/>
          <p:cNvSpPr>
            <a:spLocks noGrp="1"/>
          </p:cNvSpPr>
          <p:nvPr>
            <p:ph type="ftr" sz="quarter" idx="11"/>
          </p:nvPr>
        </p:nvSpPr>
        <p:spPr>
          <a:xfrm>
            <a:off x="2250445" y="6314443"/>
            <a:ext cx="3842012" cy="365125"/>
          </a:xfrm>
        </p:spPr>
        <p:txBody>
          <a:bodyPr/>
          <a:lstStyle>
            <a:lvl1pPr algn="l">
              <a:defRPr b="0">
                <a:solidFill>
                  <a:schemeClr val="tx2"/>
                </a:solidFill>
              </a:defRPr>
            </a:lvl1pPr>
          </a:lstStyle>
          <a:p>
            <a:endParaRPr lang="en-US">
              <a:solidFill>
                <a:srgbClr val="F5F5F5"/>
              </a:solidFill>
            </a:endParaRPr>
          </a:p>
        </p:txBody>
      </p:sp>
      <p:sp>
        <p:nvSpPr>
          <p:cNvPr id="6" name="Slide Number Placeholder 5"/>
          <p:cNvSpPr>
            <a:spLocks noGrp="1"/>
          </p:cNvSpPr>
          <p:nvPr>
            <p:ph type="sldNum" sz="quarter" idx="12"/>
          </p:nvPr>
        </p:nvSpPr>
        <p:spPr>
          <a:xfrm>
            <a:off x="8838008" y="1416219"/>
            <a:ext cx="305991" cy="365125"/>
          </a:xfrm>
        </p:spPr>
        <p:txBody>
          <a:bodyPr/>
          <a:lstStyle>
            <a:lvl1pPr algn="r">
              <a:defRPr>
                <a:solidFill>
                  <a:schemeClr val="bg2"/>
                </a:solidFill>
              </a:defRPr>
            </a:lvl1pPr>
          </a:lstStyle>
          <a:p>
            <a:fld id="{FC1B147F-F87E-410F-B779-986FBFEFC4CA}" type="slidenum">
              <a:rPr lang="en-US" smtClean="0">
                <a:solidFill>
                  <a:srgbClr val="1D1A1D"/>
                </a:solidFill>
              </a:rPr>
              <a:pPr/>
              <a:t>‹#›</a:t>
            </a:fld>
            <a:endParaRPr lang="en-US">
              <a:solidFill>
                <a:srgbClr val="1D1A1D"/>
              </a:solidFill>
            </a:endParaRPr>
          </a:p>
        </p:txBody>
      </p:sp>
      <p:cxnSp>
        <p:nvCxnSpPr>
          <p:cNvPr id="9" name="Straight Connector 8"/>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6959344"/>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4292223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p:cNvSpPr/>
          <p:nvPr/>
        </p:nvSpPr>
        <p:spPr bwMode="auto">
          <a:xfrm>
            <a:off x="8838008" y="1393748"/>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460756" y="2571725"/>
            <a:ext cx="6222491"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460755" y="1393748"/>
            <a:ext cx="6301072"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57217" y="6314442"/>
            <a:ext cx="1197467" cy="365125"/>
          </a:xfrm>
        </p:spPr>
        <p:txBody>
          <a:bodyPr/>
          <a:lstStyle>
            <a:lvl1pPr>
              <a:defRPr sz="1200">
                <a:solidFill>
                  <a:schemeClr val="tx1">
                    <a:lumMod val="85000"/>
                    <a:lumOff val="15000"/>
                  </a:schemeClr>
                </a:solidFill>
              </a:defRPr>
            </a:lvl1p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a:xfrm>
            <a:off x="1460755" y="6314443"/>
            <a:ext cx="4860170" cy="365125"/>
          </a:xfrm>
        </p:spPr>
        <p:txBody>
          <a:bodyPr/>
          <a:lstStyle>
            <a:lvl1pPr>
              <a:defRPr b="0">
                <a:solidFill>
                  <a:schemeClr val="tx1">
                    <a:lumMod val="85000"/>
                    <a:lumOff val="15000"/>
                  </a:schemeClr>
                </a:solidFill>
              </a:defRPr>
            </a:lvl1p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a:xfrm>
            <a:off x="8838008" y="1620763"/>
            <a:ext cx="305991" cy="365125"/>
          </a:xfrm>
        </p:spPr>
        <p:txBody>
          <a:bodyPr/>
          <a:lstStyle>
            <a:lvl1pPr>
              <a:defRPr>
                <a:solidFill>
                  <a:schemeClr val="bg2"/>
                </a:solidFill>
              </a:defRPr>
            </a:lvl1pPr>
          </a:lstStyle>
          <a:p>
            <a:fld id="{FC1B147F-F87E-410F-B779-986FBFEFC4CA}" type="slidenum">
              <a:rPr lang="en-US" smtClean="0">
                <a:solidFill>
                  <a:srgbClr val="F5F5F5"/>
                </a:solidFill>
              </a:rPr>
              <a:pPr/>
              <a:t>‹#›</a:t>
            </a:fld>
            <a:endParaRPr lang="en-US">
              <a:solidFill>
                <a:srgbClr val="F5F5F5"/>
              </a:solidFill>
            </a:endParaRPr>
          </a:p>
        </p:txBody>
      </p:sp>
      <p:cxnSp>
        <p:nvCxnSpPr>
          <p:cNvPr id="10" name="Straight Connector 9"/>
          <p:cNvCxnSpPr/>
          <p:nvPr/>
        </p:nvCxnSpPr>
        <p:spPr>
          <a:xfrm flipH="1">
            <a:off x="2"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1509520"/>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86200" y="540628"/>
            <a:ext cx="46863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886200" y="3712467"/>
            <a:ext cx="46863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200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7784"/>
            <a:ext cx="2873502" cy="4956048"/>
          </a:xfrm>
        </p:spPr>
        <p:txBody>
          <a:bodyPr/>
          <a:lstStyle/>
          <a:p>
            <a:r>
              <a:rPr lang="en-US"/>
              <a:t>Click to edit Master title style</a:t>
            </a:r>
          </a:p>
        </p:txBody>
      </p:sp>
      <p:sp>
        <p:nvSpPr>
          <p:cNvPr id="3" name="Text Placeholder 2"/>
          <p:cNvSpPr>
            <a:spLocks noGrp="1"/>
          </p:cNvSpPr>
          <p:nvPr>
            <p:ph type="body" idx="1"/>
          </p:nvPr>
        </p:nvSpPr>
        <p:spPr>
          <a:xfrm>
            <a:off x="3886200" y="558065"/>
            <a:ext cx="4684014"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0" y="1526671"/>
            <a:ext cx="4684014"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886200" y="3700826"/>
            <a:ext cx="46863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86200" y="4669432"/>
            <a:ext cx="4684014"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8" name="Footer Placeholder 7"/>
          <p:cNvSpPr>
            <a:spLocks noGrp="1"/>
          </p:cNvSpPr>
          <p:nvPr>
            <p:ph type="ftr" sz="quarter" idx="11"/>
          </p:nvPr>
        </p:nvSpPr>
        <p:spPr/>
        <p:txBody>
          <a:bodyPr/>
          <a:lstStyle/>
          <a:p>
            <a:endParaRPr lang="en-US">
              <a:solidFill>
                <a:prstClr val="black">
                  <a:lumMod val="85000"/>
                  <a:lumOff val="15000"/>
                </a:prstClr>
              </a:solidFill>
            </a:endParaRPr>
          </a:p>
        </p:txBody>
      </p:sp>
      <p:sp>
        <p:nvSpPr>
          <p:cNvPr id="9" name="Slide Number Placeholder 8"/>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2077340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4" name="Footer Placeholder 3"/>
          <p:cNvSpPr>
            <a:spLocks noGrp="1"/>
          </p:cNvSpPr>
          <p:nvPr>
            <p:ph type="ftr" sz="quarter" idx="11"/>
          </p:nvPr>
        </p:nvSpPr>
        <p:spPr/>
        <p:txBody>
          <a:bodyPr/>
          <a:lstStyle/>
          <a:p>
            <a:endParaRPr lang="en-US">
              <a:solidFill>
                <a:prstClr val="black">
                  <a:lumMod val="85000"/>
                  <a:lumOff val="15000"/>
                </a:prstClr>
              </a:solidFill>
            </a:endParaRPr>
          </a:p>
        </p:txBody>
      </p:sp>
      <p:sp>
        <p:nvSpPr>
          <p:cNvPr id="5" name="Slide Number Placeholder 4"/>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410884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3" name="Footer Placeholder 2"/>
          <p:cNvSpPr>
            <a:spLocks noGrp="1"/>
          </p:cNvSpPr>
          <p:nvPr>
            <p:ph type="ftr" sz="quarter" idx="11"/>
          </p:nvPr>
        </p:nvSpPr>
        <p:spPr/>
        <p:txBody>
          <a:bodyPr/>
          <a:lstStyle/>
          <a:p>
            <a:endParaRPr lang="en-US">
              <a:solidFill>
                <a:prstClr val="black">
                  <a:lumMod val="85000"/>
                  <a:lumOff val="15000"/>
                </a:prstClr>
              </a:solidFill>
            </a:endParaRPr>
          </a:p>
        </p:txBody>
      </p:sp>
      <p:sp>
        <p:nvSpPr>
          <p:cNvPr id="4" name="Slide Number Placeholder 3"/>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8023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5479"/>
            <a:ext cx="2879082" cy="1921022"/>
          </a:xfrm>
        </p:spPr>
        <p:txBody>
          <a:bodyPr anchor="t">
            <a:noAutofit/>
          </a:bodyPr>
          <a:lstStyle>
            <a:lvl1pPr>
              <a:lnSpc>
                <a:spcPct val="93000"/>
              </a:lnSpc>
              <a:defRPr sz="4000"/>
            </a:lvl1pPr>
          </a:lstStyle>
          <a:p>
            <a:r>
              <a:rPr lang="en-US"/>
              <a:t>Click to edit Master title style</a:t>
            </a:r>
          </a:p>
        </p:txBody>
      </p:sp>
      <p:sp>
        <p:nvSpPr>
          <p:cNvPr id="3" name="Content Placeholder 2"/>
          <p:cNvSpPr>
            <a:spLocks noGrp="1"/>
          </p:cNvSpPr>
          <p:nvPr>
            <p:ph idx="1"/>
          </p:nvPr>
        </p:nvSpPr>
        <p:spPr>
          <a:xfrm>
            <a:off x="3886200" y="564147"/>
            <a:ext cx="46863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71500" y="2621515"/>
            <a:ext cx="2879082"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806094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p:cNvSpPr/>
          <p:nvPr/>
        </p:nvSpPr>
        <p:spPr bwMode="auto">
          <a:xfrm>
            <a:off x="8838008" y="5380580"/>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571501" y="559678"/>
            <a:ext cx="2875430" cy="4952492"/>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3886201" y="569066"/>
            <a:ext cx="4686299"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1501" y="5930063"/>
            <a:ext cx="2861142"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3"/>
          </p:nvPr>
        </p:nvSpPr>
        <p:spPr>
          <a:xfrm>
            <a:off x="571501" y="6314443"/>
            <a:ext cx="2861142"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a:solidFill>
                <a:prstClr val="black">
                  <a:lumMod val="85000"/>
                  <a:lumOff val="15000"/>
                </a:prstClr>
              </a:solidFill>
            </a:endParaRPr>
          </a:p>
        </p:txBody>
      </p:sp>
      <p:sp>
        <p:nvSpPr>
          <p:cNvPr id="6" name="Slide Number Placeholder 5"/>
          <p:cNvSpPr>
            <a:spLocks noGrp="1"/>
          </p:cNvSpPr>
          <p:nvPr>
            <p:ph type="sldNum" sz="quarter" idx="4"/>
          </p:nvPr>
        </p:nvSpPr>
        <p:spPr>
          <a:xfrm>
            <a:off x="8838008" y="5607595"/>
            <a:ext cx="305991"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FC1B147F-F87E-410F-B779-986FBFEFC4CA}" type="slidenum">
              <a:rPr lang="en-US" smtClean="0">
                <a:solidFill>
                  <a:srgbClr val="F5F5F5"/>
                </a:solidFill>
              </a:rPr>
              <a:pPr/>
              <a:t>‹#›</a:t>
            </a:fld>
            <a:endParaRPr lang="en-US">
              <a:solidFill>
                <a:srgbClr val="F5F5F5"/>
              </a:solidFill>
            </a:endParaRPr>
          </a:p>
        </p:txBody>
      </p:sp>
      <p:cxnSp>
        <p:nvCxnSpPr>
          <p:cNvPr id="10" name="Straight Connector 9"/>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4957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6884" y="1241614"/>
            <a:ext cx="8617176" cy="2746483"/>
          </a:xfrm>
        </p:spPr>
        <p:txBody>
          <a:bodyPr>
            <a:noAutofit/>
          </a:bodyPr>
          <a:lstStyle/>
          <a:p>
            <a:pPr>
              <a:lnSpc>
                <a:spcPts val="5800"/>
              </a:lnSpc>
            </a:pPr>
            <a:r>
              <a:rPr lang="en-US" sz="2000" b="1" dirty="0">
                <a:solidFill>
                  <a:srgbClr val="00B0F0"/>
                </a:solidFill>
              </a:rPr>
              <a:t>Scenario [8]:</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Think</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3" name="Subtitle 2">
            <a:extLst>
              <a:ext uri="{FF2B5EF4-FFF2-40B4-BE49-F238E27FC236}">
                <a16:creationId xmlns:a16="http://schemas.microsoft.com/office/drawing/2014/main" id="{056AA4CD-02E0-146A-8E81-EDA24331AE01}"/>
              </a:ext>
            </a:extLst>
          </p:cNvPr>
          <p:cNvSpPr>
            <a:spLocks noGrp="1"/>
          </p:cNvSpPr>
          <p:nvPr>
            <p:ph type="subTitle" idx="1"/>
          </p:nvPr>
        </p:nvSpPr>
        <p:spPr>
          <a:xfrm>
            <a:off x="736886" y="3434670"/>
            <a:ext cx="7912445" cy="3607087"/>
          </a:xfrm>
        </p:spPr>
        <p:txBody>
          <a:bodyPr/>
          <a:lstStyle/>
          <a:p>
            <a:pPr>
              <a:defRPr/>
            </a:pPr>
            <a:r>
              <a:rPr lang="en-US" sz="2600" b="1" dirty="0">
                <a:solidFill>
                  <a:schemeClr val="tx1"/>
                </a:solidFill>
              </a:rPr>
              <a:t>Your boss stops by to let you know that your agency is </a:t>
            </a:r>
            <a:r>
              <a:rPr lang="en-US" sz="2600" dirty="0">
                <a:solidFill>
                  <a:schemeClr val="tx1"/>
                </a:solidFill>
              </a:rPr>
              <a:t>looking for a new IT service provider. They remembered that your spouse works for a local provider of those services, and they ask you if you think the firm would be a good fit.  </a:t>
            </a:r>
          </a:p>
        </p:txBody>
      </p:sp>
    </p:spTree>
    <p:extLst>
      <p:ext uri="{BB962C8B-B14F-4D97-AF65-F5344CB8AC3E}">
        <p14:creationId xmlns:p14="http://schemas.microsoft.com/office/powerpoint/2010/main" val="2219135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84647"/>
            <a:ext cx="8617176" cy="2746483"/>
          </a:xfrm>
        </p:spPr>
        <p:txBody>
          <a:bodyPr>
            <a:noAutofit/>
          </a:bodyPr>
          <a:lstStyle/>
          <a:p>
            <a:pPr>
              <a:lnSpc>
                <a:spcPts val="5800"/>
              </a:lnSpc>
            </a:pPr>
            <a:r>
              <a:rPr lang="en-US" sz="2000" b="1" dirty="0">
                <a:solidFill>
                  <a:srgbClr val="00B0F0"/>
                </a:solidFill>
              </a:rPr>
              <a:t>Scenario [8]:</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do</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3" name="Subtitle 2">
            <a:extLst>
              <a:ext uri="{FF2B5EF4-FFF2-40B4-BE49-F238E27FC236}">
                <a16:creationId xmlns:a16="http://schemas.microsoft.com/office/drawing/2014/main" id="{1716B0C2-F495-5148-3D93-F3F27BB2CD70}"/>
              </a:ext>
            </a:extLst>
          </p:cNvPr>
          <p:cNvSpPr>
            <a:spLocks noGrp="1"/>
          </p:cNvSpPr>
          <p:nvPr>
            <p:ph type="subTitle" idx="1"/>
          </p:nvPr>
        </p:nvSpPr>
        <p:spPr>
          <a:xfrm>
            <a:off x="838202" y="3429002"/>
            <a:ext cx="7912445" cy="3607087"/>
          </a:xfrm>
        </p:spPr>
        <p:txBody>
          <a:bodyPr/>
          <a:lstStyle/>
          <a:p>
            <a:pPr>
              <a:defRPr/>
            </a:pPr>
            <a:r>
              <a:rPr lang="en-US" sz="2600" b="1" dirty="0">
                <a:solidFill>
                  <a:schemeClr val="tx1"/>
                </a:solidFill>
              </a:rPr>
              <a:t>Your boss stops by to let you know that your agency is </a:t>
            </a:r>
            <a:r>
              <a:rPr lang="en-US" sz="2600" dirty="0">
                <a:solidFill>
                  <a:schemeClr val="tx1"/>
                </a:solidFill>
              </a:rPr>
              <a:t>looking for a new IT service provider. They remembered that your spouse works for a local provider of those services, and they ask you if you think the firm would be a good fit.  </a:t>
            </a:r>
          </a:p>
        </p:txBody>
      </p:sp>
    </p:spTree>
    <p:extLst>
      <p:ext uri="{BB962C8B-B14F-4D97-AF65-F5344CB8AC3E}">
        <p14:creationId xmlns:p14="http://schemas.microsoft.com/office/powerpoint/2010/main" val="2593532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36B4-1949-91C5-87F6-5C81CB090401}"/>
              </a:ext>
            </a:extLst>
          </p:cNvPr>
          <p:cNvSpPr>
            <a:spLocks noGrp="1"/>
          </p:cNvSpPr>
          <p:nvPr>
            <p:ph type="ctrTitle"/>
          </p:nvPr>
        </p:nvSpPr>
        <p:spPr>
          <a:xfrm>
            <a:off x="0" y="-543278"/>
            <a:ext cx="7624581" cy="1549106"/>
          </a:xfrm>
        </p:spPr>
        <p:txBody>
          <a:bodyPr/>
          <a:lstStyle/>
          <a:p>
            <a:r>
              <a:rPr lang="en-US" sz="3600" dirty="0">
                <a:solidFill>
                  <a:srgbClr val="000000"/>
                </a:solidFill>
              </a:rPr>
              <a:t>SCENARIO [8] – ETHICS PRINCIPLES</a:t>
            </a:r>
            <a:endParaRPr lang="en-US" dirty="0"/>
          </a:p>
        </p:txBody>
      </p:sp>
      <p:sp>
        <p:nvSpPr>
          <p:cNvPr id="3" name="Subtitle 2">
            <a:extLst>
              <a:ext uri="{FF2B5EF4-FFF2-40B4-BE49-F238E27FC236}">
                <a16:creationId xmlns:a16="http://schemas.microsoft.com/office/drawing/2014/main" id="{15A01AF3-861D-349E-2A85-AF5226E3FEDD}"/>
              </a:ext>
            </a:extLst>
          </p:cNvPr>
          <p:cNvSpPr>
            <a:spLocks noGrp="1"/>
          </p:cNvSpPr>
          <p:nvPr>
            <p:ph type="subTitle" idx="1"/>
          </p:nvPr>
        </p:nvSpPr>
        <p:spPr>
          <a:xfrm>
            <a:off x="840992" y="337673"/>
            <a:ext cx="7912445" cy="3607087"/>
          </a:xfrm>
        </p:spPr>
        <p:txBody>
          <a:bodyPr/>
          <a:lstStyle/>
          <a:p>
            <a:pPr>
              <a:defRPr/>
            </a:pPr>
            <a:r>
              <a:rPr lang="en-US" sz="2600" b="1" dirty="0">
                <a:solidFill>
                  <a:schemeClr val="tx1"/>
                </a:solidFill>
              </a:rPr>
              <a:t>Your boss stops by to let you know that your agency is </a:t>
            </a:r>
            <a:r>
              <a:rPr lang="en-US" sz="2600" dirty="0">
                <a:solidFill>
                  <a:schemeClr val="tx1"/>
                </a:solidFill>
              </a:rPr>
              <a:t>looking for a new IT service provider. They remembered that your spouse works for a local provider of those services, and they ask you if you think the firm would be a good fit.  </a:t>
            </a:r>
          </a:p>
        </p:txBody>
      </p:sp>
      <p:sp>
        <p:nvSpPr>
          <p:cNvPr id="10" name="TextBox 9"/>
          <p:cNvSpPr txBox="1"/>
          <p:nvPr/>
        </p:nvSpPr>
        <p:spPr>
          <a:xfrm>
            <a:off x="978437" y="2814937"/>
            <a:ext cx="33052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haroni" panose="02010803020104030203" pitchFamily="2" charset="-79"/>
                <a:ea typeface="+mn-ea"/>
                <a:cs typeface="Aharoni" panose="02010803020104030203" pitchFamily="2" charset="-79"/>
              </a:rPr>
              <a:t>ETHICS PRINCIPLES</a:t>
            </a:r>
          </a:p>
        </p:txBody>
      </p:sp>
      <p:sp>
        <p:nvSpPr>
          <p:cNvPr id="11" name="Rounded Rectangle 10">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14" name="TextBox 13">
            <a:extLst>
              <a:ext uri="{C183D7F6-B498-43B3-948B-1728B52AA6E4}">
                <adec:decorative xmlns:adec="http://schemas.microsoft.com/office/drawing/2017/decorative" val="1"/>
              </a:ext>
            </a:extLst>
          </p:cNvPr>
          <p:cNvSpPr txBox="1"/>
          <p:nvPr/>
        </p:nvSpPr>
        <p:spPr>
          <a:xfrm>
            <a:off x="4764482" y="2820032"/>
            <a:ext cx="33052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Aharoni" panose="02010803020104030203" pitchFamily="2" charset="-79"/>
                <a:ea typeface="+mn-ea"/>
                <a:cs typeface="Aharoni" panose="02010803020104030203" pitchFamily="2" charset="-79"/>
              </a:rPr>
              <a:t>ETHICS RULES</a:t>
            </a:r>
          </a:p>
        </p:txBody>
      </p:sp>
      <p:sp>
        <p:nvSpPr>
          <p:cNvPr id="17" name="Rounded Rectangle 16">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18" name="TextBox 17"/>
          <p:cNvSpPr txBox="1"/>
          <p:nvPr/>
        </p:nvSpPr>
        <p:spPr>
          <a:xfrm>
            <a:off x="948912" y="3369191"/>
            <a:ext cx="3364319"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Loyalty to Law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Selfless Service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Responsible Stewardship</a:t>
            </a:r>
            <a:endParaRPr kumimoji="0" lang="en-US" sz="1600" b="0" i="0" u="none" strike="noStrike" kern="1200" cap="none" spc="0" normalizeH="0" baseline="0" noProof="0" dirty="0">
              <a:ln>
                <a:noFill/>
              </a:ln>
              <a:solidFill>
                <a:prstClr val="white"/>
              </a:solidFill>
              <a:effectLst/>
              <a:uLnTx/>
              <a:uFillTx/>
              <a:latin typeface="Corbel"/>
              <a:ea typeface="+mn-ea"/>
              <a:cs typeface="+mn-cs"/>
            </a:endParaRPr>
          </a:p>
        </p:txBody>
      </p:sp>
      <p:sp>
        <p:nvSpPr>
          <p:cNvPr id="23" name="TextBox 22">
            <a:extLst>
              <a:ext uri="{C183D7F6-B498-43B3-948B-1728B52AA6E4}">
                <adec:decorative xmlns:adec="http://schemas.microsoft.com/office/drawing/2017/decorative" val="1"/>
              </a:ext>
            </a:extLst>
          </p:cNvPr>
          <p:cNvSpPr txBox="1"/>
          <p:nvPr/>
        </p:nvSpPr>
        <p:spPr>
          <a:xfrm>
            <a:off x="4797214" y="3253275"/>
            <a:ext cx="4420529"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18 USC 208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Subpart 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Subpart 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Subpart 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Financial Disclosure</a:t>
            </a:r>
          </a:p>
        </p:txBody>
      </p:sp>
    </p:spTree>
    <p:extLst>
      <p:ext uri="{BB962C8B-B14F-4D97-AF65-F5344CB8AC3E}">
        <p14:creationId xmlns:p14="http://schemas.microsoft.com/office/powerpoint/2010/main" val="3990733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8EBDA-1504-3310-EEE9-2E7FDEB75DB3}"/>
              </a:ext>
            </a:extLst>
          </p:cNvPr>
          <p:cNvSpPr>
            <a:spLocks noGrp="1"/>
          </p:cNvSpPr>
          <p:nvPr>
            <p:ph type="ctrTitle"/>
          </p:nvPr>
        </p:nvSpPr>
        <p:spPr>
          <a:xfrm>
            <a:off x="0" y="-477909"/>
            <a:ext cx="7624581" cy="1549106"/>
          </a:xfrm>
        </p:spPr>
        <p:txBody>
          <a:bodyPr/>
          <a:lstStyle/>
          <a:p>
            <a:r>
              <a:rPr lang="en-US" sz="3600" dirty="0">
                <a:solidFill>
                  <a:srgbClr val="000000"/>
                </a:solidFill>
              </a:rPr>
              <a:t>SCENARIO [8] – ETHICS rules</a:t>
            </a:r>
            <a:endParaRPr lang="en-US" dirty="0"/>
          </a:p>
        </p:txBody>
      </p:sp>
      <p:sp>
        <p:nvSpPr>
          <p:cNvPr id="18" name="TextBox 17">
            <a:extLst>
              <a:ext uri="{C183D7F6-B498-43B3-948B-1728B52AA6E4}">
                <adec:decorative xmlns:adec="http://schemas.microsoft.com/office/drawing/2017/decorative" val="1"/>
              </a:ext>
            </a:extLst>
          </p:cNvPr>
          <p:cNvSpPr txBox="1"/>
          <p:nvPr/>
        </p:nvSpPr>
        <p:spPr>
          <a:xfrm>
            <a:off x="978437" y="2842702"/>
            <a:ext cx="3305266" cy="461665"/>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Aharoni" panose="02010803020104030203" pitchFamily="2" charset="-79"/>
                <a:ea typeface="+mn-ea"/>
                <a:cs typeface="Aharoni" panose="02010803020104030203" pitchFamily="2" charset="-79"/>
              </a:rPr>
              <a:t>ETHICS PRINCIPLES</a:t>
            </a:r>
          </a:p>
        </p:txBody>
      </p:sp>
      <p:sp>
        <p:nvSpPr>
          <p:cNvPr id="19" name="Rounded Rectangle 18">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1D1A1D">
                  <a:lumMod val="75000"/>
                  <a:lumOff val="25000"/>
                </a:srgbClr>
              </a:solidFill>
              <a:effectLst/>
              <a:uLnTx/>
              <a:uFillTx/>
              <a:latin typeface="Corbel"/>
              <a:ea typeface="+mn-ea"/>
              <a:cs typeface="+mn-cs"/>
            </a:endParaRPr>
          </a:p>
        </p:txBody>
      </p:sp>
      <p:sp>
        <p:nvSpPr>
          <p:cNvPr id="3" name="Subtitle 2">
            <a:extLst>
              <a:ext uri="{FF2B5EF4-FFF2-40B4-BE49-F238E27FC236}">
                <a16:creationId xmlns:a16="http://schemas.microsoft.com/office/drawing/2014/main" id="{9F54C1D3-73FB-4AE2-4FEE-907B944FDD52}"/>
              </a:ext>
            </a:extLst>
          </p:cNvPr>
          <p:cNvSpPr>
            <a:spLocks noGrp="1"/>
          </p:cNvSpPr>
          <p:nvPr>
            <p:ph type="subTitle" idx="1"/>
          </p:nvPr>
        </p:nvSpPr>
        <p:spPr>
          <a:xfrm>
            <a:off x="840992" y="321368"/>
            <a:ext cx="7912445" cy="3607087"/>
          </a:xfrm>
        </p:spPr>
        <p:txBody>
          <a:bodyPr/>
          <a:lstStyle/>
          <a:p>
            <a:pPr>
              <a:defRPr/>
            </a:pPr>
            <a:r>
              <a:rPr lang="en-US" sz="2600" b="1" dirty="0">
                <a:solidFill>
                  <a:schemeClr val="tx1"/>
                </a:solidFill>
              </a:rPr>
              <a:t>Your boss stops by to let you know that your agency is </a:t>
            </a:r>
            <a:r>
              <a:rPr lang="en-US" sz="2600" dirty="0">
                <a:solidFill>
                  <a:schemeClr val="tx1"/>
                </a:solidFill>
              </a:rPr>
              <a:t>looking for a new IT service provider. They remembered that your spouse works for a local provider of those services, and they ask you if you think the firm would be a good fit.  </a:t>
            </a:r>
          </a:p>
        </p:txBody>
      </p:sp>
      <p:sp>
        <p:nvSpPr>
          <p:cNvPr id="20" name="TextBox 19"/>
          <p:cNvSpPr txBox="1"/>
          <p:nvPr/>
        </p:nvSpPr>
        <p:spPr>
          <a:xfrm>
            <a:off x="4764482" y="2842703"/>
            <a:ext cx="33052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haroni" panose="02010803020104030203" pitchFamily="2" charset="-79"/>
                <a:ea typeface="+mn-ea"/>
                <a:cs typeface="Aharoni" panose="02010803020104030203" pitchFamily="2" charset="-79"/>
              </a:rPr>
              <a:t>ETHICS RULES</a:t>
            </a:r>
          </a:p>
        </p:txBody>
      </p:sp>
      <p:sp>
        <p:nvSpPr>
          <p:cNvPr id="21" name="Rounded Rectangle 20">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22" name="TextBox 21">
            <a:extLst>
              <a:ext uri="{C183D7F6-B498-43B3-948B-1728B52AA6E4}">
                <adec:decorative xmlns:adec="http://schemas.microsoft.com/office/drawing/2017/decorative" val="1"/>
              </a:ext>
            </a:extLst>
          </p:cNvPr>
          <p:cNvSpPr txBox="1"/>
          <p:nvPr/>
        </p:nvSpPr>
        <p:spPr>
          <a:xfrm>
            <a:off x="919386" y="3429000"/>
            <a:ext cx="3364319" cy="1938992"/>
          </a:xfrm>
          <a:prstGeom prst="rect">
            <a:avLst/>
          </a:prstGeom>
          <a:noFill/>
          <a:ln>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Loyalty to Law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Selfless Service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Responsible Stewardship</a:t>
            </a:r>
            <a:endParaRPr kumimoji="0" lang="en-US" sz="16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p:txBody>
      </p:sp>
      <p:sp>
        <p:nvSpPr>
          <p:cNvPr id="28" name="TextBox 27"/>
          <p:cNvSpPr txBox="1"/>
          <p:nvPr/>
        </p:nvSpPr>
        <p:spPr>
          <a:xfrm>
            <a:off x="4797214" y="3304367"/>
            <a:ext cx="4420529"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18 USC 208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Subpart 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Subpart 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Subpart 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Financial Disclosure</a:t>
            </a:r>
          </a:p>
        </p:txBody>
      </p:sp>
    </p:spTree>
    <p:extLst>
      <p:ext uri="{BB962C8B-B14F-4D97-AF65-F5344CB8AC3E}">
        <p14:creationId xmlns:p14="http://schemas.microsoft.com/office/powerpoint/2010/main" val="330471265"/>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654</Words>
  <Application>Microsoft Office PowerPoint</Application>
  <PresentationFormat>On-screen Show (4:3)</PresentationFormat>
  <Paragraphs>50</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Aharoni</vt:lpstr>
      <vt:lpstr>Aptos</vt:lpstr>
      <vt:lpstr>Arial</vt:lpstr>
      <vt:lpstr>Century Schoolbook</vt:lpstr>
      <vt:lpstr>Corbel</vt:lpstr>
      <vt:lpstr>Headlines</vt:lpstr>
      <vt:lpstr>Scenario [8]: What do you Think?</vt:lpstr>
      <vt:lpstr>Scenario [8]: What do you do?</vt:lpstr>
      <vt:lpstr>SCENARIO [8] – ETHICS PRINCIPLES</vt:lpstr>
      <vt:lpstr>SCENARIO [8] – ETHICS rules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Megan Kunkle</dc:creator>
  <cp:lastModifiedBy>Megan Kunkle</cp:lastModifiedBy>
  <cp:revision>1</cp:revision>
  <dcterms:created xsi:type="dcterms:W3CDTF">2025-02-10T23:38:45Z</dcterms:created>
  <dcterms:modified xsi:type="dcterms:W3CDTF">2025-02-10T23:39:11Z</dcterms:modified>
</cp:coreProperties>
</file>