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9144000" cy="6858000" type="screen4x3"/>
  <p:notesSz cx="6858000" cy="9144000"/>
  <p:custDataLst>
    <p:tags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42971" autoAdjust="0"/>
  </p:normalViewPr>
  <p:slideViewPr>
    <p:cSldViewPr>
      <p:cViewPr varScale="1">
        <p:scale>
          <a:sx n="48" d="100"/>
          <a:sy n="48" d="100"/>
        </p:scale>
        <p:origin x="-349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11C82F-F329-40E6-A8B1-C2510ADADD2E}" type="datetimeFigureOut">
              <a:rPr lang="en-US" smtClean="0"/>
              <a:t>1/19/2016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502985-288E-4FB7-9950-46EEACE3201C}" type="slidenum">
              <a:rPr lang="en-US" smtClean="0"/>
              <a:t>‹#›</a:t>
            </a:fld>
            <a:endParaRPr lang="en-US"/>
          </a:p>
        </p:txBody>
      </p:sp>
    </p:spTree>
    <p:extLst>
      <p:ext uri="{BB962C8B-B14F-4D97-AF65-F5344CB8AC3E}">
        <p14:creationId xmlns:p14="http://schemas.microsoft.com/office/powerpoint/2010/main" val="1199986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Imagine that you find yourself</a:t>
            </a:r>
            <a:r>
              <a:rPr lang="en-US" baseline="0" dirty="0" smtClean="0"/>
              <a:t> in this situation, c</a:t>
            </a:r>
            <a:r>
              <a:rPr lang="en-US" dirty="0" smtClean="0"/>
              <a:t>ould</a:t>
            </a:r>
            <a:r>
              <a:rPr lang="en-US" baseline="0" dirty="0" smtClean="0"/>
              <a:t> you see a reason to seek ethics advice?</a:t>
            </a:r>
          </a:p>
          <a:p>
            <a:endParaRPr lang="en-US" baseline="0" dirty="0" smtClean="0"/>
          </a:p>
          <a:p>
            <a:r>
              <a:rPr lang="en-US" baseline="0" dirty="0" smtClean="0"/>
              <a:t>If so, what questions might you ask?</a:t>
            </a:r>
          </a:p>
          <a:p>
            <a:endParaRPr lang="en-US" baseline="0" dirty="0" smtClean="0"/>
          </a:p>
          <a:p>
            <a:r>
              <a:rPr lang="en-US" baseline="0" dirty="0" smtClean="0"/>
              <a:t>Do any of the principles in your book seem to be implicated by this scenario? </a:t>
            </a:r>
          </a:p>
          <a:p>
            <a:endParaRPr lang="en-US" baseline="0" dirty="0" smtClean="0"/>
          </a:p>
          <a:p>
            <a:r>
              <a:rPr lang="en-US" baseline="0" dirty="0" smtClean="0"/>
              <a:t>Do any rules come to mind?</a:t>
            </a:r>
            <a:endParaRPr lang="en-US" dirty="0" smtClean="0"/>
          </a:p>
          <a:p>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1</a:t>
            </a:fld>
            <a:endParaRPr lang="en-US"/>
          </a:p>
        </p:txBody>
      </p:sp>
    </p:spTree>
    <p:extLst>
      <p:ext uri="{BB962C8B-B14F-4D97-AF65-F5344CB8AC3E}">
        <p14:creationId xmlns:p14="http://schemas.microsoft.com/office/powerpoint/2010/main" val="2617349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steps</a:t>
            </a:r>
            <a:r>
              <a:rPr lang="en-US" baseline="0" dirty="0" smtClean="0"/>
              <a:t> do you take to manage this situation?</a:t>
            </a:r>
          </a:p>
          <a:p>
            <a:endParaRPr lang="en-US" baseline="0" dirty="0" smtClean="0"/>
          </a:p>
          <a:p>
            <a:r>
              <a:rPr lang="en-US" baseline="0" dirty="0" smtClean="0"/>
              <a:t>What questions do you ask?</a:t>
            </a:r>
          </a:p>
          <a:p>
            <a:endParaRPr lang="en-US" baseline="0" dirty="0" smtClean="0"/>
          </a:p>
          <a:p>
            <a:r>
              <a:rPr lang="en-US" baseline="0" dirty="0" smtClean="0"/>
              <a:t>If you seek ethics advice, what information do you provide to your ethics official?</a:t>
            </a:r>
            <a:endParaRPr lang="en-US" dirty="0" smtClean="0"/>
          </a:p>
          <a:p>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2</a:t>
            </a:fld>
            <a:endParaRPr lang="en-US"/>
          </a:p>
        </p:txBody>
      </p:sp>
    </p:spTree>
    <p:extLst>
      <p:ext uri="{BB962C8B-B14F-4D97-AF65-F5344CB8AC3E}">
        <p14:creationId xmlns:p14="http://schemas.microsoft.com/office/powerpoint/2010/main" val="3229614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a:t>
            </a:r>
            <a:r>
              <a:rPr lang="en-US" baseline="0" dirty="0" smtClean="0"/>
              <a:t> an employee has a significant change in his or her financial holdings, we find new possibilities for conflicts of interest.  </a:t>
            </a:r>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3</a:t>
            </a:fld>
            <a:endParaRPr lang="en-US"/>
          </a:p>
        </p:txBody>
      </p:sp>
    </p:spTree>
    <p:extLst>
      <p:ext uri="{BB962C8B-B14F-4D97-AF65-F5344CB8AC3E}">
        <p14:creationId xmlns:p14="http://schemas.microsoft.com/office/powerpoint/2010/main" val="518309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an employee’s financial situation</a:t>
            </a:r>
            <a:r>
              <a:rPr lang="en-US" baseline="0" dirty="0" smtClean="0"/>
              <a:t> changes significantly, it is a good idea to update his or her financial disclosure report, and receive updated advice on avoiding financial conflicts of interest.  There is no need to wait until the annual filing cycle to receive this advice. </a:t>
            </a:r>
            <a:endParaRPr lang="en-US" dirty="0"/>
          </a:p>
        </p:txBody>
      </p:sp>
      <p:sp>
        <p:nvSpPr>
          <p:cNvPr id="4" name="Slide Number Placeholder 3"/>
          <p:cNvSpPr>
            <a:spLocks noGrp="1"/>
          </p:cNvSpPr>
          <p:nvPr>
            <p:ph type="sldNum" sz="quarter" idx="10"/>
          </p:nvPr>
        </p:nvSpPr>
        <p:spPr/>
        <p:txBody>
          <a:bodyPr/>
          <a:lstStyle/>
          <a:p>
            <a:fld id="{B2502985-288E-4FB7-9950-46EEACE3201C}" type="slidenum">
              <a:rPr lang="en-US" smtClean="0"/>
              <a:t>4</a:t>
            </a:fld>
            <a:endParaRPr lang="en-US"/>
          </a:p>
        </p:txBody>
      </p:sp>
    </p:spTree>
    <p:extLst>
      <p:ext uri="{BB962C8B-B14F-4D97-AF65-F5344CB8AC3E}">
        <p14:creationId xmlns:p14="http://schemas.microsoft.com/office/powerpoint/2010/main" val="2741552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2" name="Freeform 6"/>
          <p:cNvSpPr/>
          <p:nvPr/>
        </p:nvSpPr>
        <p:spPr bwMode="auto">
          <a:xfrm>
            <a:off x="8838008" y="1189204"/>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2"/>
          </a:solidFill>
          <a:ln w="0">
            <a:noFill/>
            <a:prstDash val="solid"/>
            <a:round/>
            <a:headEnd/>
            <a:tailEnd/>
          </a:ln>
        </p:spPr>
      </p:sp>
      <p:sp>
        <p:nvSpPr>
          <p:cNvPr id="2" name="Title 1"/>
          <p:cNvSpPr>
            <a:spLocks noGrp="1"/>
          </p:cNvSpPr>
          <p:nvPr>
            <p:ph type="ctrTitle"/>
          </p:nvPr>
        </p:nvSpPr>
        <p:spPr>
          <a:xfrm>
            <a:off x="816685" y="1143294"/>
            <a:ext cx="5275772" cy="4268965"/>
          </a:xfrm>
        </p:spPr>
        <p:txBody>
          <a:bodyPr anchor="t">
            <a:normAutofit/>
          </a:bodyPr>
          <a:lstStyle>
            <a:lvl1pPr algn="l">
              <a:lnSpc>
                <a:spcPct val="85000"/>
              </a:lnSpc>
              <a:defRPr sz="77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16685" y="5537926"/>
            <a:ext cx="5275772" cy="706355"/>
          </a:xfrm>
        </p:spPr>
        <p:txBody>
          <a:bodyPr>
            <a:normAutofit/>
          </a:bodyPr>
          <a:lstStyle>
            <a:lvl1pPr marL="0" indent="0" algn="l">
              <a:lnSpc>
                <a:spcPct val="114000"/>
              </a:lnSpc>
              <a:spcBef>
                <a:spcPts val="0"/>
              </a:spcBef>
              <a:buNone/>
              <a:defRPr sz="20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16685" y="6314441"/>
            <a:ext cx="1197467" cy="365125"/>
          </a:xfrm>
        </p:spPr>
        <p:txBody>
          <a:bodyPr/>
          <a:lstStyle>
            <a:lvl1pPr algn="l">
              <a:defRPr sz="1200">
                <a:solidFill>
                  <a:schemeClr val="tx2"/>
                </a:solidFill>
              </a:defRPr>
            </a:lvl1pPr>
          </a:lstStyle>
          <a:p>
            <a:fld id="{C86E9DD2-A713-4E35-8CEC-CF06A693EBDE}" type="datetimeFigureOut">
              <a:rPr lang="en-US" smtClean="0">
                <a:solidFill>
                  <a:srgbClr val="F5F5F5"/>
                </a:solidFill>
              </a:rPr>
              <a:pPr/>
              <a:t>1/19/2016</a:t>
            </a:fld>
            <a:endParaRPr lang="en-US">
              <a:solidFill>
                <a:srgbClr val="F5F5F5"/>
              </a:solidFill>
            </a:endParaRPr>
          </a:p>
        </p:txBody>
      </p:sp>
      <p:sp>
        <p:nvSpPr>
          <p:cNvPr id="5" name="Footer Placeholder 4"/>
          <p:cNvSpPr>
            <a:spLocks noGrp="1"/>
          </p:cNvSpPr>
          <p:nvPr>
            <p:ph type="ftr" sz="quarter" idx="11"/>
          </p:nvPr>
        </p:nvSpPr>
        <p:spPr>
          <a:xfrm>
            <a:off x="2250444" y="6314441"/>
            <a:ext cx="3842012" cy="365125"/>
          </a:xfrm>
        </p:spPr>
        <p:txBody>
          <a:bodyPr/>
          <a:lstStyle>
            <a:lvl1pPr algn="l">
              <a:defRPr b="0">
                <a:solidFill>
                  <a:schemeClr val="tx2"/>
                </a:solidFill>
              </a:defRPr>
            </a:lvl1pPr>
          </a:lstStyle>
          <a:p>
            <a:endParaRPr lang="en-US">
              <a:solidFill>
                <a:srgbClr val="F5F5F5"/>
              </a:solidFill>
            </a:endParaRPr>
          </a:p>
        </p:txBody>
      </p:sp>
      <p:sp>
        <p:nvSpPr>
          <p:cNvPr id="6" name="Slide Number Placeholder 5"/>
          <p:cNvSpPr>
            <a:spLocks noGrp="1"/>
          </p:cNvSpPr>
          <p:nvPr>
            <p:ph type="sldNum" sz="quarter" idx="12"/>
          </p:nvPr>
        </p:nvSpPr>
        <p:spPr>
          <a:xfrm>
            <a:off x="8838008" y="1416217"/>
            <a:ext cx="305991" cy="365125"/>
          </a:xfrm>
        </p:spPr>
        <p:txBody>
          <a:bodyPr/>
          <a:lstStyle>
            <a:lvl1pPr algn="r">
              <a:defRPr>
                <a:solidFill>
                  <a:schemeClr val="bg2"/>
                </a:solidFill>
              </a:defRPr>
            </a:lvl1pPr>
          </a:lstStyle>
          <a:p>
            <a:fld id="{FC1B147F-F87E-410F-B779-986FBFEFC4CA}" type="slidenum">
              <a:rPr lang="en-US" smtClean="0">
                <a:solidFill>
                  <a:srgbClr val="1D1A1D"/>
                </a:solidFill>
              </a:rPr>
              <a:pPr/>
              <a:t>‹#›</a:t>
            </a:fld>
            <a:endParaRPr lang="en-US">
              <a:solidFill>
                <a:srgbClr val="1D1A1D"/>
              </a:solidFill>
            </a:endParaRPr>
          </a:p>
        </p:txBody>
      </p:sp>
      <p:cxnSp>
        <p:nvCxnSpPr>
          <p:cNvPr id="9" name="Straight Connector 8"/>
          <p:cNvCxnSpPr/>
          <p:nvPr/>
        </p:nvCxnSpPr>
        <p:spPr>
          <a:xfrm>
            <a:off x="580391" y="1257300"/>
            <a:ext cx="0" cy="560070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8911328"/>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xmlns="">
        <p15:guide id="4294967295" orient="horz" pos="79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86200" y="640080"/>
            <a:ext cx="4686299" cy="558414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365835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2"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rgbClr val="262626"/>
          </a:solidFill>
          <a:ln w="0">
            <a:noFill/>
            <a:prstDash val="solid"/>
            <a:round/>
            <a:headEnd/>
            <a:tailEnd/>
          </a:ln>
        </p:spPr>
      </p:sp>
      <p:sp>
        <p:nvSpPr>
          <p:cNvPr id="2" name="Vertical Title 1"/>
          <p:cNvSpPr>
            <a:spLocks noGrp="1"/>
          </p:cNvSpPr>
          <p:nvPr>
            <p:ph type="title" orient="vert"/>
          </p:nvPr>
        </p:nvSpPr>
        <p:spPr>
          <a:xfrm>
            <a:off x="5993074" y="642931"/>
            <a:ext cx="1835003" cy="467810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642933"/>
            <a:ext cx="5303009" cy="46781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902140" y="5927132"/>
            <a:ext cx="2861142" cy="365125"/>
          </a:xfrm>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4902140" y="6315950"/>
            <a:ext cx="2861142" cy="365125"/>
          </a:xfrm>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5607593"/>
            <a:ext cx="305991" cy="365125"/>
          </a:xfrm>
        </p:spPr>
        <p:txBody>
          <a:bodyPr/>
          <a:lstStyle/>
          <a:p>
            <a:fld id="{FC1B147F-F87E-410F-B779-986FBFEFC4CA}" type="slidenum">
              <a:rPr lang="en-US" smtClean="0">
                <a:solidFill>
                  <a:srgbClr val="F5F5F5"/>
                </a:solidFill>
              </a:rPr>
              <a:pPr/>
              <a:t>‹#›</a:t>
            </a:fld>
            <a:endParaRPr lang="en-US">
              <a:solidFill>
                <a:srgbClr val="F5F5F5"/>
              </a:solidFill>
            </a:endParaRPr>
          </a:p>
        </p:txBody>
      </p:sp>
      <p:cxnSp>
        <p:nvCxnSpPr>
          <p:cNvPr id="13" name="Straight Connector 12"/>
          <p:cNvCxnSpPr/>
          <p:nvPr/>
        </p:nvCxnSpPr>
        <p:spPr>
          <a:xfrm>
            <a:off x="1" y="6199730"/>
            <a:ext cx="7695008"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9987191"/>
      </p:ext>
    </p:extLst>
  </p:cSld>
  <p:clrMapOvr>
    <a:masterClrMapping/>
  </p:clrMapOvr>
  <p:extLst mod="1">
    <p:ext uri="{DCECCB84-F9BA-43D5-87BE-67443E8EF086}">
      <p15:sldGuideLst xmlns:p15="http://schemas.microsoft.com/office/powerpoint/2012/main" xmlns="">
        <p15:guide id="4294967295" pos="645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11"/>
          </p:nvPr>
        </p:nvSpPr>
        <p:spPr/>
        <p:txBody>
          <a:body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677120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7" name="Freeform 6"/>
          <p:cNvSpPr/>
          <p:nvPr/>
        </p:nvSpPr>
        <p:spPr bwMode="auto">
          <a:xfrm>
            <a:off x="8838008" y="1393748"/>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1460755" y="2571723"/>
            <a:ext cx="6222491" cy="3286153"/>
          </a:xfrm>
        </p:spPr>
        <p:txBody>
          <a:bodyPr anchor="t">
            <a:normAutofit/>
          </a:bodyPr>
          <a:lstStyle>
            <a:lvl1pPr>
              <a:lnSpc>
                <a:spcPct val="85000"/>
              </a:lnSpc>
              <a:defRPr sz="7700" cap="all" baseline="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460755" y="1393748"/>
            <a:ext cx="6301072" cy="819150"/>
          </a:xfrm>
        </p:spPr>
        <p:txBody>
          <a:bodyPr anchor="ctr">
            <a:normAutofit/>
          </a:bodyPr>
          <a:lstStyle>
            <a:lvl1pPr marL="0" indent="0" algn="r">
              <a:lnSpc>
                <a:spcPct val="113000"/>
              </a:lnSpc>
              <a:spcBef>
                <a:spcPts val="0"/>
              </a:spcBef>
              <a:buNone/>
              <a:defRPr sz="2000" b="0" i="1" baseline="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57216" y="6314440"/>
            <a:ext cx="1197467" cy="365125"/>
          </a:xfrm>
        </p:spPr>
        <p:txBody>
          <a:bodyPr/>
          <a:lstStyle>
            <a:lvl1pPr>
              <a:defRPr sz="1200">
                <a:solidFill>
                  <a:schemeClr val="tx1">
                    <a:lumMod val="85000"/>
                    <a:lumOff val="15000"/>
                  </a:schemeClr>
                </a:solidFill>
              </a:defRPr>
            </a:lvl1p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11"/>
          </p:nvPr>
        </p:nvSpPr>
        <p:spPr>
          <a:xfrm>
            <a:off x="1460755" y="6314441"/>
            <a:ext cx="4860170" cy="365125"/>
          </a:xfrm>
        </p:spPr>
        <p:txBody>
          <a:bodyPr/>
          <a:lstStyle>
            <a:lvl1pPr>
              <a:defRPr b="0">
                <a:solidFill>
                  <a:schemeClr val="tx1">
                    <a:lumMod val="85000"/>
                    <a:lumOff val="15000"/>
                  </a:schemeClr>
                </a:solidFill>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12"/>
          </p:nvPr>
        </p:nvSpPr>
        <p:spPr>
          <a:xfrm>
            <a:off x="8838008" y="1620761"/>
            <a:ext cx="305991" cy="365125"/>
          </a:xfrm>
        </p:spPr>
        <p:txBody>
          <a:bodyPr/>
          <a:lstStyle>
            <a:lvl1pPr>
              <a:defRPr>
                <a:solidFill>
                  <a:schemeClr val="bg2"/>
                </a:solidFill>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flipH="1">
            <a:off x="1" y="6178167"/>
            <a:ext cx="7683245"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4871985"/>
      </p:ext>
    </p:extLst>
  </p:cSld>
  <p:clrMapOvr>
    <a:masterClrMapping/>
  </p:clrMapOvr>
  <p:extLst mod="1">
    <p:ext uri="{DCECCB84-F9BA-43D5-87BE-67443E8EF086}">
      <p15:sldGuideLst xmlns:p15="http://schemas.microsoft.com/office/powerpoint/2012/main" xmlns="">
        <p15:guide id="4294967295" pos="6456">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86200" y="540628"/>
            <a:ext cx="4686300" cy="248894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86200" y="3712467"/>
            <a:ext cx="4686300" cy="248222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840224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7784"/>
            <a:ext cx="2873502" cy="49560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86200" y="558065"/>
            <a:ext cx="4684014" cy="914400"/>
          </a:xfrm>
        </p:spPr>
        <p:txBody>
          <a:bodyPr anchor="b">
            <a:normAutofit/>
          </a:bodyPr>
          <a:lstStyle>
            <a:lvl1pPr marL="0" indent="0">
              <a:lnSpc>
                <a:spcPct val="113000"/>
              </a:lnSpc>
              <a:spcBef>
                <a:spcPts val="0"/>
              </a:spcBef>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6200" y="1526671"/>
            <a:ext cx="4684014"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86200" y="3700826"/>
            <a:ext cx="4686300" cy="914400"/>
          </a:xfrm>
        </p:spPr>
        <p:txBody>
          <a:bodyPr anchor="b">
            <a:normAutofit/>
          </a:bodyPr>
          <a:lstStyle>
            <a:lvl1pPr marL="0" indent="0">
              <a:buNone/>
              <a:defRPr sz="2400" b="0" i="1" baseline="0">
                <a:solidFill>
                  <a:schemeClr val="tx1">
                    <a:lumMod val="85000"/>
                    <a:lumOff val="1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86200" y="4669432"/>
            <a:ext cx="4684014" cy="1755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8" name="Footer Placeholder 7"/>
          <p:cNvSpPr>
            <a:spLocks noGrp="1"/>
          </p:cNvSpPr>
          <p:nvPr>
            <p:ph type="ftr" sz="quarter" idx="11"/>
          </p:nvPr>
        </p:nvSpPr>
        <p:spPr/>
        <p:txBody>
          <a:bodyPr/>
          <a:lstStyle/>
          <a:p>
            <a:endParaRPr lang="en-US">
              <a:solidFill>
                <a:prstClr val="black">
                  <a:lumMod val="85000"/>
                  <a:lumOff val="15000"/>
                </a:prstClr>
              </a:solidFill>
            </a:endParaRPr>
          </a:p>
        </p:txBody>
      </p:sp>
      <p:sp>
        <p:nvSpPr>
          <p:cNvPr id="9" name="Slide Number Placeholder 8"/>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211730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4" name="Footer Placeholder 3"/>
          <p:cNvSpPr>
            <a:spLocks noGrp="1"/>
          </p:cNvSpPr>
          <p:nvPr>
            <p:ph type="ftr" sz="quarter" idx="11"/>
          </p:nvPr>
        </p:nvSpPr>
        <p:spPr/>
        <p:txBody>
          <a:bodyPr/>
          <a:lstStyle/>
          <a:p>
            <a:endParaRPr lang="en-US">
              <a:solidFill>
                <a:prstClr val="black">
                  <a:lumMod val="85000"/>
                  <a:lumOff val="15000"/>
                </a:prstClr>
              </a:solidFill>
            </a:endParaRPr>
          </a:p>
        </p:txBody>
      </p:sp>
      <p:sp>
        <p:nvSpPr>
          <p:cNvPr id="5" name="Slide Number Placeholder 4"/>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751171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3" name="Footer Placeholder 2"/>
          <p:cNvSpPr>
            <a:spLocks noGrp="1"/>
          </p:cNvSpPr>
          <p:nvPr>
            <p:ph type="ftr" sz="quarter" idx="11"/>
          </p:nvPr>
        </p:nvSpPr>
        <p:spPr/>
        <p:txBody>
          <a:bodyPr/>
          <a:lstStyle/>
          <a:p>
            <a:endParaRPr lang="en-US">
              <a:solidFill>
                <a:prstClr val="black">
                  <a:lumMod val="85000"/>
                  <a:lumOff val="15000"/>
                </a:prstClr>
              </a:solidFill>
            </a:endParaRPr>
          </a:p>
        </p:txBody>
      </p:sp>
      <p:sp>
        <p:nvSpPr>
          <p:cNvPr id="4" name="Slide Number Placeholder 3"/>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821704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1500" y="555479"/>
            <a:ext cx="2879082" cy="1921022"/>
          </a:xfrm>
        </p:spPr>
        <p:txBody>
          <a:bodyPr anchor="t">
            <a:noAutofit/>
          </a:bodyPr>
          <a:lstStyle>
            <a:lvl1pPr>
              <a:lnSpc>
                <a:spcPct val="93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3886200" y="564147"/>
            <a:ext cx="4686300" cy="5622644"/>
          </a:xfrm>
        </p:spPr>
        <p:txBody>
          <a:bodyPr/>
          <a:lstStyle>
            <a:lvl1pPr>
              <a:lnSpc>
                <a:spcPct val="112000"/>
              </a:lnSpc>
              <a:defRPr sz="2000"/>
            </a:lvl1pPr>
            <a:lvl2pPr>
              <a:lnSpc>
                <a:spcPct val="112000"/>
              </a:lnSpc>
              <a:defRPr sz="1800"/>
            </a:lvl2pPr>
            <a:lvl3pPr>
              <a:lnSpc>
                <a:spcPct val="112000"/>
              </a:lnSpc>
              <a:defRPr sz="1600"/>
            </a:lvl3pPr>
            <a:lvl4pPr>
              <a:lnSpc>
                <a:spcPct val="112000"/>
              </a:lnSpc>
              <a:defRPr sz="1400"/>
            </a:lvl4pPr>
            <a:lvl5pPr>
              <a:lnSpc>
                <a:spcPct val="112000"/>
              </a:lnSpc>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 y="2621513"/>
            <a:ext cx="2879082" cy="3239537"/>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1114536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9214" y="557261"/>
            <a:ext cx="2880360" cy="1919239"/>
          </a:xfrm>
        </p:spPr>
        <p:txBody>
          <a:bodyPr anchor="t">
            <a:noAutofit/>
          </a:bodyPr>
          <a:lstStyle>
            <a:lvl1pPr>
              <a:lnSpc>
                <a:spcPct val="93000"/>
              </a:lnSpc>
              <a:defRPr sz="40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943350" y="1"/>
            <a:ext cx="4629150"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69214" y="2621512"/>
            <a:ext cx="2880360" cy="3236976"/>
          </a:xfrm>
        </p:spPr>
        <p:txBody>
          <a:bodyPr/>
          <a:lstStyle>
            <a:lvl1pPr marL="0" indent="0" algn="r">
              <a:lnSpc>
                <a:spcPct val="125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6" name="Footer Placeholder 5"/>
          <p:cNvSpPr>
            <a:spLocks noGrp="1"/>
          </p:cNvSpPr>
          <p:nvPr>
            <p:ph type="ftr" sz="quarter" idx="11"/>
          </p:nvPr>
        </p:nvSpPr>
        <p:spPr/>
        <p:txBody>
          <a:bodyPr/>
          <a:lstStyle/>
          <a:p>
            <a:endParaRPr lang="en-US">
              <a:solidFill>
                <a:prstClr val="black">
                  <a:lumMod val="85000"/>
                  <a:lumOff val="15000"/>
                </a:prstClr>
              </a:solidFill>
            </a:endParaRPr>
          </a:p>
        </p:txBody>
      </p:sp>
      <p:sp>
        <p:nvSpPr>
          <p:cNvPr id="7" name="Slide Number Placeholder 6"/>
          <p:cNvSpPr>
            <a:spLocks noGrp="1"/>
          </p:cNvSpPr>
          <p:nvPr>
            <p:ph type="sldNum" sz="quarter" idx="12"/>
          </p:nvPr>
        </p:nvSpPr>
        <p:spPr/>
        <p:txBody>
          <a:bodyPr/>
          <a:lstStyle/>
          <a:p>
            <a:fld id="{FC1B147F-F87E-410F-B779-986FBFEFC4CA}" type="slidenum">
              <a:rPr lang="en-US" smtClean="0">
                <a:solidFill>
                  <a:srgbClr val="F5F5F5"/>
                </a:solidFill>
              </a:rPr>
              <a:pPr/>
              <a:t>‹#›</a:t>
            </a:fld>
            <a:endParaRPr lang="en-US">
              <a:solidFill>
                <a:srgbClr val="F5F5F5"/>
              </a:solidFill>
            </a:endParaRPr>
          </a:p>
        </p:txBody>
      </p:sp>
    </p:spTree>
    <p:extLst>
      <p:ext uri="{BB962C8B-B14F-4D97-AF65-F5344CB8AC3E}">
        <p14:creationId xmlns:p14="http://schemas.microsoft.com/office/powerpoint/2010/main" val="3723585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Freeform 6"/>
          <p:cNvSpPr/>
          <p:nvPr/>
        </p:nvSpPr>
        <p:spPr bwMode="auto">
          <a:xfrm>
            <a:off x="8838008" y="5380580"/>
            <a:ext cx="305991"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sp>
      <p:sp>
        <p:nvSpPr>
          <p:cNvPr id="2" name="Title Placeholder 1"/>
          <p:cNvSpPr>
            <a:spLocks noGrp="1"/>
          </p:cNvSpPr>
          <p:nvPr>
            <p:ph type="title"/>
          </p:nvPr>
        </p:nvSpPr>
        <p:spPr>
          <a:xfrm>
            <a:off x="571500" y="559678"/>
            <a:ext cx="2875430" cy="495249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886200" y="569066"/>
            <a:ext cx="4686299" cy="565515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1501" y="5930061"/>
            <a:ext cx="2861142" cy="365125"/>
          </a:xfrm>
          <a:prstGeom prst="rect">
            <a:avLst/>
          </a:prstGeom>
        </p:spPr>
        <p:txBody>
          <a:bodyPr vert="horz" lIns="91440" tIns="45720" rIns="91440" bIns="45720" rtlCol="0" anchor="t"/>
          <a:lstStyle>
            <a:lvl1pPr algn="r">
              <a:defRPr sz="1000" b="0" i="1" baseline="0">
                <a:solidFill>
                  <a:schemeClr val="tx1">
                    <a:lumMod val="85000"/>
                    <a:lumOff val="15000"/>
                  </a:schemeClr>
                </a:solidFill>
                <a:latin typeface="+mj-lt"/>
              </a:defRPr>
            </a:lvl1pPr>
          </a:lstStyle>
          <a:p>
            <a:fld id="{C86E9DD2-A713-4E35-8CEC-CF06A693EBDE}" type="datetimeFigureOut">
              <a:rPr lang="en-US" smtClean="0">
                <a:solidFill>
                  <a:prstClr val="black">
                    <a:lumMod val="85000"/>
                    <a:lumOff val="15000"/>
                  </a:prstClr>
                </a:solidFill>
              </a:rPr>
              <a:pPr/>
              <a:t>1/19/2016</a:t>
            </a:fld>
            <a:endParaRPr lang="en-US">
              <a:solidFill>
                <a:prstClr val="black">
                  <a:lumMod val="85000"/>
                  <a:lumOff val="15000"/>
                </a:prstClr>
              </a:solidFill>
            </a:endParaRPr>
          </a:p>
        </p:txBody>
      </p:sp>
      <p:sp>
        <p:nvSpPr>
          <p:cNvPr id="5" name="Footer Placeholder 4"/>
          <p:cNvSpPr>
            <a:spLocks noGrp="1"/>
          </p:cNvSpPr>
          <p:nvPr>
            <p:ph type="ftr" sz="quarter" idx="3"/>
          </p:nvPr>
        </p:nvSpPr>
        <p:spPr>
          <a:xfrm>
            <a:off x="571501" y="6314441"/>
            <a:ext cx="2861142" cy="365125"/>
          </a:xfrm>
          <a:prstGeom prst="rect">
            <a:avLst/>
          </a:prstGeom>
        </p:spPr>
        <p:txBody>
          <a:bodyPr vert="horz" lIns="91440" tIns="45720" rIns="91440" bIns="45720" rtlCol="0" anchor="t"/>
          <a:lstStyle>
            <a:lvl1pPr algn="r">
              <a:defRPr sz="1200" b="1" i="1" baseline="0">
                <a:solidFill>
                  <a:schemeClr val="tx1">
                    <a:lumMod val="85000"/>
                    <a:lumOff val="15000"/>
                  </a:schemeClr>
                </a:solidFill>
                <a:latin typeface="+mj-lt"/>
              </a:defRPr>
            </a:lvl1pPr>
          </a:lstStyle>
          <a:p>
            <a:endParaRPr lang="en-US">
              <a:solidFill>
                <a:prstClr val="black">
                  <a:lumMod val="85000"/>
                  <a:lumOff val="15000"/>
                </a:prstClr>
              </a:solidFill>
            </a:endParaRPr>
          </a:p>
        </p:txBody>
      </p:sp>
      <p:sp>
        <p:nvSpPr>
          <p:cNvPr id="6" name="Slide Number Placeholder 5"/>
          <p:cNvSpPr>
            <a:spLocks noGrp="1"/>
          </p:cNvSpPr>
          <p:nvPr>
            <p:ph type="sldNum" sz="quarter" idx="4"/>
          </p:nvPr>
        </p:nvSpPr>
        <p:spPr>
          <a:xfrm>
            <a:off x="8838008" y="5607593"/>
            <a:ext cx="305991" cy="365125"/>
          </a:xfrm>
          <a:prstGeom prst="rect">
            <a:avLst/>
          </a:prstGeom>
        </p:spPr>
        <p:txBody>
          <a:bodyPr vert="horz" lIns="91440" tIns="45720" rIns="91440" bIns="45720" rtlCol="0" anchor="ctr"/>
          <a:lstStyle>
            <a:lvl1pPr algn="r">
              <a:defRPr sz="1200" b="0" i="1" baseline="0">
                <a:solidFill>
                  <a:schemeClr val="bg2"/>
                </a:solidFill>
                <a:latin typeface="+mj-lt"/>
              </a:defRPr>
            </a:lvl1pPr>
          </a:lstStyle>
          <a:p>
            <a:fld id="{FC1B147F-F87E-410F-B779-986FBFEFC4CA}" type="slidenum">
              <a:rPr lang="en-US" smtClean="0">
                <a:solidFill>
                  <a:srgbClr val="F5F5F5"/>
                </a:solidFill>
              </a:rPr>
              <a:pPr/>
              <a:t>‹#›</a:t>
            </a:fld>
            <a:endParaRPr lang="en-US">
              <a:solidFill>
                <a:srgbClr val="F5F5F5"/>
              </a:solidFill>
            </a:endParaRPr>
          </a:p>
        </p:txBody>
      </p:sp>
      <p:cxnSp>
        <p:nvCxnSpPr>
          <p:cNvPr id="10" name="Straight Connector 9"/>
          <p:cNvCxnSpPr/>
          <p:nvPr/>
        </p:nvCxnSpPr>
        <p:spPr>
          <a:xfrm>
            <a:off x="0" y="6199730"/>
            <a:ext cx="3371850" cy="0"/>
          </a:xfrm>
          <a:prstGeom prst="line">
            <a:avLst/>
          </a:prstGeom>
          <a:ln w="254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40237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5000" b="0" i="1" kern="1200" baseline="0">
          <a:solidFill>
            <a:schemeClr val="tx1">
              <a:lumMod val="85000"/>
              <a:lumOff val="15000"/>
            </a:schemeClr>
          </a:solidFill>
          <a:latin typeface="+mj-lt"/>
          <a:ea typeface="+mj-ea"/>
          <a:cs typeface="+mj-cs"/>
        </a:defRPr>
      </a:lvl1pPr>
    </p:titleStyle>
    <p:bodyStyle>
      <a:lvl1pPr marL="283464" indent="-283464" algn="l" defTabSz="914400" rtl="0" eaLnBrk="1" latinLnBrk="0" hangingPunct="1">
        <a:lnSpc>
          <a:spcPct val="112000"/>
        </a:lnSpc>
        <a:spcBef>
          <a:spcPts val="900"/>
        </a:spcBef>
        <a:buFont typeface="Arial" panose="020B0604020202020204" pitchFamily="34" charset="0"/>
        <a:buChar char="•"/>
        <a:defRPr sz="2000" kern="1200" baseline="0">
          <a:solidFill>
            <a:schemeClr val="tx1">
              <a:lumMod val="85000"/>
              <a:lumOff val="15000"/>
            </a:schemeClr>
          </a:solidFill>
          <a:latin typeface="+mn-lt"/>
          <a:ea typeface="+mn-ea"/>
          <a:cs typeface="+mn-cs"/>
        </a:defRPr>
      </a:lvl1pPr>
      <a:lvl2pPr marL="685800" indent="-283464" algn="l" defTabSz="914400" rtl="0" eaLnBrk="1" latinLnBrk="0" hangingPunct="1">
        <a:lnSpc>
          <a:spcPct val="112000"/>
        </a:lnSpc>
        <a:spcBef>
          <a:spcPts val="900"/>
        </a:spcBef>
        <a:buFont typeface="Corbel" panose="020B0503020204020204" pitchFamily="34" charset="0"/>
        <a:buChar char="–"/>
        <a:defRPr sz="1800" kern="1200" baseline="0">
          <a:solidFill>
            <a:schemeClr val="tx1">
              <a:lumMod val="85000"/>
              <a:lumOff val="15000"/>
            </a:schemeClr>
          </a:solidFill>
          <a:latin typeface="+mn-lt"/>
          <a:ea typeface="+mn-ea"/>
          <a:cs typeface="+mn-cs"/>
        </a:defRPr>
      </a:lvl2pPr>
      <a:lvl3pPr marL="1143000" indent="-283464" algn="l" defTabSz="914400" rtl="0" eaLnBrk="1" latinLnBrk="0" hangingPunct="1">
        <a:lnSpc>
          <a:spcPct val="112000"/>
        </a:lnSpc>
        <a:spcBef>
          <a:spcPts val="900"/>
        </a:spcBef>
        <a:buFont typeface="Arial" panose="020B0604020202020204" pitchFamily="34" charset="0"/>
        <a:buChar char="•"/>
        <a:defRPr sz="1600" kern="1200" baseline="0">
          <a:solidFill>
            <a:schemeClr val="tx1">
              <a:lumMod val="85000"/>
              <a:lumOff val="15000"/>
            </a:schemeClr>
          </a:solidFill>
          <a:latin typeface="+mn-lt"/>
          <a:ea typeface="+mn-ea"/>
          <a:cs typeface="+mn-cs"/>
        </a:defRPr>
      </a:lvl3pPr>
      <a:lvl4pPr marL="1600200" indent="-283464" algn="l" defTabSz="914400" rtl="0" eaLnBrk="1" latinLnBrk="0" hangingPunct="1">
        <a:lnSpc>
          <a:spcPct val="112000"/>
        </a:lnSpc>
        <a:spcBef>
          <a:spcPts val="900"/>
        </a:spcBef>
        <a:buFont typeface="Corbel" panose="020B0503020204020204" pitchFamily="34" charset="0"/>
        <a:buChar char="–"/>
        <a:defRPr sz="1400" kern="1200" baseline="0">
          <a:solidFill>
            <a:schemeClr val="tx1">
              <a:lumMod val="85000"/>
              <a:lumOff val="15000"/>
            </a:schemeClr>
          </a:solidFill>
          <a:latin typeface="+mn-lt"/>
          <a:ea typeface="+mn-ea"/>
          <a:cs typeface="+mn-cs"/>
        </a:defRPr>
      </a:lvl4pPr>
      <a:lvl5pPr marL="2057400" indent="-283464" algn="l" defTabSz="914400" rtl="0" eaLnBrk="1" latinLnBrk="0" hangingPunct="1">
        <a:lnSpc>
          <a:spcPct val="112000"/>
        </a:lnSpc>
        <a:spcBef>
          <a:spcPts val="9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5pPr>
      <a:lvl6pPr marL="25146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6pPr>
      <a:lvl7pPr marL="2971800" indent="-283464" algn="l" defTabSz="914400" rtl="0" eaLnBrk="1" latinLnBrk="0" hangingPunct="1">
        <a:lnSpc>
          <a:spcPct val="112000"/>
        </a:lnSpc>
        <a:spcBef>
          <a:spcPts val="1300"/>
        </a:spcBef>
        <a:buFont typeface="Arial" panose="020B0604020202020204" pitchFamily="34" charset="0"/>
        <a:buChar char="•"/>
        <a:defRPr sz="1400" i="1" kern="1200">
          <a:solidFill>
            <a:schemeClr val="tx1">
              <a:lumMod val="85000"/>
              <a:lumOff val="15000"/>
            </a:schemeClr>
          </a:solidFill>
          <a:latin typeface="+mn-lt"/>
          <a:ea typeface="+mn-ea"/>
          <a:cs typeface="+mn-cs"/>
        </a:defRPr>
      </a:lvl7pPr>
      <a:lvl8pPr marL="3429000" indent="-283464" algn="l" defTabSz="914400" rtl="0" eaLnBrk="1" latinLnBrk="0" hangingPunct="1">
        <a:lnSpc>
          <a:spcPct val="112000"/>
        </a:lnSpc>
        <a:spcBef>
          <a:spcPts val="1300"/>
        </a:spcBef>
        <a:buFont typeface="Corbel" panose="020B0503020204020204" pitchFamily="34" charset="0"/>
        <a:buChar char="–"/>
        <a:defRPr sz="1400" kern="1200">
          <a:solidFill>
            <a:schemeClr val="tx1">
              <a:lumMod val="85000"/>
              <a:lumOff val="15000"/>
            </a:schemeClr>
          </a:solidFill>
          <a:latin typeface="+mn-lt"/>
          <a:ea typeface="+mn-ea"/>
          <a:cs typeface="+mn-cs"/>
        </a:defRPr>
      </a:lvl8pPr>
      <a:lvl9pPr marL="3886200" indent="-283464" algn="l" defTabSz="914400" rtl="0" eaLnBrk="1" latinLnBrk="0" hangingPunct="1">
        <a:lnSpc>
          <a:spcPct val="112000"/>
        </a:lnSpc>
        <a:spcBef>
          <a:spcPts val="1300"/>
        </a:spcBef>
        <a:buFont typeface="Arial" panose="020B0604020202020204" pitchFamily="34" charset="0"/>
        <a:buChar char="•"/>
        <a:defRPr sz="1400" i="1" kern="1200" baseline="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4294967295" pos="2832">
          <p15:clr>
            <a:srgbClr val="F26B43"/>
          </p15:clr>
        </p15:guide>
        <p15:guide id="4294967295" pos="480">
          <p15:clr>
            <a:srgbClr val="F26B43"/>
          </p15:clr>
        </p15:guide>
        <p15:guide id="4294967295" orient="horz" pos="432">
          <p15:clr>
            <a:srgbClr val="F26B43"/>
          </p15:clr>
        </p15:guide>
        <p15:guide id="4294967295" pos="7200">
          <p15:clr>
            <a:srgbClr val="F26B43"/>
          </p15:clr>
        </p15:guide>
        <p15:guide id="4294967295" pos="32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Think</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0" name="Subtitle 9"/>
          <p:cNvSpPr>
            <a:spLocks noGrp="1"/>
          </p:cNvSpPr>
          <p:nvPr>
            <p:ph type="subTitle" idx="1"/>
          </p:nvPr>
        </p:nvSpPr>
        <p:spPr/>
        <p:txBody>
          <a:bodyPr/>
          <a:lstStyle/>
          <a:p>
            <a:endParaRPr lang="en-US"/>
          </a:p>
        </p:txBody>
      </p:sp>
      <p:sp>
        <p:nvSpPr>
          <p:cNvPr id="11" name="Subtitle 2"/>
          <p:cNvSpPr txBox="1">
            <a:spLocks/>
          </p:cNvSpPr>
          <p:nvPr/>
        </p:nvSpPr>
        <p:spPr>
          <a:xfrm>
            <a:off x="921416" y="3778409"/>
            <a:ext cx="10420792" cy="16557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Your favorite great aunt passes away and leaves you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with a significant inheritance.</a:t>
            </a:r>
            <a:endParaRPr kumimoji="0" lang="en-US" sz="2200" b="0" i="0" u="none" strike="noStrike" kern="1200" cap="none" spc="0" normalizeH="0" baseline="0" noProof="0" dirty="0">
              <a:ln>
                <a:noFill/>
              </a:ln>
              <a:solidFill>
                <a:schemeClr val="tx2"/>
              </a:solidFill>
              <a:effectLst/>
              <a:uLnTx/>
              <a:uFillTx/>
              <a:latin typeface="Aharoni" panose="02010803020104030203" pitchFamily="2" charset="-79"/>
              <a:ea typeface="+mn-ea"/>
              <a:cs typeface="Aharoni" panose="02010803020104030203" pitchFamily="2" charset="-79"/>
            </a:endParaRPr>
          </a:p>
        </p:txBody>
      </p:sp>
    </p:spTree>
    <p:extLst>
      <p:ext uri="{BB962C8B-B14F-4D97-AF65-F5344CB8AC3E}">
        <p14:creationId xmlns:p14="http://schemas.microsoft.com/office/powerpoint/2010/main" val="3097697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4113" y="2011959"/>
            <a:ext cx="8617176" cy="2746483"/>
          </a:xfrm>
        </p:spPr>
        <p:txBody>
          <a:bodyPr>
            <a:noAutofit/>
          </a:bodyPr>
          <a:lstStyle/>
          <a:p>
            <a:pPr algn="l">
              <a:lnSpc>
                <a:spcPts val="5300"/>
              </a:lnSpc>
            </a:pPr>
            <a:r>
              <a:rPr lang="en-US" sz="8000" b="1" i="0" dirty="0" smtClean="0">
                <a:solidFill>
                  <a:schemeClr val="tx1"/>
                </a:solidFill>
                <a:latin typeface="Aharoni" panose="02010803020104030203" pitchFamily="2" charset="-79"/>
                <a:cs typeface="Aharoni" panose="02010803020104030203" pitchFamily="2" charset="-79"/>
              </a:rPr>
              <a:t>What do </a:t>
            </a:r>
            <a:r>
              <a:rPr lang="en-US" sz="7200" b="1" i="0" dirty="0" smtClean="0">
                <a:solidFill>
                  <a:schemeClr val="tx1"/>
                </a:solidFill>
                <a:latin typeface="Aharoni" panose="02010803020104030203" pitchFamily="2" charset="-79"/>
                <a:cs typeface="Aharoni" panose="02010803020104030203" pitchFamily="2" charset="-79"/>
              </a:rPr>
              <a:t>you </a:t>
            </a:r>
            <a:r>
              <a:rPr lang="en-US" sz="7200" b="1" i="0" dirty="0" smtClean="0">
                <a:solidFill>
                  <a:srgbClr val="00B0F0"/>
                </a:solidFill>
                <a:latin typeface="Aharoni" panose="02010803020104030203" pitchFamily="2" charset="-79"/>
                <a:cs typeface="Aharoni" panose="02010803020104030203" pitchFamily="2" charset="-79"/>
              </a:rPr>
              <a:t>do</a:t>
            </a:r>
            <a:r>
              <a:rPr lang="en-US" sz="11500" b="1" i="0" dirty="0" smtClean="0">
                <a:solidFill>
                  <a:srgbClr val="00B0F0"/>
                </a:solidFill>
                <a:latin typeface="Aharoni" panose="02010803020104030203" pitchFamily="2" charset="-79"/>
                <a:cs typeface="Aharoni" panose="02010803020104030203" pitchFamily="2" charset="-79"/>
              </a:rPr>
              <a:t>?</a:t>
            </a:r>
            <a:endParaRPr lang="en-US" sz="11500" b="1" i="0" dirty="0">
              <a:solidFill>
                <a:srgbClr val="00B0F0"/>
              </a:solidFill>
              <a:latin typeface="Aharoni" panose="02010803020104030203" pitchFamily="2" charset="-79"/>
              <a:cs typeface="Aharoni" panose="02010803020104030203" pitchFamily="2" charset="-79"/>
            </a:endParaRPr>
          </a:p>
        </p:txBody>
      </p:sp>
      <p:sp>
        <p:nvSpPr>
          <p:cNvPr id="4" name="Rectangle 3"/>
          <p:cNvSpPr/>
          <p:nvPr/>
        </p:nvSpPr>
        <p:spPr>
          <a:xfrm>
            <a:off x="312937" y="5681710"/>
            <a:ext cx="8831063" cy="13316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8" name="Subtitle 7"/>
          <p:cNvSpPr>
            <a:spLocks noGrp="1"/>
          </p:cNvSpPr>
          <p:nvPr>
            <p:ph type="subTitle" idx="1"/>
          </p:nvPr>
        </p:nvSpPr>
        <p:spPr/>
        <p:txBody>
          <a:bodyPr/>
          <a:lstStyle/>
          <a:p>
            <a:endParaRPr lang="en-US"/>
          </a:p>
        </p:txBody>
      </p:sp>
      <p:sp>
        <p:nvSpPr>
          <p:cNvPr id="11" name="Subtitle 2"/>
          <p:cNvSpPr txBox="1">
            <a:spLocks/>
          </p:cNvSpPr>
          <p:nvPr/>
        </p:nvSpPr>
        <p:spPr>
          <a:xfrm>
            <a:off x="921416" y="3778409"/>
            <a:ext cx="10420792" cy="16557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Your favorite great aunt passes away and leaves you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with a significant inheritance.</a:t>
            </a:r>
            <a:endParaRPr kumimoji="0" lang="en-US" sz="2200" b="0" i="0" u="none" strike="noStrike" kern="1200" cap="none" spc="0" normalizeH="0" baseline="0" noProof="0" dirty="0">
              <a:ln>
                <a:noFill/>
              </a:ln>
              <a:solidFill>
                <a:schemeClr val="tx2"/>
              </a:solidFill>
              <a:effectLst/>
              <a:uLnTx/>
              <a:uFillTx/>
              <a:latin typeface="Aharoni" panose="02010803020104030203" pitchFamily="2" charset="-79"/>
              <a:ea typeface="+mn-ea"/>
              <a:cs typeface="Aharoni" panose="02010803020104030203" pitchFamily="2" charset="-79"/>
            </a:endParaRPr>
          </a:p>
        </p:txBody>
      </p:sp>
    </p:spTree>
    <p:extLst>
      <p:ext uri="{BB962C8B-B14F-4D97-AF65-F5344CB8AC3E}">
        <p14:creationId xmlns:p14="http://schemas.microsoft.com/office/powerpoint/2010/main" val="10346842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143000" y="2819400"/>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PRINCIPLES</a:t>
            </a:r>
            <a:endParaRPr lang="en-US" sz="2400" dirty="0">
              <a:solidFill>
                <a:srgbClr val="00B0F0"/>
              </a:solidFill>
              <a:latin typeface="Aharoni" panose="02010803020104030203" pitchFamily="2" charset="-79"/>
              <a:cs typeface="Aharoni" panose="02010803020104030203" pitchFamily="2" charset="-79"/>
            </a:endParaRPr>
          </a:p>
        </p:txBody>
      </p:sp>
      <p:sp>
        <p:nvSpPr>
          <p:cNvPr id="11" name="Rounded Rectangle 10"/>
          <p:cNvSpPr/>
          <p:nvPr/>
        </p:nvSpPr>
        <p:spPr>
          <a:xfrm>
            <a:off x="843888"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4" name="TextBox 13"/>
          <p:cNvSpPr txBox="1"/>
          <p:nvPr/>
        </p:nvSpPr>
        <p:spPr>
          <a:xfrm>
            <a:off x="4863204" y="2814935"/>
            <a:ext cx="3305266" cy="461665"/>
          </a:xfrm>
          <a:prstGeom prst="rect">
            <a:avLst/>
          </a:prstGeom>
          <a:noFill/>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RULES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7" name="Rounded Rectangle 16"/>
          <p:cNvSpPr/>
          <p:nvPr/>
        </p:nvSpPr>
        <p:spPr>
          <a:xfrm>
            <a:off x="4629933" y="2590800"/>
            <a:ext cx="3574364" cy="3352800"/>
          </a:xfrm>
          <a:prstGeom prst="roundRect">
            <a:avLst/>
          </a:prstGeom>
          <a:noFill/>
          <a:ln w="38100">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18" name="TextBox 17"/>
          <p:cNvSpPr txBox="1"/>
          <p:nvPr/>
        </p:nvSpPr>
        <p:spPr>
          <a:xfrm>
            <a:off x="838200" y="3581400"/>
            <a:ext cx="3508589" cy="1938992"/>
          </a:xfrm>
          <a:prstGeom prst="rect">
            <a:avLst/>
          </a:prstGeom>
          <a:noFill/>
        </p:spPr>
        <p:txBody>
          <a:bodyPr wrap="none" rtlCol="0">
            <a:spAutoFit/>
          </a:bodyPr>
          <a:lstStyle/>
          <a:p>
            <a:r>
              <a:rPr lang="en-US" sz="2400" b="1" dirty="0" smtClean="0">
                <a:solidFill>
                  <a:schemeClr val="tx1">
                    <a:lumMod val="50000"/>
                  </a:schemeClr>
                </a:solidFill>
              </a:rPr>
              <a:t>Loyalty to Law</a:t>
            </a:r>
          </a:p>
          <a:p>
            <a:endParaRPr lang="en-US" sz="2400" b="1" dirty="0"/>
          </a:p>
          <a:p>
            <a:r>
              <a:rPr lang="en-US" sz="2400" b="1" dirty="0" smtClean="0"/>
              <a:t>Selfless Service</a:t>
            </a:r>
          </a:p>
          <a:p>
            <a:endParaRPr lang="en-US" sz="2400" b="1" dirty="0"/>
          </a:p>
          <a:p>
            <a:r>
              <a:rPr lang="en-US" sz="2400" b="1" dirty="0" smtClean="0">
                <a:solidFill>
                  <a:schemeClr val="tx1">
                    <a:lumMod val="50000"/>
                  </a:schemeClr>
                </a:solidFill>
              </a:rPr>
              <a:t>Responsible Stewardship</a:t>
            </a:r>
            <a:endParaRPr lang="en-US" sz="1600" dirty="0">
              <a:solidFill>
                <a:schemeClr val="tx1">
                  <a:lumMod val="50000"/>
                </a:schemeClr>
              </a:solidFill>
            </a:endParaRPr>
          </a:p>
        </p:txBody>
      </p:sp>
      <p:sp>
        <p:nvSpPr>
          <p:cNvPr id="23" name="TextBox 22"/>
          <p:cNvSpPr txBox="1"/>
          <p:nvPr/>
        </p:nvSpPr>
        <p:spPr>
          <a:xfrm>
            <a:off x="4800600" y="3580723"/>
            <a:ext cx="4420529" cy="923330"/>
          </a:xfrm>
          <a:prstGeom prst="rect">
            <a:avLst/>
          </a:prstGeom>
          <a:noFill/>
        </p:spPr>
        <p:txBody>
          <a:bodyPr wrap="square" rtlCol="0">
            <a:spAutoFit/>
          </a:bodyPr>
          <a:lstStyle/>
          <a:p>
            <a:r>
              <a:rPr lang="en-US" dirty="0" smtClean="0">
                <a:solidFill>
                  <a:schemeClr val="bg2">
                    <a:lumMod val="75000"/>
                    <a:lumOff val="25000"/>
                  </a:schemeClr>
                </a:solidFill>
              </a:rPr>
              <a:t>18 USC 208</a:t>
            </a:r>
          </a:p>
          <a:p>
            <a:r>
              <a:rPr lang="en-US" dirty="0" smtClean="0">
                <a:solidFill>
                  <a:schemeClr val="bg2">
                    <a:lumMod val="75000"/>
                    <a:lumOff val="25000"/>
                  </a:schemeClr>
                </a:solidFill>
              </a:rPr>
              <a:t>Subpart </a:t>
            </a:r>
            <a:r>
              <a:rPr lang="en-US" dirty="0" smtClean="0">
                <a:solidFill>
                  <a:schemeClr val="bg2">
                    <a:lumMod val="75000"/>
                    <a:lumOff val="25000"/>
                  </a:schemeClr>
                </a:solidFill>
              </a:rPr>
              <a:t>DE</a:t>
            </a:r>
            <a:endParaRPr lang="en-US" dirty="0" smtClean="0">
              <a:solidFill>
                <a:schemeClr val="bg2">
                  <a:lumMod val="75000"/>
                  <a:lumOff val="25000"/>
                </a:schemeClr>
              </a:solidFill>
            </a:endParaRPr>
          </a:p>
          <a:p>
            <a:r>
              <a:rPr lang="en-US" dirty="0" smtClean="0">
                <a:solidFill>
                  <a:schemeClr val="bg2">
                    <a:lumMod val="75000"/>
                    <a:lumOff val="25000"/>
                  </a:schemeClr>
                </a:solidFill>
              </a:rPr>
              <a:t>Financial Disclosure</a:t>
            </a:r>
            <a:endParaRPr lang="en-US" dirty="0">
              <a:solidFill>
                <a:schemeClr val="bg2">
                  <a:lumMod val="75000"/>
                  <a:lumOff val="25000"/>
                </a:schemeClr>
              </a:solidFill>
            </a:endParaRPr>
          </a:p>
        </p:txBody>
      </p:sp>
      <p:sp>
        <p:nvSpPr>
          <p:cNvPr id="25" name="Subtitle 2"/>
          <p:cNvSpPr txBox="1">
            <a:spLocks/>
          </p:cNvSpPr>
          <p:nvPr/>
        </p:nvSpPr>
        <p:spPr>
          <a:xfrm>
            <a:off x="921416" y="1143000"/>
            <a:ext cx="10420792" cy="16557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Your favorite great aunt passes away and leaves you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with a significant inheritance.</a:t>
            </a:r>
            <a:endParaRPr kumimoji="0" lang="en-US" sz="2200" b="0" i="0" u="none" strike="noStrike" kern="1200" cap="none" spc="0" normalizeH="0" baseline="0" noProof="0" dirty="0">
              <a:ln>
                <a:noFill/>
              </a:ln>
              <a:solidFill>
                <a:schemeClr val="tx2"/>
              </a:solidFill>
              <a:effectLst/>
              <a:uLnTx/>
              <a:uFillTx/>
              <a:latin typeface="Aharoni" panose="02010803020104030203" pitchFamily="2" charset="-79"/>
              <a:ea typeface="+mn-ea"/>
              <a:cs typeface="Aharoni" panose="02010803020104030203" pitchFamily="2" charset="-79"/>
            </a:endParaRPr>
          </a:p>
        </p:txBody>
      </p:sp>
    </p:spTree>
    <p:extLst>
      <p:ext uri="{BB962C8B-B14F-4D97-AF65-F5344CB8AC3E}">
        <p14:creationId xmlns:p14="http://schemas.microsoft.com/office/powerpoint/2010/main" val="3097697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p:cNvSpPr txBox="1"/>
          <p:nvPr/>
        </p:nvSpPr>
        <p:spPr>
          <a:xfrm>
            <a:off x="1143000" y="2819400"/>
            <a:ext cx="3305266" cy="461665"/>
          </a:xfrm>
          <a:prstGeom prst="rect">
            <a:avLst/>
          </a:prstGeom>
          <a:noFill/>
          <a:ln>
            <a:noFill/>
          </a:ln>
        </p:spPr>
        <p:txBody>
          <a:bodyPr wrap="square" rtlCol="0">
            <a:spAutoFit/>
          </a:bodyPr>
          <a:lstStyle/>
          <a:p>
            <a:r>
              <a:rPr lang="en-US" sz="2400" dirty="0" smtClean="0">
                <a:solidFill>
                  <a:schemeClr val="bg2">
                    <a:lumMod val="75000"/>
                    <a:lumOff val="25000"/>
                  </a:schemeClr>
                </a:solidFill>
                <a:latin typeface="Aharoni" panose="02010803020104030203" pitchFamily="2" charset="-79"/>
                <a:cs typeface="Aharoni" panose="02010803020104030203" pitchFamily="2" charset="-79"/>
              </a:rPr>
              <a:t>ETHICS PRINCIPLES</a:t>
            </a:r>
            <a:endParaRPr lang="en-US" sz="2400" dirty="0">
              <a:solidFill>
                <a:schemeClr val="bg2">
                  <a:lumMod val="75000"/>
                  <a:lumOff val="25000"/>
                </a:schemeClr>
              </a:solidFill>
              <a:latin typeface="Aharoni" panose="02010803020104030203" pitchFamily="2" charset="-79"/>
              <a:cs typeface="Aharoni" panose="02010803020104030203" pitchFamily="2" charset="-79"/>
            </a:endParaRPr>
          </a:p>
        </p:txBody>
      </p:sp>
      <p:sp>
        <p:nvSpPr>
          <p:cNvPr id="19" name="Rounded Rectangle 18"/>
          <p:cNvSpPr/>
          <p:nvPr/>
        </p:nvSpPr>
        <p:spPr>
          <a:xfrm>
            <a:off x="843888" y="2590800"/>
            <a:ext cx="3574364" cy="3352800"/>
          </a:xfrm>
          <a:prstGeom prst="roundRect">
            <a:avLst/>
          </a:prstGeom>
          <a:noFill/>
          <a:ln w="38100">
            <a:solidFill>
              <a:schemeClr val="bg2">
                <a:lumMod val="90000"/>
                <a:lumOff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75000"/>
                  <a:lumOff val="25000"/>
                </a:schemeClr>
              </a:solidFill>
            </a:endParaRPr>
          </a:p>
        </p:txBody>
      </p:sp>
      <p:sp>
        <p:nvSpPr>
          <p:cNvPr id="20" name="TextBox 19"/>
          <p:cNvSpPr txBox="1"/>
          <p:nvPr/>
        </p:nvSpPr>
        <p:spPr>
          <a:xfrm>
            <a:off x="4863204" y="2814935"/>
            <a:ext cx="3305266" cy="461665"/>
          </a:xfrm>
          <a:prstGeom prst="rect">
            <a:avLst/>
          </a:prstGeom>
          <a:noFill/>
        </p:spPr>
        <p:txBody>
          <a:bodyPr wrap="square" rtlCol="0">
            <a:spAutoFit/>
          </a:bodyPr>
          <a:lstStyle/>
          <a:p>
            <a:r>
              <a:rPr lang="en-US" sz="2400" dirty="0" smtClean="0">
                <a:latin typeface="Aharoni" panose="02010803020104030203" pitchFamily="2" charset="-79"/>
                <a:cs typeface="Aharoni" panose="02010803020104030203" pitchFamily="2" charset="-79"/>
              </a:rPr>
              <a:t>ETHICS RULES</a:t>
            </a:r>
            <a:endParaRPr lang="en-US" sz="2400" dirty="0">
              <a:latin typeface="Aharoni" panose="02010803020104030203" pitchFamily="2" charset="-79"/>
              <a:cs typeface="Aharoni" panose="02010803020104030203" pitchFamily="2" charset="-79"/>
            </a:endParaRPr>
          </a:p>
        </p:txBody>
      </p:sp>
      <p:sp>
        <p:nvSpPr>
          <p:cNvPr id="21" name="Rounded Rectangle 20"/>
          <p:cNvSpPr/>
          <p:nvPr/>
        </p:nvSpPr>
        <p:spPr>
          <a:xfrm>
            <a:off x="4629933" y="2590800"/>
            <a:ext cx="3574364" cy="3352800"/>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22" name="TextBox 21"/>
          <p:cNvSpPr txBox="1"/>
          <p:nvPr/>
        </p:nvSpPr>
        <p:spPr>
          <a:xfrm>
            <a:off x="838200" y="3581400"/>
            <a:ext cx="3508589" cy="1938992"/>
          </a:xfrm>
          <a:prstGeom prst="rect">
            <a:avLst/>
          </a:prstGeom>
          <a:noFill/>
          <a:ln>
            <a:noFill/>
          </a:ln>
        </p:spPr>
        <p:txBody>
          <a:bodyPr wrap="none" rtlCol="0">
            <a:spAutoFit/>
          </a:bodyPr>
          <a:lstStyle/>
          <a:p>
            <a:r>
              <a:rPr lang="en-US" sz="2400" b="1" dirty="0" smtClean="0">
                <a:solidFill>
                  <a:schemeClr val="bg2">
                    <a:lumMod val="75000"/>
                    <a:lumOff val="25000"/>
                  </a:schemeClr>
                </a:solidFill>
              </a:rPr>
              <a:t>Loyalty to Law</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Selfless Service</a:t>
            </a:r>
          </a:p>
          <a:p>
            <a:endParaRPr lang="en-US" sz="2400" b="1" dirty="0">
              <a:solidFill>
                <a:schemeClr val="bg2">
                  <a:lumMod val="75000"/>
                  <a:lumOff val="25000"/>
                </a:schemeClr>
              </a:solidFill>
            </a:endParaRPr>
          </a:p>
          <a:p>
            <a:r>
              <a:rPr lang="en-US" sz="2400" b="1" dirty="0" smtClean="0">
                <a:solidFill>
                  <a:schemeClr val="bg2">
                    <a:lumMod val="75000"/>
                    <a:lumOff val="25000"/>
                  </a:schemeClr>
                </a:solidFill>
              </a:rPr>
              <a:t>Responsible Stewardship</a:t>
            </a:r>
            <a:endParaRPr lang="en-US" sz="1600" dirty="0">
              <a:solidFill>
                <a:schemeClr val="bg2">
                  <a:lumMod val="75000"/>
                  <a:lumOff val="25000"/>
                </a:schemeClr>
              </a:solidFill>
            </a:endParaRPr>
          </a:p>
        </p:txBody>
      </p:sp>
      <p:sp>
        <p:nvSpPr>
          <p:cNvPr id="27" name="Subtitle 2"/>
          <p:cNvSpPr txBox="1">
            <a:spLocks/>
          </p:cNvSpPr>
          <p:nvPr/>
        </p:nvSpPr>
        <p:spPr>
          <a:xfrm>
            <a:off x="921416" y="1143000"/>
            <a:ext cx="10420792" cy="1655762"/>
          </a:xfrm>
          <a:prstGeom prst="rect">
            <a:avLst/>
          </a:prstGeom>
        </p:spPr>
        <p:txBody>
          <a:bodyPr vert="horz" lIns="91440" tIns="45720" rIns="91440" bIns="45720" rtlCol="0">
            <a:normAutofit/>
          </a:bodyPr>
          <a:lstStyle/>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Your favorite great aunt passes away and leaves you </a:t>
            </a:r>
          </a:p>
          <a:p>
            <a:pPr marL="0" marR="0" lvl="0" indent="0" algn="l" defTabSz="914400" rtl="0" eaLnBrk="1" fontAlgn="auto" latinLnBrk="0" hangingPunct="1">
              <a:lnSpc>
                <a:spcPct val="114000"/>
              </a:lnSpc>
              <a:spcBef>
                <a:spcPts val="0"/>
              </a:spcBef>
              <a:spcAft>
                <a:spcPts val="0"/>
              </a:spcAft>
              <a:buClrTx/>
              <a:buSzTx/>
              <a:buFont typeface="Arial" panose="020B0604020202020204" pitchFamily="34" charset="0"/>
              <a:buNone/>
              <a:tabLst/>
              <a:defRPr/>
            </a:pPr>
            <a:r>
              <a:rPr kumimoji="0" lang="en-US" sz="2400" b="1" i="0" u="none" strike="noStrike" kern="1200" cap="none" spc="0" normalizeH="0" baseline="0" noProof="0" dirty="0" smtClean="0">
                <a:ln>
                  <a:noFill/>
                </a:ln>
                <a:solidFill>
                  <a:schemeClr val="tx1"/>
                </a:solidFill>
                <a:effectLst/>
                <a:uLnTx/>
                <a:uFillTx/>
                <a:latin typeface="Aharoni" panose="02010803020104030203" pitchFamily="2" charset="-79"/>
                <a:ea typeface="+mn-ea"/>
                <a:cs typeface="Aharoni" panose="02010803020104030203" pitchFamily="2" charset="-79"/>
              </a:rPr>
              <a:t>with a significant inheritance.</a:t>
            </a:r>
            <a:endParaRPr kumimoji="0" lang="en-US" sz="2200" b="0" i="0" u="none" strike="noStrike" kern="1200" cap="none" spc="0" normalizeH="0" baseline="0" noProof="0" dirty="0">
              <a:ln>
                <a:noFill/>
              </a:ln>
              <a:solidFill>
                <a:schemeClr val="tx2"/>
              </a:solidFill>
              <a:effectLst/>
              <a:uLnTx/>
              <a:uFillTx/>
              <a:latin typeface="Aharoni" panose="02010803020104030203" pitchFamily="2" charset="-79"/>
              <a:ea typeface="+mn-ea"/>
              <a:cs typeface="Aharoni" panose="02010803020104030203" pitchFamily="2" charset="-79"/>
            </a:endParaRPr>
          </a:p>
        </p:txBody>
      </p:sp>
      <p:sp>
        <p:nvSpPr>
          <p:cNvPr id="28" name="TextBox 27"/>
          <p:cNvSpPr txBox="1"/>
          <p:nvPr/>
        </p:nvSpPr>
        <p:spPr>
          <a:xfrm>
            <a:off x="4800600" y="3580723"/>
            <a:ext cx="4420529" cy="923330"/>
          </a:xfrm>
          <a:prstGeom prst="rect">
            <a:avLst/>
          </a:prstGeom>
          <a:noFill/>
        </p:spPr>
        <p:txBody>
          <a:bodyPr wrap="square" rtlCol="0">
            <a:spAutoFit/>
          </a:bodyPr>
          <a:lstStyle/>
          <a:p>
            <a:r>
              <a:rPr lang="en-US" dirty="0" smtClean="0"/>
              <a:t>18 USC 208</a:t>
            </a:r>
          </a:p>
          <a:p>
            <a:r>
              <a:rPr lang="en-US" dirty="0" smtClean="0"/>
              <a:t>Subpart </a:t>
            </a:r>
            <a:r>
              <a:rPr lang="en-US" dirty="0" smtClean="0"/>
              <a:t>D</a:t>
            </a:r>
            <a:endParaRPr lang="en-US" dirty="0" smtClean="0"/>
          </a:p>
          <a:p>
            <a:r>
              <a:rPr lang="en-US" dirty="0" smtClean="0"/>
              <a:t>Financial Disclosure</a:t>
            </a:r>
            <a:endParaRPr lang="en-US" dirty="0"/>
          </a:p>
        </p:txBody>
      </p:sp>
    </p:spTree>
    <p:extLst>
      <p:ext uri="{BB962C8B-B14F-4D97-AF65-F5344CB8AC3E}">
        <p14:creationId xmlns:p14="http://schemas.microsoft.com/office/powerpoint/2010/main" val="309769791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Headlines">
  <a:themeElements>
    <a:clrScheme name="Headlines">
      <a:dk1>
        <a:sysClr val="windowText" lastClr="000000"/>
      </a:dk1>
      <a:lt1>
        <a:sysClr val="window" lastClr="FFFFFF"/>
      </a:lt1>
      <a:dk2>
        <a:srgbClr val="1D1A1D"/>
      </a:dk2>
      <a:lt2>
        <a:srgbClr val="F5F5F5"/>
      </a:lt2>
      <a:accent1>
        <a:srgbClr val="439EB7"/>
      </a:accent1>
      <a:accent2>
        <a:srgbClr val="E28B55"/>
      </a:accent2>
      <a:accent3>
        <a:srgbClr val="DCB64D"/>
      </a:accent3>
      <a:accent4>
        <a:srgbClr val="4CA198"/>
      </a:accent4>
      <a:accent5>
        <a:srgbClr val="835B82"/>
      </a:accent5>
      <a:accent6>
        <a:srgbClr val="645135"/>
      </a:accent6>
      <a:hlink>
        <a:srgbClr val="439EB7"/>
      </a:hlink>
      <a:folHlink>
        <a:srgbClr val="835B82"/>
      </a:folHlink>
    </a:clrScheme>
    <a:fontScheme name="Headlines">
      <a:majorFont>
        <a:latin typeface="Century Schoolbook"/>
        <a:ea typeface=""/>
        <a:cs typeface=""/>
        <a:font script="Jpan" typeface="メイリオ"/>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eadlines">
      <a:fillStyleLst>
        <a:solidFill>
          <a:schemeClr val="phClr"/>
        </a:solidFill>
        <a:solidFill>
          <a:schemeClr val="phClr">
            <a:tint val="67000"/>
            <a:satMod val="105000"/>
          </a:schemeClr>
        </a:solidFill>
        <a:gradFill rotWithShape="1">
          <a:gsLst>
            <a:gs pos="0">
              <a:schemeClr val="phClr">
                <a:tint val="100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6350" cap="flat" cmpd="sng" algn="in">
          <a:solidFill>
            <a:schemeClr val="phClr"/>
          </a:solidFill>
          <a:prstDash val="solid"/>
        </a:ln>
        <a:ln w="12700" cap="flat" cmpd="sng" algn="in">
          <a:solidFill>
            <a:schemeClr val="phClr"/>
          </a:solidFill>
          <a:prstDash val="solid"/>
        </a:ln>
        <a:ln w="19050" cap="flat" cmpd="sng" algn="in">
          <a:solidFill>
            <a:schemeClr val="phClr">
              <a:satMod val="150000"/>
            </a:schemeClr>
          </a:solidFill>
          <a:prstDash val="solid"/>
        </a:ln>
      </a:lnStyleLst>
      <a:effectStyleLst>
        <a:effectStyle>
          <a:effectLst/>
        </a:effectStyle>
        <a:effectStyle>
          <a:effectLst/>
        </a:effectStyle>
        <a:effectStyle>
          <a:effectLst>
            <a:innerShdw blurRad="88900" dist="25400" dir="10800000">
              <a:srgbClr val="000000">
                <a:alpha val="25000"/>
              </a:srgbClr>
            </a:innerShdw>
            <a:outerShdw blurRad="25400" dist="25400" dir="5400000" rotWithShape="0">
              <a:srgbClr val="FFFFFF">
                <a:alpha val="1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eadlines" id="{3841520A-25F2-4EB8-BE4C-611DB5ABEED9}" vid="{ECD25A4C-D97E-4C12-84B1-63580BFFA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261</Words>
  <Application>Microsoft Office PowerPoint</Application>
  <PresentationFormat>On-screen Show (4:3)</PresentationFormat>
  <Paragraphs>48</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Headlines</vt:lpstr>
      <vt:lpstr>What do you Think?</vt:lpstr>
      <vt:lpstr>What do you do?</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 you Think?</dc:title>
  <dc:creator>Education</dc:creator>
  <cp:lastModifiedBy>Patrick Shepherd</cp:lastModifiedBy>
  <cp:revision>9</cp:revision>
  <dcterms:created xsi:type="dcterms:W3CDTF">2015-12-28T14:43:10Z</dcterms:created>
  <dcterms:modified xsi:type="dcterms:W3CDTF">2016-01-19T14:53:42Z</dcterms:modified>
</cp:coreProperties>
</file>