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61" r:id="rId2"/>
  </p:sldMasterIdLst>
  <p:notesMasterIdLst>
    <p:notesMasterId r:id="rId32"/>
  </p:notesMasterIdLst>
  <p:sldIdLst>
    <p:sldId id="2402" r:id="rId3"/>
    <p:sldId id="2424" r:id="rId4"/>
    <p:sldId id="2420" r:id="rId5"/>
    <p:sldId id="2395" r:id="rId6"/>
    <p:sldId id="2346" r:id="rId7"/>
    <p:sldId id="2475" r:id="rId8"/>
    <p:sldId id="2430" r:id="rId9"/>
    <p:sldId id="2476" r:id="rId10"/>
    <p:sldId id="2464" r:id="rId11"/>
    <p:sldId id="2465" r:id="rId12"/>
    <p:sldId id="2477" r:id="rId13"/>
    <p:sldId id="2467" r:id="rId14"/>
    <p:sldId id="2468" r:id="rId15"/>
    <p:sldId id="2469" r:id="rId16"/>
    <p:sldId id="2478" r:id="rId17"/>
    <p:sldId id="2479" r:id="rId18"/>
    <p:sldId id="2480" r:id="rId19"/>
    <p:sldId id="2481" r:id="rId20"/>
    <p:sldId id="2482" r:id="rId21"/>
    <p:sldId id="2483" r:id="rId22"/>
    <p:sldId id="2484" r:id="rId23"/>
    <p:sldId id="2485" r:id="rId24"/>
    <p:sldId id="2486" r:id="rId25"/>
    <p:sldId id="2487" r:id="rId26"/>
    <p:sldId id="2488" r:id="rId27"/>
    <p:sldId id="2489" r:id="rId28"/>
    <p:sldId id="2490" r:id="rId29"/>
    <p:sldId id="2491" r:id="rId30"/>
    <p:sldId id="2450" r:id="rId3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350" userDrawn="1">
          <p15:clr>
            <a:srgbClr val="A4A3A4"/>
          </p15:clr>
        </p15:guide>
        <p15:guide id="6" pos="1006" userDrawn="1">
          <p15:clr>
            <a:srgbClr val="A4A3A4"/>
          </p15:clr>
        </p15:guide>
        <p15:guide id="8" orient="horz" pos="504" userDrawn="1">
          <p15:clr>
            <a:srgbClr val="A4A3A4"/>
          </p15:clr>
        </p15:guide>
        <p15:guide id="10" pos="7678" userDrawn="1">
          <p15:clr>
            <a:srgbClr val="A4A3A4"/>
          </p15:clr>
        </p15:guide>
        <p15:guide id="11" orient="horz" pos="4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FB8C90-D52C-EED9-1576-792530FC267B}" name="Megan Kunkle" initials="MK" userId="S::mkunkle@oge.gov::dddbce3b-2b89-44ac-b5bd-f1b088a6269b" providerId="AD"/>
  <p188:author id="{017ADBD9-FAEE-700C-7495-BAF6F2923F95}" name="Suzanne L. Meyer" initials="SM" userId="S::slmeyer@oge.gov::f536ea65-ac04-40e5-a8a2-ccc1b433e83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820"/>
    <a:srgbClr val="7B6C40"/>
    <a:srgbClr val="FFC737"/>
    <a:srgbClr val="FFFFFF"/>
    <a:srgbClr val="E3E4E6"/>
    <a:srgbClr val="002452"/>
    <a:srgbClr val="583F52"/>
    <a:srgbClr val="000C28"/>
    <a:srgbClr val="001334"/>
    <a:srgbClr val="F525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0" d="100"/>
          <a:sy n="50" d="100"/>
        </p:scale>
        <p:origin x="48" y="101"/>
      </p:cViewPr>
      <p:guideLst>
        <p:guide orient="horz" pos="8136"/>
        <p:guide pos="14350"/>
        <p:guide pos="1006"/>
        <p:guide orient="horz" pos="504"/>
        <p:guide pos="7678"/>
        <p:guide orient="horz"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2077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77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77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4781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5948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09775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06228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4488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77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77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77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15558891" y="4393580"/>
            <a:ext cx="8818759" cy="932242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 name="Picture Placeholder 13"/>
          <p:cNvSpPr>
            <a:spLocks noGrp="1"/>
          </p:cNvSpPr>
          <p:nvPr>
            <p:ph type="pic" sz="quarter" idx="23"/>
          </p:nvPr>
        </p:nvSpPr>
        <p:spPr>
          <a:xfrm>
            <a:off x="0" y="4393580"/>
            <a:ext cx="8876371" cy="932242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8368584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4810976"/>
            <a:ext cx="9925672" cy="890502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8" name="Picture Placeholder 13"/>
          <p:cNvSpPr>
            <a:spLocks noGrp="1"/>
          </p:cNvSpPr>
          <p:nvPr>
            <p:ph type="pic" sz="quarter" idx="24"/>
          </p:nvPr>
        </p:nvSpPr>
        <p:spPr>
          <a:xfrm>
            <a:off x="19560324" y="9679258"/>
            <a:ext cx="4817326"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25"/>
          </p:nvPr>
        </p:nvSpPr>
        <p:spPr>
          <a:xfrm>
            <a:off x="9925672" y="9679258"/>
            <a:ext cx="4817326"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26"/>
          </p:nvPr>
        </p:nvSpPr>
        <p:spPr>
          <a:xfrm>
            <a:off x="14742998" y="9679258"/>
            <a:ext cx="4817326"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27"/>
          </p:nvPr>
        </p:nvSpPr>
        <p:spPr>
          <a:xfrm>
            <a:off x="9925672" y="-12701"/>
            <a:ext cx="14451978" cy="969195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613682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8064976" y="6913756"/>
            <a:ext cx="6312674" cy="680224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3" name="Picture Placeholder 13"/>
          <p:cNvSpPr>
            <a:spLocks noGrp="1"/>
          </p:cNvSpPr>
          <p:nvPr>
            <p:ph type="pic" sz="quarter" idx="21"/>
          </p:nvPr>
        </p:nvSpPr>
        <p:spPr>
          <a:xfrm>
            <a:off x="12188824" y="0"/>
            <a:ext cx="5608522" cy="137160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4" name="Picture Placeholder 13"/>
          <p:cNvSpPr>
            <a:spLocks noGrp="1"/>
          </p:cNvSpPr>
          <p:nvPr>
            <p:ph type="pic" sz="quarter" idx="22"/>
          </p:nvPr>
        </p:nvSpPr>
        <p:spPr>
          <a:xfrm>
            <a:off x="18064976" y="1"/>
            <a:ext cx="6312674" cy="664612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568115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6913756"/>
            <a:ext cx="6312674" cy="680224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3" name="Picture Placeholder 13"/>
          <p:cNvSpPr>
            <a:spLocks noGrp="1"/>
          </p:cNvSpPr>
          <p:nvPr>
            <p:ph type="pic" sz="quarter" idx="21"/>
          </p:nvPr>
        </p:nvSpPr>
        <p:spPr>
          <a:xfrm>
            <a:off x="6613214" y="0"/>
            <a:ext cx="5608522" cy="137160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4" name="Picture Placeholder 13"/>
          <p:cNvSpPr>
            <a:spLocks noGrp="1"/>
          </p:cNvSpPr>
          <p:nvPr>
            <p:ph type="pic" sz="quarter" idx="22"/>
          </p:nvPr>
        </p:nvSpPr>
        <p:spPr>
          <a:xfrm>
            <a:off x="0" y="1"/>
            <a:ext cx="6312674" cy="664612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21085821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12997993" y="4747807"/>
            <a:ext cx="8273194" cy="522122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187709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ponsive devices mockup">
    <p:spTree>
      <p:nvGrpSpPr>
        <p:cNvPr id="1" name=""/>
        <p:cNvGrpSpPr/>
        <p:nvPr/>
      </p:nvGrpSpPr>
      <p:grpSpPr>
        <a:xfrm>
          <a:off x="0" y="0"/>
          <a:ext cx="0" cy="0"/>
          <a:chOff x="0" y="0"/>
          <a:chExt cx="0" cy="0"/>
        </a:xfrm>
      </p:grpSpPr>
      <p:sp>
        <p:nvSpPr>
          <p:cNvPr id="68" name="Picture Placeholder 13"/>
          <p:cNvSpPr>
            <a:spLocks noGrp="1"/>
          </p:cNvSpPr>
          <p:nvPr>
            <p:ph type="pic" sz="quarter" idx="19"/>
          </p:nvPr>
        </p:nvSpPr>
        <p:spPr>
          <a:xfrm>
            <a:off x="14143769" y="9189265"/>
            <a:ext cx="1053950" cy="1850160"/>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69" name="Picture Placeholder 13"/>
          <p:cNvSpPr>
            <a:spLocks noGrp="1"/>
          </p:cNvSpPr>
          <p:nvPr>
            <p:ph type="pic" sz="quarter" idx="20"/>
          </p:nvPr>
        </p:nvSpPr>
        <p:spPr>
          <a:xfrm>
            <a:off x="8325424" y="5132239"/>
            <a:ext cx="7585329" cy="42597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0" name="Picture Placeholder 13"/>
          <p:cNvSpPr>
            <a:spLocks noGrp="1"/>
          </p:cNvSpPr>
          <p:nvPr>
            <p:ph type="pic" sz="quarter" idx="21"/>
          </p:nvPr>
        </p:nvSpPr>
        <p:spPr>
          <a:xfrm>
            <a:off x="15573121" y="7739989"/>
            <a:ext cx="2476398" cy="329943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1" name="Picture Placeholder 13"/>
          <p:cNvSpPr>
            <a:spLocks noGrp="1"/>
          </p:cNvSpPr>
          <p:nvPr>
            <p:ph type="pic" sz="quarter" idx="22"/>
          </p:nvPr>
        </p:nvSpPr>
        <p:spPr>
          <a:xfrm>
            <a:off x="5535540" y="7896877"/>
            <a:ext cx="4862771" cy="307701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4012760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4576535" y="3414086"/>
            <a:ext cx="3853787" cy="6822733"/>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2091711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phone of 3">
    <p:spTree>
      <p:nvGrpSpPr>
        <p:cNvPr id="1" name=""/>
        <p:cNvGrpSpPr/>
        <p:nvPr/>
      </p:nvGrpSpPr>
      <p:grpSpPr>
        <a:xfrm>
          <a:off x="0" y="0"/>
          <a:ext cx="0" cy="0"/>
          <a:chOff x="0" y="0"/>
          <a:chExt cx="0" cy="0"/>
        </a:xfrm>
      </p:grpSpPr>
      <p:sp>
        <p:nvSpPr>
          <p:cNvPr id="9" name="Picture Placeholder 13"/>
          <p:cNvSpPr>
            <a:spLocks noGrp="1"/>
          </p:cNvSpPr>
          <p:nvPr>
            <p:ph type="pic" sz="quarter" idx="20"/>
          </p:nvPr>
        </p:nvSpPr>
        <p:spPr>
          <a:xfrm>
            <a:off x="16591438" y="4389587"/>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21"/>
          </p:nvPr>
        </p:nvSpPr>
        <p:spPr>
          <a:xfrm>
            <a:off x="3906978" y="4389587"/>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1" name="Picture Placeholder 13"/>
          <p:cNvSpPr>
            <a:spLocks noGrp="1"/>
          </p:cNvSpPr>
          <p:nvPr>
            <p:ph type="pic" sz="quarter" idx="22"/>
          </p:nvPr>
        </p:nvSpPr>
        <p:spPr>
          <a:xfrm>
            <a:off x="10246542" y="4389587"/>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4038937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48"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 name="Picture Placeholder 13"/>
          <p:cNvSpPr>
            <a:spLocks noGrp="1"/>
          </p:cNvSpPr>
          <p:nvPr>
            <p:ph type="pic" sz="quarter" idx="18"/>
          </p:nvPr>
        </p:nvSpPr>
        <p:spPr>
          <a:xfrm>
            <a:off x="4156424"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7990239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6235102" y="6191976"/>
            <a:ext cx="4505508" cy="602347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18"/>
          </p:nvPr>
        </p:nvSpPr>
        <p:spPr>
          <a:xfrm>
            <a:off x="13660712" y="3931376"/>
            <a:ext cx="4505508" cy="602347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1" name="Picture Placeholder 13"/>
          <p:cNvSpPr>
            <a:spLocks noGrp="1"/>
          </p:cNvSpPr>
          <p:nvPr>
            <p:ph type="pic" sz="quarter" idx="19"/>
          </p:nvPr>
        </p:nvSpPr>
        <p:spPr>
          <a:xfrm>
            <a:off x="17522576" y="2160561"/>
            <a:ext cx="4505508" cy="602347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5474192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14688237" y="3147155"/>
            <a:ext cx="11914451" cy="752640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7426831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7289800"/>
            <a:ext cx="12188825"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6" name="Picture Placeholder 13"/>
          <p:cNvSpPr>
            <a:spLocks noGrp="1"/>
          </p:cNvSpPr>
          <p:nvPr>
            <p:ph type="pic" sz="quarter" idx="17"/>
          </p:nvPr>
        </p:nvSpPr>
        <p:spPr>
          <a:xfrm>
            <a:off x="12188825" y="7289800"/>
            <a:ext cx="12188825"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706059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8200"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18"/>
          </p:nvPr>
        </p:nvSpPr>
        <p:spPr>
          <a:xfrm>
            <a:off x="-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19"/>
          </p:nvPr>
        </p:nvSpPr>
        <p:spPr>
          <a:xfrm>
            <a:off x="1661640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1473502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19440896" y="7125817"/>
            <a:ext cx="4936754"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15"/>
          </p:nvPr>
        </p:nvSpPr>
        <p:spPr>
          <a:xfrm>
            <a:off x="4861918"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17"/>
          </p:nvPr>
        </p:nvSpPr>
        <p:spPr>
          <a:xfrm>
            <a:off x="-1"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5" name="Picture Placeholder 13"/>
          <p:cNvSpPr>
            <a:spLocks noGrp="1"/>
          </p:cNvSpPr>
          <p:nvPr>
            <p:ph type="pic" sz="quarter" idx="18"/>
          </p:nvPr>
        </p:nvSpPr>
        <p:spPr>
          <a:xfrm>
            <a:off x="14582378"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6" name="Picture Placeholder 13"/>
          <p:cNvSpPr>
            <a:spLocks noGrp="1"/>
          </p:cNvSpPr>
          <p:nvPr>
            <p:ph type="pic" sz="quarter" idx="19"/>
          </p:nvPr>
        </p:nvSpPr>
        <p:spPr>
          <a:xfrm>
            <a:off x="9723860"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885498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661460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720631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6229672" y="6869150"/>
            <a:ext cx="8147978" cy="68468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9817" y="6869150"/>
            <a:ext cx="8147978" cy="68468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8133252" y="0"/>
            <a:ext cx="8096420" cy="68691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16229672" y="-1"/>
            <a:ext cx="8147978" cy="686915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8"/>
          </p:nvPr>
        </p:nvSpPr>
        <p:spPr>
          <a:xfrm>
            <a:off x="-9817" y="-1"/>
            <a:ext cx="8147978" cy="686915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9"/>
          </p:nvPr>
        </p:nvSpPr>
        <p:spPr>
          <a:xfrm>
            <a:off x="8133252" y="6869150"/>
            <a:ext cx="8096420" cy="68468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379291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821917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8129246"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19"/>
          </p:nvPr>
        </p:nvSpPr>
        <p:spPr>
          <a:xfrm>
            <a:off x="3682977"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5" name="Picture Placeholder 13"/>
          <p:cNvSpPr>
            <a:spLocks noGrp="1"/>
          </p:cNvSpPr>
          <p:nvPr>
            <p:ph type="pic" sz="quarter" idx="22"/>
          </p:nvPr>
        </p:nvSpPr>
        <p:spPr>
          <a:xfrm>
            <a:off x="17021784"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6" name="Picture Placeholder 13"/>
          <p:cNvSpPr>
            <a:spLocks noGrp="1"/>
          </p:cNvSpPr>
          <p:nvPr>
            <p:ph type="pic" sz="quarter" idx="23"/>
          </p:nvPr>
        </p:nvSpPr>
        <p:spPr>
          <a:xfrm>
            <a:off x="12575515"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4"/>
          </p:nvPr>
        </p:nvSpPr>
        <p:spPr>
          <a:xfrm>
            <a:off x="8129246"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0" name="Picture Placeholder 13"/>
          <p:cNvSpPr>
            <a:spLocks noGrp="1"/>
          </p:cNvSpPr>
          <p:nvPr>
            <p:ph type="pic" sz="quarter" idx="25"/>
          </p:nvPr>
        </p:nvSpPr>
        <p:spPr>
          <a:xfrm>
            <a:off x="3682977"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1" name="Picture Placeholder 13"/>
          <p:cNvSpPr>
            <a:spLocks noGrp="1"/>
          </p:cNvSpPr>
          <p:nvPr>
            <p:ph type="pic" sz="quarter" idx="26"/>
          </p:nvPr>
        </p:nvSpPr>
        <p:spPr>
          <a:xfrm>
            <a:off x="17021784"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2" name="Picture Placeholder 13"/>
          <p:cNvSpPr>
            <a:spLocks noGrp="1"/>
          </p:cNvSpPr>
          <p:nvPr>
            <p:ph type="pic" sz="quarter" idx="27"/>
          </p:nvPr>
        </p:nvSpPr>
        <p:spPr>
          <a:xfrm>
            <a:off x="12575515"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7246371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0"/>
            <a:ext cx="13809784" cy="778644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7645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14688237" y="3147155"/>
            <a:ext cx="11914451" cy="752640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23463877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13571225" y="4999012"/>
            <a:ext cx="8267826" cy="462011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2619504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13571225" y="4999012"/>
            <a:ext cx="8267826" cy="462011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68086452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9511422" y="4332618"/>
            <a:ext cx="5477305" cy="689672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24111721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15702001" cy="137160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5818998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0372479" y="4043359"/>
            <a:ext cx="3665318" cy="3665318"/>
          </a:xfrm>
          <a:prstGeom prst="ellipse">
            <a:avLst/>
          </a:pr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4636617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15790412" y="4036740"/>
            <a:ext cx="4136597" cy="782815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1" name="Picture Placeholder 13"/>
          <p:cNvSpPr>
            <a:spLocks noGrp="1"/>
          </p:cNvSpPr>
          <p:nvPr>
            <p:ph type="pic" sz="quarter" idx="21"/>
          </p:nvPr>
        </p:nvSpPr>
        <p:spPr>
          <a:xfrm>
            <a:off x="20256392" y="4036740"/>
            <a:ext cx="4136597" cy="782815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22"/>
          </p:nvPr>
        </p:nvSpPr>
        <p:spPr>
          <a:xfrm>
            <a:off x="11319509" y="4036740"/>
            <a:ext cx="4136597" cy="782815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233469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2398532" y="4515795"/>
            <a:ext cx="8931106" cy="653657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9063239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17545281"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23"/>
          </p:nvPr>
        </p:nvSpPr>
        <p:spPr>
          <a:xfrm>
            <a:off x="12678162"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24"/>
          </p:nvPr>
        </p:nvSpPr>
        <p:spPr>
          <a:xfrm>
            <a:off x="7811043"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25"/>
          </p:nvPr>
        </p:nvSpPr>
        <p:spPr>
          <a:xfrm>
            <a:off x="2943924"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88065207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15558891" y="4393580"/>
            <a:ext cx="8818759" cy="932242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 name="Picture Placeholder 13"/>
          <p:cNvSpPr>
            <a:spLocks noGrp="1"/>
          </p:cNvSpPr>
          <p:nvPr>
            <p:ph type="pic" sz="quarter" idx="23"/>
          </p:nvPr>
        </p:nvSpPr>
        <p:spPr>
          <a:xfrm>
            <a:off x="0" y="4393580"/>
            <a:ext cx="8876371" cy="932242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73883484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4810976"/>
            <a:ext cx="9925672" cy="890502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8" name="Picture Placeholder 13"/>
          <p:cNvSpPr>
            <a:spLocks noGrp="1"/>
          </p:cNvSpPr>
          <p:nvPr>
            <p:ph type="pic" sz="quarter" idx="24"/>
          </p:nvPr>
        </p:nvSpPr>
        <p:spPr>
          <a:xfrm>
            <a:off x="19560324" y="9679258"/>
            <a:ext cx="4817326"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25"/>
          </p:nvPr>
        </p:nvSpPr>
        <p:spPr>
          <a:xfrm>
            <a:off x="9925672" y="9679258"/>
            <a:ext cx="4817326"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26"/>
          </p:nvPr>
        </p:nvSpPr>
        <p:spPr>
          <a:xfrm>
            <a:off x="14742998" y="9679258"/>
            <a:ext cx="4817326"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27"/>
          </p:nvPr>
        </p:nvSpPr>
        <p:spPr>
          <a:xfrm>
            <a:off x="9925672" y="-12701"/>
            <a:ext cx="14451978" cy="969195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248909713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8064976" y="6913756"/>
            <a:ext cx="6312674" cy="680224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3" name="Picture Placeholder 13"/>
          <p:cNvSpPr>
            <a:spLocks noGrp="1"/>
          </p:cNvSpPr>
          <p:nvPr>
            <p:ph type="pic" sz="quarter" idx="21"/>
          </p:nvPr>
        </p:nvSpPr>
        <p:spPr>
          <a:xfrm>
            <a:off x="12188824" y="0"/>
            <a:ext cx="5608522" cy="137160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4" name="Picture Placeholder 13"/>
          <p:cNvSpPr>
            <a:spLocks noGrp="1"/>
          </p:cNvSpPr>
          <p:nvPr>
            <p:ph type="pic" sz="quarter" idx="22"/>
          </p:nvPr>
        </p:nvSpPr>
        <p:spPr>
          <a:xfrm>
            <a:off x="18064976" y="1"/>
            <a:ext cx="6312674" cy="664612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906540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9511422" y="4332618"/>
            <a:ext cx="5477305" cy="689672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4235645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6913756"/>
            <a:ext cx="6312674" cy="680224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3" name="Picture Placeholder 13"/>
          <p:cNvSpPr>
            <a:spLocks noGrp="1"/>
          </p:cNvSpPr>
          <p:nvPr>
            <p:ph type="pic" sz="quarter" idx="21"/>
          </p:nvPr>
        </p:nvSpPr>
        <p:spPr>
          <a:xfrm>
            <a:off x="6613214" y="0"/>
            <a:ext cx="5608522" cy="137160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4" name="Picture Placeholder 13"/>
          <p:cNvSpPr>
            <a:spLocks noGrp="1"/>
          </p:cNvSpPr>
          <p:nvPr>
            <p:ph type="pic" sz="quarter" idx="22"/>
          </p:nvPr>
        </p:nvSpPr>
        <p:spPr>
          <a:xfrm>
            <a:off x="0" y="1"/>
            <a:ext cx="6312674" cy="664612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95534093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12997993" y="4747807"/>
            <a:ext cx="8273194" cy="522122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0894203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sponsive devices mockup">
    <p:spTree>
      <p:nvGrpSpPr>
        <p:cNvPr id="1" name=""/>
        <p:cNvGrpSpPr/>
        <p:nvPr/>
      </p:nvGrpSpPr>
      <p:grpSpPr>
        <a:xfrm>
          <a:off x="0" y="0"/>
          <a:ext cx="0" cy="0"/>
          <a:chOff x="0" y="0"/>
          <a:chExt cx="0" cy="0"/>
        </a:xfrm>
      </p:grpSpPr>
      <p:sp>
        <p:nvSpPr>
          <p:cNvPr id="68" name="Picture Placeholder 13"/>
          <p:cNvSpPr>
            <a:spLocks noGrp="1"/>
          </p:cNvSpPr>
          <p:nvPr>
            <p:ph type="pic" sz="quarter" idx="19"/>
          </p:nvPr>
        </p:nvSpPr>
        <p:spPr>
          <a:xfrm>
            <a:off x="14143769" y="9189265"/>
            <a:ext cx="1053950" cy="1850160"/>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69" name="Picture Placeholder 13"/>
          <p:cNvSpPr>
            <a:spLocks noGrp="1"/>
          </p:cNvSpPr>
          <p:nvPr>
            <p:ph type="pic" sz="quarter" idx="20"/>
          </p:nvPr>
        </p:nvSpPr>
        <p:spPr>
          <a:xfrm>
            <a:off x="8325424" y="5132239"/>
            <a:ext cx="7585329" cy="42597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0" name="Picture Placeholder 13"/>
          <p:cNvSpPr>
            <a:spLocks noGrp="1"/>
          </p:cNvSpPr>
          <p:nvPr>
            <p:ph type="pic" sz="quarter" idx="21"/>
          </p:nvPr>
        </p:nvSpPr>
        <p:spPr>
          <a:xfrm>
            <a:off x="15573121" y="7739989"/>
            <a:ext cx="2476398" cy="329943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1" name="Picture Placeholder 13"/>
          <p:cNvSpPr>
            <a:spLocks noGrp="1"/>
          </p:cNvSpPr>
          <p:nvPr>
            <p:ph type="pic" sz="quarter" idx="22"/>
          </p:nvPr>
        </p:nvSpPr>
        <p:spPr>
          <a:xfrm>
            <a:off x="5535540" y="7896877"/>
            <a:ext cx="4862771" cy="307701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91550531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4576535" y="3414086"/>
            <a:ext cx="3853787" cy="6822733"/>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32403939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phone of 3">
    <p:spTree>
      <p:nvGrpSpPr>
        <p:cNvPr id="1" name=""/>
        <p:cNvGrpSpPr/>
        <p:nvPr/>
      </p:nvGrpSpPr>
      <p:grpSpPr>
        <a:xfrm>
          <a:off x="0" y="0"/>
          <a:ext cx="0" cy="0"/>
          <a:chOff x="0" y="0"/>
          <a:chExt cx="0" cy="0"/>
        </a:xfrm>
      </p:grpSpPr>
      <p:sp>
        <p:nvSpPr>
          <p:cNvPr id="9" name="Picture Placeholder 13"/>
          <p:cNvSpPr>
            <a:spLocks noGrp="1"/>
          </p:cNvSpPr>
          <p:nvPr>
            <p:ph type="pic" sz="quarter" idx="20"/>
          </p:nvPr>
        </p:nvSpPr>
        <p:spPr>
          <a:xfrm>
            <a:off x="16591438" y="4389587"/>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21"/>
          </p:nvPr>
        </p:nvSpPr>
        <p:spPr>
          <a:xfrm>
            <a:off x="3906978" y="4389587"/>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1" name="Picture Placeholder 13"/>
          <p:cNvSpPr>
            <a:spLocks noGrp="1"/>
          </p:cNvSpPr>
          <p:nvPr>
            <p:ph type="pic" sz="quarter" idx="22"/>
          </p:nvPr>
        </p:nvSpPr>
        <p:spPr>
          <a:xfrm>
            <a:off x="10246542" y="4389587"/>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63166350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48"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7" name="Picture Placeholder 13"/>
          <p:cNvSpPr>
            <a:spLocks noGrp="1"/>
          </p:cNvSpPr>
          <p:nvPr>
            <p:ph type="pic" sz="quarter" idx="18"/>
          </p:nvPr>
        </p:nvSpPr>
        <p:spPr>
          <a:xfrm>
            <a:off x="4156424"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406989076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6235102" y="6191976"/>
            <a:ext cx="4505508" cy="602347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18"/>
          </p:nvPr>
        </p:nvSpPr>
        <p:spPr>
          <a:xfrm>
            <a:off x="13660712" y="3931376"/>
            <a:ext cx="4505508" cy="602347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1" name="Picture Placeholder 13"/>
          <p:cNvSpPr>
            <a:spLocks noGrp="1"/>
          </p:cNvSpPr>
          <p:nvPr>
            <p:ph type="pic" sz="quarter" idx="19"/>
          </p:nvPr>
        </p:nvSpPr>
        <p:spPr>
          <a:xfrm>
            <a:off x="17522576" y="2160561"/>
            <a:ext cx="4505508" cy="602347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79645410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7289800"/>
            <a:ext cx="12188825"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6" name="Picture Placeholder 13"/>
          <p:cNvSpPr>
            <a:spLocks noGrp="1"/>
          </p:cNvSpPr>
          <p:nvPr>
            <p:ph type="pic" sz="quarter" idx="17"/>
          </p:nvPr>
        </p:nvSpPr>
        <p:spPr>
          <a:xfrm>
            <a:off x="12188825" y="7289800"/>
            <a:ext cx="12188825"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4848088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8200"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18"/>
          </p:nvPr>
        </p:nvSpPr>
        <p:spPr>
          <a:xfrm>
            <a:off x="-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19"/>
          </p:nvPr>
        </p:nvSpPr>
        <p:spPr>
          <a:xfrm>
            <a:off x="1661640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7479735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19440896" y="7125817"/>
            <a:ext cx="4936754"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15"/>
          </p:nvPr>
        </p:nvSpPr>
        <p:spPr>
          <a:xfrm>
            <a:off x="4861918"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17"/>
          </p:nvPr>
        </p:nvSpPr>
        <p:spPr>
          <a:xfrm>
            <a:off x="-1"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5" name="Picture Placeholder 13"/>
          <p:cNvSpPr>
            <a:spLocks noGrp="1"/>
          </p:cNvSpPr>
          <p:nvPr>
            <p:ph type="pic" sz="quarter" idx="18"/>
          </p:nvPr>
        </p:nvSpPr>
        <p:spPr>
          <a:xfrm>
            <a:off x="14582378"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6" name="Picture Placeholder 13"/>
          <p:cNvSpPr>
            <a:spLocks noGrp="1"/>
          </p:cNvSpPr>
          <p:nvPr>
            <p:ph type="pic" sz="quarter" idx="19"/>
          </p:nvPr>
        </p:nvSpPr>
        <p:spPr>
          <a:xfrm>
            <a:off x="9723860" y="7125817"/>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40827001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15702001" cy="137160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47105920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0371591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Picture Placeholder 13"/>
          <p:cNvSpPr>
            <a:spLocks noGrp="1"/>
          </p:cNvSpPr>
          <p:nvPr>
            <p:ph type="pic" sz="quarter" idx="13"/>
          </p:nvPr>
        </p:nvSpPr>
        <p:spPr>
          <a:xfrm>
            <a:off x="0"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110727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6229672" y="6869150"/>
            <a:ext cx="8147978" cy="68468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9817" y="6869150"/>
            <a:ext cx="8147978" cy="68468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8133252" y="0"/>
            <a:ext cx="8096420" cy="68691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16229672" y="-1"/>
            <a:ext cx="8147978" cy="686915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8"/>
          </p:nvPr>
        </p:nvSpPr>
        <p:spPr>
          <a:xfrm>
            <a:off x="-9817" y="-1"/>
            <a:ext cx="8147978" cy="686915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9"/>
          </p:nvPr>
        </p:nvSpPr>
        <p:spPr>
          <a:xfrm>
            <a:off x="8133252" y="6869150"/>
            <a:ext cx="8096420" cy="684685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040816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Picture Placeholder 13"/>
          <p:cNvSpPr>
            <a:spLocks noGrp="1"/>
          </p:cNvSpPr>
          <p:nvPr>
            <p:ph type="pic" sz="quarter" idx="13"/>
          </p:nvPr>
        </p:nvSpPr>
        <p:spPr>
          <a:xfrm>
            <a:off x="12178216"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4815347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8129246"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19"/>
          </p:nvPr>
        </p:nvSpPr>
        <p:spPr>
          <a:xfrm>
            <a:off x="3682977"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5" name="Picture Placeholder 13"/>
          <p:cNvSpPr>
            <a:spLocks noGrp="1"/>
          </p:cNvSpPr>
          <p:nvPr>
            <p:ph type="pic" sz="quarter" idx="22"/>
          </p:nvPr>
        </p:nvSpPr>
        <p:spPr>
          <a:xfrm>
            <a:off x="17021784"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6" name="Picture Placeholder 13"/>
          <p:cNvSpPr>
            <a:spLocks noGrp="1"/>
          </p:cNvSpPr>
          <p:nvPr>
            <p:ph type="pic" sz="quarter" idx="23"/>
          </p:nvPr>
        </p:nvSpPr>
        <p:spPr>
          <a:xfrm>
            <a:off x="12575515"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4"/>
          </p:nvPr>
        </p:nvSpPr>
        <p:spPr>
          <a:xfrm>
            <a:off x="8129246"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0" name="Picture Placeholder 13"/>
          <p:cNvSpPr>
            <a:spLocks noGrp="1"/>
          </p:cNvSpPr>
          <p:nvPr>
            <p:ph type="pic" sz="quarter" idx="25"/>
          </p:nvPr>
        </p:nvSpPr>
        <p:spPr>
          <a:xfrm>
            <a:off x="3682977"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1" name="Picture Placeholder 13"/>
          <p:cNvSpPr>
            <a:spLocks noGrp="1"/>
          </p:cNvSpPr>
          <p:nvPr>
            <p:ph type="pic" sz="quarter" idx="26"/>
          </p:nvPr>
        </p:nvSpPr>
        <p:spPr>
          <a:xfrm>
            <a:off x="17021784"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2" name="Picture Placeholder 13"/>
          <p:cNvSpPr>
            <a:spLocks noGrp="1"/>
          </p:cNvSpPr>
          <p:nvPr>
            <p:ph type="pic" sz="quarter" idx="27"/>
          </p:nvPr>
        </p:nvSpPr>
        <p:spPr>
          <a:xfrm>
            <a:off x="12575515"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2294121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0"/>
            <a:ext cx="13809784" cy="778644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07390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0372479" y="4043359"/>
            <a:ext cx="3665318" cy="3665318"/>
          </a:xfrm>
          <a:prstGeom prst="ellipse">
            <a:avLst/>
          </a:pr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2266930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15790412" y="4036740"/>
            <a:ext cx="4136597" cy="782815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1" name="Picture Placeholder 13"/>
          <p:cNvSpPr>
            <a:spLocks noGrp="1"/>
          </p:cNvSpPr>
          <p:nvPr>
            <p:ph type="pic" sz="quarter" idx="21"/>
          </p:nvPr>
        </p:nvSpPr>
        <p:spPr>
          <a:xfrm>
            <a:off x="20256392" y="4036740"/>
            <a:ext cx="4136597" cy="782815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22"/>
          </p:nvPr>
        </p:nvSpPr>
        <p:spPr>
          <a:xfrm>
            <a:off x="11319509" y="4036740"/>
            <a:ext cx="4136597" cy="782815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7479536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2398532" y="4515795"/>
            <a:ext cx="8931106" cy="653657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6457746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17545281"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23"/>
          </p:nvPr>
        </p:nvSpPr>
        <p:spPr>
          <a:xfrm>
            <a:off x="12678162"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24"/>
          </p:nvPr>
        </p:nvSpPr>
        <p:spPr>
          <a:xfrm>
            <a:off x="7811043"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25"/>
          </p:nvPr>
        </p:nvSpPr>
        <p:spPr>
          <a:xfrm>
            <a:off x="2943924" y="4014437"/>
            <a:ext cx="3925228" cy="488423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4953013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Hexagon 13"/>
          <p:cNvSpPr/>
          <p:nvPr userDrawn="1"/>
        </p:nvSpPr>
        <p:spPr>
          <a:xfrm rot="5400000">
            <a:off x="22423256" y="543680"/>
            <a:ext cx="766064" cy="660400"/>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22431706" y="596900"/>
            <a:ext cx="864586" cy="553961"/>
          </a:xfrm>
          <a:prstGeom prst="rect">
            <a:avLst/>
          </a:prstGeom>
          <a:noFill/>
        </p:spPr>
        <p:txBody>
          <a:bodyPr wrap="none" lIns="182843" tIns="91422" rIns="182843" bIns="91422" rtlCol="0">
            <a:spAutoFit/>
          </a:bodyPr>
          <a:lstStyle/>
          <a:p>
            <a:pPr algn="ctr"/>
            <a:fld id="{260E2A6B-A809-4840-BF14-8648BC0BDF87}" type="slidenum">
              <a:rPr lang="id-ID" sz="2400" b="1" i="0" smtClean="0">
                <a:solidFill>
                  <a:schemeClr val="tx2"/>
                </a:solidFill>
                <a:latin typeface="Lato" charset="0"/>
                <a:ea typeface="Lato" charset="0"/>
                <a:cs typeface="Lato" charset="0"/>
              </a:rPr>
              <a:pPr algn="ctr"/>
              <a:t>‹#›</a:t>
            </a:fld>
            <a:r>
              <a:rPr lang="id-ID" sz="2400" b="1" i="0" dirty="0">
                <a:solidFill>
                  <a:schemeClr val="tx2"/>
                </a:solidFill>
                <a:latin typeface="Lato" charset="0"/>
                <a:ea typeface="Lato" charset="0"/>
                <a:cs typeface="Lato"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4052" r:id="rId2"/>
    <p:sldLayoutId id="2147484053" r:id="rId3"/>
    <p:sldLayoutId id="2147484054" r:id="rId4"/>
    <p:sldLayoutId id="2147484050" r:id="rId5"/>
    <p:sldLayoutId id="2147484024" r:id="rId6"/>
    <p:sldLayoutId id="2147484041" r:id="rId7"/>
    <p:sldLayoutId id="2147484044" r:id="rId8"/>
    <p:sldLayoutId id="2147484045" r:id="rId9"/>
    <p:sldLayoutId id="2147484043" r:id="rId10"/>
    <p:sldLayoutId id="2147484042" r:id="rId11"/>
    <p:sldLayoutId id="2147484047" r:id="rId12"/>
    <p:sldLayoutId id="2147484048" r:id="rId13"/>
    <p:sldLayoutId id="2147484030" r:id="rId14"/>
    <p:sldLayoutId id="2147484022" r:id="rId15"/>
    <p:sldLayoutId id="2147484051" r:id="rId16"/>
    <p:sldLayoutId id="2147484037" r:id="rId17"/>
    <p:sldLayoutId id="2147484007" r:id="rId18"/>
    <p:sldLayoutId id="2147484019" r:id="rId19"/>
    <p:sldLayoutId id="2147484034" r:id="rId20"/>
    <p:sldLayoutId id="2147484032" r:id="rId21"/>
    <p:sldLayoutId id="2147483997" r:id="rId22"/>
    <p:sldLayoutId id="2147483917" r:id="rId23"/>
    <p:sldLayoutId id="2147483918" r:id="rId24"/>
    <p:sldLayoutId id="2147483996" r:id="rId25"/>
    <p:sldLayoutId id="2147483919" r:id="rId26"/>
    <p:sldLayoutId id="2147483980" r:id="rId27"/>
    <p:sldLayoutId id="2147484060" r:id="rId2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Hexagon 13"/>
          <p:cNvSpPr/>
          <p:nvPr userDrawn="1"/>
        </p:nvSpPr>
        <p:spPr>
          <a:xfrm rot="5400000">
            <a:off x="22423256" y="543680"/>
            <a:ext cx="766064" cy="660400"/>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userDrawn="1"/>
        </p:nvSpPr>
        <p:spPr>
          <a:xfrm>
            <a:off x="22431706" y="596900"/>
            <a:ext cx="864586"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rgbClr val="000000"/>
                </a:solidFill>
                <a:latin typeface="Lato" charset="0"/>
                <a:ea typeface="Lato" charset="0"/>
                <a:cs typeface="Lato" charset="0"/>
              </a:rPr>
              <a:pPr algn="ctr"/>
              <a:t>‹#›</a:t>
            </a:fld>
            <a:r>
              <a:rPr lang="id-ID" sz="2400" b="1" dirty="0">
                <a:solidFill>
                  <a:srgbClr val="000000"/>
                </a:solidFill>
                <a:latin typeface="Lato" charset="0"/>
                <a:ea typeface="Lato" charset="0"/>
                <a:cs typeface="Lato" charset="0"/>
              </a:rPr>
              <a:t>  </a:t>
            </a:r>
          </a:p>
        </p:txBody>
      </p:sp>
    </p:spTree>
    <p:extLst>
      <p:ext uri="{BB962C8B-B14F-4D97-AF65-F5344CB8AC3E}">
        <p14:creationId xmlns:p14="http://schemas.microsoft.com/office/powerpoint/2010/main" val="416627919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 id="2147484088" r:id="rId27"/>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ge.gov/web/oge.nsf/0/7E9C8E62D239E7C0852585B6005A180E/$FILE/Intro%20to%20Standards.pdf" TargetMode="External"/><Relationship Id="rId2" Type="http://schemas.openxmlformats.org/officeDocument/2006/relationships/hyperlink" Target="https://www.oge.gov/web/oge.nsf/0/B97C62717328457B852585B6005A180D/$FILE/14%20General%20Priniciples.pdf" TargetMode="External"/><Relationship Id="rId1" Type="http://schemas.openxmlformats.org/officeDocument/2006/relationships/slideLayout" Target="../slideLayouts/slideLayout1.xml"/><Relationship Id="rId4" Type="http://schemas.openxmlformats.org/officeDocument/2006/relationships/hyperlink" Target="https://www.oge.gov/web/oge.nsf/0/F2ACE8845033A973852585B6005A180F/$FILE/Intro%20to%20Statutes.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alphaModFix/>
            <a:extLst>
              <a:ext uri="{28A0092B-C50C-407E-A947-70E740481C1C}">
                <a14:useLocalDpi xmlns:a14="http://schemas.microsoft.com/office/drawing/2010/main" val="0"/>
              </a:ext>
            </a:extLst>
          </a:blip>
          <a:srcRect t="42485" r="29242" b="30576"/>
          <a:stretch/>
        </p:blipFill>
        <p:spPr>
          <a:xfrm rot="10800000">
            <a:off x="-1" y="3141120"/>
            <a:ext cx="24377650" cy="6380793"/>
          </a:xfrm>
        </p:spPr>
      </p:pic>
      <p:sp>
        <p:nvSpPr>
          <p:cNvPr id="7" name="Rectangle 6">
            <a:extLst>
              <a:ext uri="{C183D7F6-B498-43B3-948B-1728B52AA6E4}">
                <adec:decorative xmlns:adec="http://schemas.microsoft.com/office/drawing/2017/decorative" val="1"/>
              </a:ext>
            </a:extLst>
          </p:cNvPr>
          <p:cNvSpPr/>
          <p:nvPr/>
        </p:nvSpPr>
        <p:spPr>
          <a:xfrm>
            <a:off x="-1" y="5635257"/>
            <a:ext cx="24377651"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C183D7F6-B498-43B3-948B-1728B52AA6E4}">
                <adec:decorative xmlns:adec="http://schemas.microsoft.com/office/drawing/2017/decorative" val="1"/>
              </a:ext>
            </a:extLst>
          </p:cNvPr>
          <p:cNvCxnSpPr/>
          <p:nvPr/>
        </p:nvCxnSpPr>
        <p:spPr>
          <a:xfrm>
            <a:off x="11608677" y="8191857"/>
            <a:ext cx="119292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mond 1">
            <a:extLst>
              <a:ext uri="{C183D7F6-B498-43B3-948B-1728B52AA6E4}">
                <adec:decorative xmlns:adec="http://schemas.microsoft.com/office/drawing/2017/decorative" val="1"/>
              </a:ext>
            </a:extLst>
          </p:cNvPr>
          <p:cNvSpPr/>
          <p:nvPr/>
        </p:nvSpPr>
        <p:spPr>
          <a:xfrm>
            <a:off x="11245618" y="3346513"/>
            <a:ext cx="1962614" cy="1962614"/>
          </a:xfrm>
          <a:prstGeom prst="diamo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18757772-7042-C79F-8897-C0593E1E7CA4}"/>
              </a:ext>
            </a:extLst>
          </p:cNvPr>
          <p:cNvSpPr>
            <a:spLocks noGrp="1"/>
          </p:cNvSpPr>
          <p:nvPr>
            <p:ph type="title" idx="4294967295"/>
          </p:nvPr>
        </p:nvSpPr>
        <p:spPr>
          <a:xfrm>
            <a:off x="1714500" y="5635257"/>
            <a:ext cx="21024850" cy="2651125"/>
          </a:xfrm>
          <a:prstGeom prst="rect">
            <a:avLst/>
          </a:prstGeom>
        </p:spPr>
        <p:txBody>
          <a:bodyPr/>
          <a:lstStyle/>
          <a:p>
            <a:pPr algn="ctr"/>
            <a:r>
              <a:rPr lang="en-US" sz="17500" b="1" dirty="0">
                <a:solidFill>
                  <a:schemeClr val="bg2"/>
                </a:solidFill>
                <a:latin typeface="Minion Pro" charset="0"/>
                <a:ea typeface="Minion Pro" charset="0"/>
                <a:cs typeface="Minion Pro" charset="0"/>
              </a:rPr>
              <a:t>ETHICAL SERVICE</a:t>
            </a:r>
          </a:p>
        </p:txBody>
      </p:sp>
      <p:sp>
        <p:nvSpPr>
          <p:cNvPr id="5" name="Text Placeholder 4">
            <a:extLst>
              <a:ext uri="{FF2B5EF4-FFF2-40B4-BE49-F238E27FC236}">
                <a16:creationId xmlns:a16="http://schemas.microsoft.com/office/drawing/2014/main" id="{016AC055-0011-ADA9-1D77-6603277A35A2}"/>
              </a:ext>
            </a:extLst>
          </p:cNvPr>
          <p:cNvSpPr>
            <a:spLocks noGrp="1"/>
          </p:cNvSpPr>
          <p:nvPr>
            <p:ph type="body" idx="4294967295"/>
          </p:nvPr>
        </p:nvSpPr>
        <p:spPr>
          <a:xfrm>
            <a:off x="38099" y="9689511"/>
            <a:ext cx="24377652" cy="3222956"/>
          </a:xfrm>
          <a:prstGeom prst="rect">
            <a:avLst/>
          </a:prstGeom>
        </p:spPr>
        <p:txBody>
          <a:bodyPr/>
          <a:lstStyle/>
          <a:p>
            <a:pPr marL="0" indent="0" algn="ctr" rtl="0" eaLnBrk="1" latinLnBrk="0" hangingPunct="1">
              <a:spcBef>
                <a:spcPts val="0"/>
              </a:spcBef>
              <a:spcAft>
                <a:spcPts val="0"/>
              </a:spcAft>
              <a:buNone/>
            </a:pPr>
            <a:r>
              <a:rPr lang="en-US" sz="4000" dirty="0">
                <a:solidFill>
                  <a:schemeClr val="accent1"/>
                </a:solidFill>
                <a:latin typeface="+mn-lt"/>
                <a:ea typeface="Poppins SemiBold" charset="0"/>
                <a:cs typeface="Poppins SemiBold" charset="0"/>
              </a:rPr>
              <a:t>AWARENESS · ENGAGEMENT · ACCOUNTABILITY</a:t>
            </a:r>
          </a:p>
          <a:p>
            <a:pPr marL="0" marR="0" lvl="0" indent="0" algn="ctr" defTabSz="1828434"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6000" dirty="0">
                <a:solidFill>
                  <a:schemeClr val="accent1"/>
                </a:solidFill>
                <a:latin typeface="+mn-lt"/>
                <a:ea typeface="+mn-ea"/>
                <a:cs typeface="+mn-cs"/>
              </a:rPr>
              <a:t>Orientation for Executive Branch Employees</a:t>
            </a:r>
          </a:p>
        </p:txBody>
      </p:sp>
    </p:spTree>
    <p:extLst>
      <p:ext uri="{BB962C8B-B14F-4D97-AF65-F5344CB8AC3E}">
        <p14:creationId xmlns:p14="http://schemas.microsoft.com/office/powerpoint/2010/main" val="7073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alphaModFix/>
            <a:extLst>
              <a:ext uri="{28A0092B-C50C-407E-A947-70E740481C1C}">
                <a14:useLocalDpi xmlns:a14="http://schemas.microsoft.com/office/drawing/2010/main" val="0"/>
              </a:ext>
            </a:extLst>
          </a:blip>
          <a:srcRect t="42485" r="29242" b="30576"/>
          <a:stretch/>
        </p:blipFill>
        <p:spPr>
          <a:xfrm rot="10800000">
            <a:off x="-1" y="3141120"/>
            <a:ext cx="24377650" cy="6380793"/>
          </a:xfrm>
        </p:spPr>
      </p:pic>
      <p:sp>
        <p:nvSpPr>
          <p:cNvPr id="7" name="Rectangle 6">
            <a:extLst>
              <a:ext uri="{C183D7F6-B498-43B3-948B-1728B52AA6E4}">
                <adec:decorative xmlns:adec="http://schemas.microsoft.com/office/drawing/2017/decorative" val="1"/>
              </a:ext>
            </a:extLst>
          </p:cNvPr>
          <p:cNvSpPr/>
          <p:nvPr/>
        </p:nvSpPr>
        <p:spPr>
          <a:xfrm>
            <a:off x="0" y="4728618"/>
            <a:ext cx="24377650" cy="3330116"/>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3" name="Title 2">
            <a:extLst>
              <a:ext uri="{FF2B5EF4-FFF2-40B4-BE49-F238E27FC236}">
                <a16:creationId xmlns:a16="http://schemas.microsoft.com/office/drawing/2014/main" id="{B89F202D-D482-6937-3F87-BFC169B44BFB}"/>
              </a:ext>
            </a:extLst>
          </p:cNvPr>
          <p:cNvSpPr>
            <a:spLocks noGrp="1"/>
          </p:cNvSpPr>
          <p:nvPr>
            <p:ph type="title" idx="4294967295"/>
          </p:nvPr>
        </p:nvSpPr>
        <p:spPr>
          <a:xfrm>
            <a:off x="321944" y="4728618"/>
            <a:ext cx="2373376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[1] – </a:t>
            </a:r>
            <a:r>
              <a:rPr lang="en-US" sz="12200" b="1" dirty="0">
                <a:solidFill>
                  <a:schemeClr val="bg2"/>
                </a:solidFill>
                <a:latin typeface="Minion Pro"/>
                <a:ea typeface="Minion Pro"/>
                <a:cs typeface="Minion Pro"/>
              </a:rPr>
              <a:t>MIS</a:t>
            </a:r>
            <a:r>
              <a:rPr lang="en-US" sz="12200" b="1" kern="1200" dirty="0">
                <a:solidFill>
                  <a:schemeClr val="bg2"/>
                </a:solidFill>
                <a:effectLst/>
                <a:latin typeface="Minion Pro"/>
                <a:ea typeface="Minion Pro"/>
                <a:cs typeface="Minion Pro"/>
              </a:rPr>
              <a:t>USE OF POSITION AND RESOURCES</a:t>
            </a:r>
            <a:endParaRPr lang="en-US" sz="12200" dirty="0">
              <a:solidFill>
                <a:schemeClr val="bg2"/>
              </a:solidFill>
              <a:effectLst/>
            </a:endParaRPr>
          </a:p>
        </p:txBody>
      </p:sp>
    </p:spTree>
    <p:extLst>
      <p:ext uri="{BB962C8B-B14F-4D97-AF65-F5344CB8AC3E}">
        <p14:creationId xmlns:p14="http://schemas.microsoft.com/office/powerpoint/2010/main" val="2980970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6EF95DD4-1855-5C95-2E3F-467C5DECD7DB}"/>
              </a:ext>
            </a:extLst>
          </p:cNvPr>
          <p:cNvSpPr>
            <a:spLocks noGrp="1"/>
          </p:cNvSpPr>
          <p:nvPr>
            <p:ph type="title" idx="4294967295"/>
          </p:nvPr>
        </p:nvSpPr>
        <p:spPr>
          <a:xfrm>
            <a:off x="0" y="822274"/>
            <a:ext cx="2437765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a:t>
            </a:r>
            <a:r>
              <a:rPr lang="en-US" sz="12200" b="1" kern="1200" baseline="0" dirty="0">
                <a:solidFill>
                  <a:schemeClr val="bg2"/>
                </a:solidFill>
                <a:effectLst/>
                <a:latin typeface="Minion Pro"/>
                <a:ea typeface="Minion Pro"/>
                <a:cs typeface="Minion Pro"/>
              </a:rPr>
              <a:t> [1]: </a:t>
            </a:r>
            <a:r>
              <a:rPr lang="en-US" sz="12200" b="1" kern="1200" dirty="0">
                <a:solidFill>
                  <a:schemeClr val="bg2"/>
                </a:solidFill>
                <a:effectLst/>
                <a:latin typeface="Minion Pro"/>
                <a:ea typeface="Minion Pro"/>
                <a:cs typeface="Minion Pro"/>
              </a:rPr>
              <a:t>SCENARIO [1]</a:t>
            </a:r>
            <a:endParaRPr lang="en-US" dirty="0">
              <a:solidFill>
                <a:schemeClr val="bg2"/>
              </a:solidFill>
              <a:effectLst/>
            </a:endParaRPr>
          </a:p>
        </p:txBody>
      </p:sp>
      <p:sp>
        <p:nvSpPr>
          <p:cNvPr id="5" name="Text Placeholder 4">
            <a:extLst>
              <a:ext uri="{FF2B5EF4-FFF2-40B4-BE49-F238E27FC236}">
                <a16:creationId xmlns:a16="http://schemas.microsoft.com/office/drawing/2014/main" id="{55B2FFD6-50D5-66F5-A8BB-607CCF8F806D}"/>
              </a:ext>
            </a:extLst>
          </p:cNvPr>
          <p:cNvSpPr>
            <a:spLocks noGrp="1"/>
          </p:cNvSpPr>
          <p:nvPr>
            <p:ph type="body" idx="4294967295"/>
          </p:nvPr>
        </p:nvSpPr>
        <p:spPr>
          <a:xfrm>
            <a:off x="1672543" y="4566356"/>
            <a:ext cx="21024850" cy="4781550"/>
          </a:xfrm>
          <a:prstGeom prst="rect">
            <a:avLst/>
          </a:prstGeom>
        </p:spPr>
        <p:txBody>
          <a:bodyPr/>
          <a:lstStyle/>
          <a:p>
            <a:pPr marL="0" indent="0" algn="l" rtl="0" eaLnBrk="1" latinLnBrk="0" hangingPunct="1">
              <a:lnSpc>
                <a:spcPct val="100000"/>
              </a:lnSpc>
              <a:spcBef>
                <a:spcPts val="2400"/>
              </a:spcBef>
              <a:spcAft>
                <a:spcPts val="1000"/>
              </a:spcAft>
              <a:buNone/>
            </a:pPr>
            <a:r>
              <a:rPr lang="en-US" sz="7000" dirty="0">
                <a:solidFill>
                  <a:schemeClr val="accent1"/>
                </a:solidFill>
                <a:latin typeface="+mn-lt"/>
                <a:ea typeface="+mn-ea"/>
                <a:cs typeface="+mn-cs"/>
              </a:rPr>
              <a:t>In the office, you notice some of your colleagues have their personal email and social media accounts open on their government-issued laptops.</a:t>
            </a:r>
          </a:p>
        </p:txBody>
      </p:sp>
      <p:sp>
        <p:nvSpPr>
          <p:cNvPr id="4" name="TextBox 3">
            <a:extLst>
              <a:ext uri="{FF2B5EF4-FFF2-40B4-BE49-F238E27FC236}">
                <a16:creationId xmlns:a16="http://schemas.microsoft.com/office/drawing/2014/main" id="{93DCF900-0AE5-F459-5E59-A885E77BBB55}"/>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chemeClr val="accent1"/>
                </a:solidFill>
                <a:effectLst/>
                <a:uLnTx/>
                <a:uFillTx/>
                <a:latin typeface="Minion Pro"/>
                <a:ea typeface="Poppins SemiBold" charset="0"/>
                <a:cs typeface="Poppins SemiBold" charset="0"/>
              </a:rPr>
              <a:t>WHAT</a:t>
            </a: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162468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2E92A342-FF99-C8DB-6D6D-18471951D281}"/>
              </a:ext>
            </a:extLst>
          </p:cNvPr>
          <p:cNvSpPr>
            <a:spLocks noGrp="1"/>
          </p:cNvSpPr>
          <p:nvPr>
            <p:ph type="title" idx="4294967295"/>
          </p:nvPr>
        </p:nvSpPr>
        <p:spPr>
          <a:xfrm>
            <a:off x="-1" y="797392"/>
            <a:ext cx="24377650" cy="2651125"/>
          </a:xfrm>
          <a:prstGeom prst="rect">
            <a:avLst/>
          </a:prstGeom>
        </p:spPr>
        <p:txBody>
          <a:bodyPr/>
          <a:lstStyle/>
          <a:p>
            <a:pPr algn="ctr"/>
            <a:r>
              <a:rPr lang="en-US" sz="12200" b="1" dirty="0">
                <a:solidFill>
                  <a:schemeClr val="bg2"/>
                </a:solidFill>
                <a:latin typeface="Minion Pro" charset="0"/>
                <a:ea typeface="Minion Pro" charset="0"/>
                <a:cs typeface="Minion Pro" charset="0"/>
              </a:rPr>
              <a:t>TOPIC [1]: SCENARIO [2]</a:t>
            </a:r>
          </a:p>
        </p:txBody>
      </p:sp>
      <p:sp>
        <p:nvSpPr>
          <p:cNvPr id="5" name="Text Placeholder 4">
            <a:extLst>
              <a:ext uri="{FF2B5EF4-FFF2-40B4-BE49-F238E27FC236}">
                <a16:creationId xmlns:a16="http://schemas.microsoft.com/office/drawing/2014/main" id="{F9810E7D-F6DF-470B-4CCC-CC6FF42FB18D}"/>
              </a:ext>
            </a:extLst>
          </p:cNvPr>
          <p:cNvSpPr>
            <a:spLocks noGrp="1"/>
          </p:cNvSpPr>
          <p:nvPr>
            <p:ph type="body" idx="4294967295"/>
          </p:nvPr>
        </p:nvSpPr>
        <p:spPr>
          <a:xfrm>
            <a:off x="1672543" y="4427166"/>
            <a:ext cx="21024850" cy="8702675"/>
          </a:xfrm>
          <a:prstGeom prst="rect">
            <a:avLst/>
          </a:prstGeom>
        </p:spPr>
        <p:txBody>
          <a:bodyPr/>
          <a:lstStyle/>
          <a:p>
            <a:pPr marL="0" indent="0">
              <a:lnSpc>
                <a:spcPct val="100000"/>
              </a:lnSpc>
              <a:spcBef>
                <a:spcPts val="0"/>
              </a:spcBef>
              <a:spcAft>
                <a:spcPts val="1000"/>
              </a:spcAft>
              <a:buNone/>
            </a:pPr>
            <a:r>
              <a:rPr lang="en-US" sz="7000" dirty="0">
                <a:solidFill>
                  <a:schemeClr val="accent1"/>
                </a:solidFill>
                <a:latin typeface="+mn-lt"/>
                <a:ea typeface="+mn-ea"/>
                <a:cs typeface="+mn-cs"/>
              </a:rPr>
              <a:t>A friend </a:t>
            </a:r>
            <a:r>
              <a:rPr lang="en-US" sz="7000" kern="1200" dirty="0">
                <a:solidFill>
                  <a:schemeClr val="accent1"/>
                </a:solidFill>
                <a:latin typeface="+mn-lt"/>
                <a:ea typeface="+mn-ea"/>
                <a:cs typeface="+mn-cs"/>
              </a:rPr>
              <a:t>asks you to help their daughter get an internship at another government agency.</a:t>
            </a:r>
            <a:endParaRPr lang="en-US" sz="7000" dirty="0">
              <a:solidFill>
                <a:schemeClr val="accent1"/>
              </a:solidFill>
              <a:latin typeface="+mn-lt"/>
            </a:endParaRPr>
          </a:p>
        </p:txBody>
      </p:sp>
      <p:sp>
        <p:nvSpPr>
          <p:cNvPr id="3" name="TextBox 2">
            <a:extLst>
              <a:ext uri="{FF2B5EF4-FFF2-40B4-BE49-F238E27FC236}">
                <a16:creationId xmlns:a16="http://schemas.microsoft.com/office/drawing/2014/main" id="{EA2E17F3-497E-89E1-2C18-1B3E02314082}"/>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chemeClr val="accent1"/>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chemeClr val="accent1"/>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33456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5421" y="654354"/>
            <a:ext cx="2438535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7B2F5B88-2B5C-0B0C-E4BE-36CEC4B5F8FB}"/>
              </a:ext>
            </a:extLst>
          </p:cNvPr>
          <p:cNvSpPr>
            <a:spLocks noGrp="1"/>
          </p:cNvSpPr>
          <p:nvPr>
            <p:ph type="title" idx="4294967295"/>
          </p:nvPr>
        </p:nvSpPr>
        <p:spPr>
          <a:xfrm>
            <a:off x="-7711" y="909722"/>
            <a:ext cx="24377650" cy="2651125"/>
          </a:xfrm>
          <a:prstGeom prst="rect">
            <a:avLst/>
          </a:prstGeom>
        </p:spPr>
        <p:txBody>
          <a:bodyPr/>
          <a:lstStyle/>
          <a:p>
            <a:pPr algn="ctr"/>
            <a:r>
              <a:rPr lang="en-US" sz="12200" b="1" kern="1200" dirty="0">
                <a:solidFill>
                  <a:srgbClr val="FFFFFF"/>
                </a:solidFill>
                <a:effectLst/>
                <a:latin typeface="Minion Pro"/>
                <a:ea typeface="Minion Pro"/>
                <a:cs typeface="Minion Pro"/>
              </a:rPr>
              <a:t>TOPIC</a:t>
            </a:r>
            <a:r>
              <a:rPr lang="en-US" sz="12200" b="1" kern="1200" baseline="0" dirty="0">
                <a:solidFill>
                  <a:srgbClr val="FFFFFF"/>
                </a:solidFill>
                <a:effectLst/>
                <a:latin typeface="Minion Pro"/>
                <a:ea typeface="Minion Pro"/>
                <a:cs typeface="Minion Pro"/>
              </a:rPr>
              <a:t> [1]: </a:t>
            </a:r>
            <a:r>
              <a:rPr lang="en-US" sz="12200" b="1" kern="1200" dirty="0">
                <a:solidFill>
                  <a:srgbClr val="FFFFFF"/>
                </a:solidFill>
                <a:effectLst/>
                <a:latin typeface="Minion Pro"/>
                <a:ea typeface="Minion Pro"/>
                <a:cs typeface="Minion Pro"/>
              </a:rPr>
              <a:t>SCENARIO [3]</a:t>
            </a:r>
            <a:endParaRPr lang="en-US" dirty="0"/>
          </a:p>
        </p:txBody>
      </p:sp>
      <p:sp>
        <p:nvSpPr>
          <p:cNvPr id="5" name="Text Placeholder 4">
            <a:extLst>
              <a:ext uri="{FF2B5EF4-FFF2-40B4-BE49-F238E27FC236}">
                <a16:creationId xmlns:a16="http://schemas.microsoft.com/office/drawing/2014/main" id="{11F321D2-6C97-9620-1F2B-24B3F7BD72D2}"/>
              </a:ext>
            </a:extLst>
          </p:cNvPr>
          <p:cNvSpPr>
            <a:spLocks noGrp="1"/>
          </p:cNvSpPr>
          <p:nvPr>
            <p:ph type="body" idx="4294967295"/>
          </p:nvPr>
        </p:nvSpPr>
        <p:spPr>
          <a:xfrm>
            <a:off x="1672543" y="4552712"/>
            <a:ext cx="21024850" cy="8702675"/>
          </a:xfrm>
          <a:prstGeom prst="rect">
            <a:avLst/>
          </a:prstGeom>
        </p:spPr>
        <p:txBody>
          <a:bodyPr/>
          <a:lstStyle/>
          <a:p>
            <a:pPr marL="0" indent="0" algn="l" rtl="0" eaLnBrk="1" latinLnBrk="0" hangingPunct="1">
              <a:lnSpc>
                <a:spcPct val="100000"/>
              </a:lnSpc>
              <a:spcBef>
                <a:spcPts val="0"/>
              </a:spcBef>
              <a:spcAft>
                <a:spcPts val="1000"/>
              </a:spcAft>
              <a:buNone/>
            </a:pPr>
            <a:r>
              <a:rPr lang="en-US" sz="7000" dirty="0">
                <a:solidFill>
                  <a:schemeClr val="accent1"/>
                </a:solidFill>
                <a:latin typeface="+mn-lt"/>
                <a:ea typeface="+mn-ea"/>
                <a:cs typeface="+mn-cs"/>
              </a:rPr>
              <a:t>You have a family member who owns a business that could be of use to our agency.</a:t>
            </a:r>
          </a:p>
        </p:txBody>
      </p:sp>
      <p:sp>
        <p:nvSpPr>
          <p:cNvPr id="6" name="TextBox 5">
            <a:extLst>
              <a:ext uri="{FF2B5EF4-FFF2-40B4-BE49-F238E27FC236}">
                <a16:creationId xmlns:a16="http://schemas.microsoft.com/office/drawing/2014/main" id="{C68A91DB-8BDC-007A-03EC-7D5C577F92A0}"/>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chemeClr val="accent1"/>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chemeClr val="accent1"/>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304172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alphaModFix/>
            <a:extLst>
              <a:ext uri="{28A0092B-C50C-407E-A947-70E740481C1C}">
                <a14:useLocalDpi xmlns:a14="http://schemas.microsoft.com/office/drawing/2010/main" val="0"/>
              </a:ext>
            </a:extLst>
          </a:blip>
          <a:srcRect t="42485" r="29242" b="30576"/>
          <a:stretch/>
        </p:blipFill>
        <p:spPr>
          <a:xfrm rot="10800000">
            <a:off x="-1" y="3141120"/>
            <a:ext cx="24377650" cy="6380793"/>
          </a:xfrm>
        </p:spPr>
      </p:pic>
      <p:sp>
        <p:nvSpPr>
          <p:cNvPr id="7" name="Rectangle 6">
            <a:extLst>
              <a:ext uri="{C183D7F6-B498-43B3-948B-1728B52AA6E4}">
                <adec:decorative xmlns:adec="http://schemas.microsoft.com/office/drawing/2017/decorative" val="1"/>
              </a:ext>
            </a:extLst>
          </p:cNvPr>
          <p:cNvSpPr/>
          <p:nvPr/>
        </p:nvSpPr>
        <p:spPr>
          <a:xfrm>
            <a:off x="0" y="4728618"/>
            <a:ext cx="24377650" cy="3330116"/>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3" name="Title 2">
            <a:extLst>
              <a:ext uri="{FF2B5EF4-FFF2-40B4-BE49-F238E27FC236}">
                <a16:creationId xmlns:a16="http://schemas.microsoft.com/office/drawing/2014/main" id="{B89F202D-D482-6937-3F87-BFC169B44BFB}"/>
              </a:ext>
            </a:extLst>
          </p:cNvPr>
          <p:cNvSpPr>
            <a:spLocks noGrp="1"/>
          </p:cNvSpPr>
          <p:nvPr>
            <p:ph type="title" idx="4294967295"/>
          </p:nvPr>
        </p:nvSpPr>
        <p:spPr>
          <a:xfrm>
            <a:off x="321944" y="4728618"/>
            <a:ext cx="2373376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[2] – </a:t>
            </a:r>
            <a:r>
              <a:rPr lang="en-US" sz="12200" b="1" dirty="0">
                <a:solidFill>
                  <a:schemeClr val="bg2"/>
                </a:solidFill>
                <a:latin typeface="Minion Pro"/>
                <a:ea typeface="Minion Pro"/>
                <a:cs typeface="Minion Pro"/>
              </a:rPr>
              <a:t>CONFLICTS OF INTEREST AND IMPARTIALITY</a:t>
            </a:r>
            <a:endParaRPr lang="en-US" sz="12200" dirty="0">
              <a:solidFill>
                <a:schemeClr val="bg2"/>
              </a:solidFill>
              <a:effectLst/>
            </a:endParaRPr>
          </a:p>
        </p:txBody>
      </p:sp>
    </p:spTree>
    <p:extLst>
      <p:ext uri="{BB962C8B-B14F-4D97-AF65-F5344CB8AC3E}">
        <p14:creationId xmlns:p14="http://schemas.microsoft.com/office/powerpoint/2010/main" val="2244635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6EF95DD4-1855-5C95-2E3F-467C5DECD7DB}"/>
              </a:ext>
            </a:extLst>
          </p:cNvPr>
          <p:cNvSpPr>
            <a:spLocks noGrp="1"/>
          </p:cNvSpPr>
          <p:nvPr>
            <p:ph type="title" idx="4294967295"/>
          </p:nvPr>
        </p:nvSpPr>
        <p:spPr>
          <a:xfrm>
            <a:off x="0" y="822274"/>
            <a:ext cx="2437765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[2]: SCENARIO [1]</a:t>
            </a:r>
            <a:endParaRPr lang="en-US" dirty="0">
              <a:solidFill>
                <a:schemeClr val="bg2"/>
              </a:solidFill>
              <a:effectLst/>
            </a:endParaRPr>
          </a:p>
        </p:txBody>
      </p:sp>
      <p:sp>
        <p:nvSpPr>
          <p:cNvPr id="5" name="Text Placeholder 4">
            <a:extLst>
              <a:ext uri="{FF2B5EF4-FFF2-40B4-BE49-F238E27FC236}">
                <a16:creationId xmlns:a16="http://schemas.microsoft.com/office/drawing/2014/main" id="{55B2FFD6-50D5-66F5-A8BB-607CCF8F806D}"/>
              </a:ext>
            </a:extLst>
          </p:cNvPr>
          <p:cNvSpPr>
            <a:spLocks noGrp="1"/>
          </p:cNvSpPr>
          <p:nvPr>
            <p:ph type="body" idx="4294967295"/>
          </p:nvPr>
        </p:nvSpPr>
        <p:spPr>
          <a:xfrm>
            <a:off x="1672543" y="4566356"/>
            <a:ext cx="21024850" cy="4781550"/>
          </a:xfrm>
          <a:prstGeom prst="rect">
            <a:avLst/>
          </a:prstGeom>
        </p:spPr>
        <p:txBody>
          <a:bodyPr/>
          <a:lstStyle/>
          <a:p>
            <a:pPr marL="0" indent="0" algn="l" rtl="0" eaLnBrk="1" latinLnBrk="0" hangingPunct="1">
              <a:lnSpc>
                <a:spcPct val="100000"/>
              </a:lnSpc>
              <a:spcBef>
                <a:spcPts val="2400"/>
              </a:spcBef>
              <a:spcAft>
                <a:spcPts val="1000"/>
              </a:spcAft>
              <a:buNone/>
            </a:pPr>
            <a:r>
              <a:rPr lang="en-US" sz="7000" dirty="0">
                <a:solidFill>
                  <a:schemeClr val="accent1"/>
                </a:solidFill>
                <a:latin typeface="+mn-lt"/>
                <a:ea typeface="+mn-ea"/>
                <a:cs typeface="+mn-cs"/>
              </a:rPr>
              <a:t>You have entered the government from the private sector. Your former employer does business with, or is affected by, the programs of our agency.</a:t>
            </a:r>
          </a:p>
        </p:txBody>
      </p:sp>
      <p:sp>
        <p:nvSpPr>
          <p:cNvPr id="3" name="TextBox 2">
            <a:extLst>
              <a:ext uri="{FF2B5EF4-FFF2-40B4-BE49-F238E27FC236}">
                <a16:creationId xmlns:a16="http://schemas.microsoft.com/office/drawing/2014/main" id="{A6217C81-CEEE-C554-7C91-8EDD963FD245}"/>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389824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2E92A342-FF99-C8DB-6D6D-18471951D281}"/>
              </a:ext>
            </a:extLst>
          </p:cNvPr>
          <p:cNvSpPr>
            <a:spLocks noGrp="1"/>
          </p:cNvSpPr>
          <p:nvPr>
            <p:ph type="title" idx="4294967295"/>
          </p:nvPr>
        </p:nvSpPr>
        <p:spPr>
          <a:xfrm>
            <a:off x="-1" y="79739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[2]: </a:t>
            </a:r>
            <a:r>
              <a:rPr lang="en-US" sz="12200" b="1" dirty="0">
                <a:solidFill>
                  <a:schemeClr val="bg2"/>
                </a:solidFill>
                <a:latin typeface="Minion Pro" charset="0"/>
                <a:ea typeface="Minion Pro" charset="0"/>
                <a:cs typeface="Minion Pro" charset="0"/>
              </a:rPr>
              <a:t>SCENARIO [2]</a:t>
            </a:r>
          </a:p>
        </p:txBody>
      </p:sp>
      <p:sp>
        <p:nvSpPr>
          <p:cNvPr id="5" name="Text Placeholder 4">
            <a:extLst>
              <a:ext uri="{FF2B5EF4-FFF2-40B4-BE49-F238E27FC236}">
                <a16:creationId xmlns:a16="http://schemas.microsoft.com/office/drawing/2014/main" id="{F9810E7D-F6DF-470B-4CCC-CC6FF42FB18D}"/>
              </a:ext>
            </a:extLst>
          </p:cNvPr>
          <p:cNvSpPr>
            <a:spLocks noGrp="1"/>
          </p:cNvSpPr>
          <p:nvPr>
            <p:ph type="body" idx="4294967295"/>
          </p:nvPr>
        </p:nvSpPr>
        <p:spPr>
          <a:xfrm>
            <a:off x="1672543" y="4427166"/>
            <a:ext cx="21024850" cy="8702675"/>
          </a:xfrm>
          <a:prstGeom prst="rect">
            <a:avLst/>
          </a:prstGeom>
        </p:spPr>
        <p:txBody>
          <a:bodyPr/>
          <a:lstStyle/>
          <a:p>
            <a:pPr marL="0" indent="0">
              <a:lnSpc>
                <a:spcPct val="100000"/>
              </a:lnSpc>
              <a:spcBef>
                <a:spcPts val="0"/>
              </a:spcBef>
              <a:spcAft>
                <a:spcPts val="1000"/>
              </a:spcAft>
              <a:buNone/>
            </a:pPr>
            <a:r>
              <a:rPr lang="en-US" sz="7000" dirty="0">
                <a:solidFill>
                  <a:schemeClr val="accent1"/>
                </a:solidFill>
                <a:latin typeface="+mn-lt"/>
                <a:ea typeface="+mn-ea"/>
                <a:cs typeface="+mn-cs"/>
              </a:rPr>
              <a:t>You have a brokerage account that invests in various securities (i.e., stocks, bonds, mutual funds, exchange-traded funds (ETFs)).</a:t>
            </a:r>
          </a:p>
        </p:txBody>
      </p:sp>
      <p:sp>
        <p:nvSpPr>
          <p:cNvPr id="3" name="TextBox 2">
            <a:extLst>
              <a:ext uri="{FF2B5EF4-FFF2-40B4-BE49-F238E27FC236}">
                <a16:creationId xmlns:a16="http://schemas.microsoft.com/office/drawing/2014/main" id="{465A6C00-7CDC-E8C9-9E69-859ADADBC76E}"/>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413395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5421" y="654354"/>
            <a:ext cx="2438535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7B2F5B88-2B5C-0B0C-E4BE-36CEC4B5F8FB}"/>
              </a:ext>
            </a:extLst>
          </p:cNvPr>
          <p:cNvSpPr>
            <a:spLocks noGrp="1"/>
          </p:cNvSpPr>
          <p:nvPr>
            <p:ph type="title" idx="4294967295"/>
          </p:nvPr>
        </p:nvSpPr>
        <p:spPr>
          <a:xfrm>
            <a:off x="-7711" y="90972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[2]: </a:t>
            </a:r>
            <a:r>
              <a:rPr lang="en-US" sz="12200" b="1" kern="1200" dirty="0">
                <a:solidFill>
                  <a:srgbClr val="FFFFFF"/>
                </a:solidFill>
                <a:effectLst/>
                <a:latin typeface="Minion Pro"/>
                <a:ea typeface="Minion Pro"/>
                <a:cs typeface="Minion Pro"/>
              </a:rPr>
              <a:t>SCENARIO [3]</a:t>
            </a:r>
            <a:endParaRPr lang="en-US" dirty="0"/>
          </a:p>
        </p:txBody>
      </p:sp>
      <p:sp>
        <p:nvSpPr>
          <p:cNvPr id="5" name="Text Placeholder 4">
            <a:extLst>
              <a:ext uri="{FF2B5EF4-FFF2-40B4-BE49-F238E27FC236}">
                <a16:creationId xmlns:a16="http://schemas.microsoft.com/office/drawing/2014/main" id="{11F321D2-6C97-9620-1F2B-24B3F7BD72D2}"/>
              </a:ext>
            </a:extLst>
          </p:cNvPr>
          <p:cNvSpPr>
            <a:spLocks noGrp="1"/>
          </p:cNvSpPr>
          <p:nvPr>
            <p:ph type="body" idx="4294967295"/>
          </p:nvPr>
        </p:nvSpPr>
        <p:spPr>
          <a:xfrm>
            <a:off x="1664833" y="4539496"/>
            <a:ext cx="21024850" cy="8702675"/>
          </a:xfrm>
          <a:prstGeom prst="rect">
            <a:avLst/>
          </a:prstGeom>
        </p:spPr>
        <p:txBody>
          <a:bodyPr/>
          <a:lstStyle/>
          <a:p>
            <a:pPr marL="0" indent="0" algn="l" rtl="0" eaLnBrk="1" latinLnBrk="0" hangingPunct="1">
              <a:lnSpc>
                <a:spcPct val="100000"/>
              </a:lnSpc>
              <a:spcBef>
                <a:spcPts val="0"/>
              </a:spcBef>
              <a:spcAft>
                <a:spcPts val="1000"/>
              </a:spcAft>
              <a:buNone/>
            </a:pPr>
            <a:r>
              <a:rPr lang="en-US" sz="7000" dirty="0">
                <a:solidFill>
                  <a:schemeClr val="accent1"/>
                </a:solidFill>
                <a:latin typeface="+mn-lt"/>
                <a:ea typeface="+mn-ea"/>
                <a:cs typeface="+mn-cs"/>
              </a:rPr>
              <a:t>Your spouse’s employer does business with, is regulated by, is a grantee of, or is otherwise affected by the work of our agency.</a:t>
            </a:r>
          </a:p>
        </p:txBody>
      </p:sp>
      <p:sp>
        <p:nvSpPr>
          <p:cNvPr id="3" name="TextBox 2">
            <a:extLst>
              <a:ext uri="{FF2B5EF4-FFF2-40B4-BE49-F238E27FC236}">
                <a16:creationId xmlns:a16="http://schemas.microsoft.com/office/drawing/2014/main" id="{97349A8C-BD23-3078-AB1C-F2B79E452010}"/>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249405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alphaModFix/>
            <a:extLst>
              <a:ext uri="{28A0092B-C50C-407E-A947-70E740481C1C}">
                <a14:useLocalDpi xmlns:a14="http://schemas.microsoft.com/office/drawing/2010/main" val="0"/>
              </a:ext>
            </a:extLst>
          </a:blip>
          <a:srcRect t="42485" r="29242" b="30576"/>
          <a:stretch/>
        </p:blipFill>
        <p:spPr>
          <a:xfrm rot="10800000">
            <a:off x="-1" y="3141120"/>
            <a:ext cx="24377650" cy="6380793"/>
          </a:xfrm>
        </p:spPr>
      </p:pic>
      <p:sp>
        <p:nvSpPr>
          <p:cNvPr id="7" name="Rectangle 6">
            <a:extLst>
              <a:ext uri="{C183D7F6-B498-43B3-948B-1728B52AA6E4}">
                <adec:decorative xmlns:adec="http://schemas.microsoft.com/office/drawing/2017/decorative" val="1"/>
              </a:ext>
            </a:extLst>
          </p:cNvPr>
          <p:cNvSpPr/>
          <p:nvPr/>
        </p:nvSpPr>
        <p:spPr>
          <a:xfrm>
            <a:off x="0" y="4728618"/>
            <a:ext cx="24377650" cy="3330116"/>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3" name="Title 2">
            <a:extLst>
              <a:ext uri="{FF2B5EF4-FFF2-40B4-BE49-F238E27FC236}">
                <a16:creationId xmlns:a16="http://schemas.microsoft.com/office/drawing/2014/main" id="{B89F202D-D482-6937-3F87-BFC169B44BFB}"/>
              </a:ext>
            </a:extLst>
          </p:cNvPr>
          <p:cNvSpPr>
            <a:spLocks noGrp="1"/>
          </p:cNvSpPr>
          <p:nvPr>
            <p:ph type="title" idx="4294967295"/>
          </p:nvPr>
        </p:nvSpPr>
        <p:spPr>
          <a:xfrm>
            <a:off x="321944" y="4728618"/>
            <a:ext cx="2373376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[3] – </a:t>
            </a:r>
            <a:r>
              <a:rPr lang="en-US" sz="12200" b="1" dirty="0">
                <a:solidFill>
                  <a:schemeClr val="bg2"/>
                </a:solidFill>
                <a:latin typeface="Minion Pro"/>
                <a:ea typeface="Minion Pro"/>
                <a:cs typeface="Minion Pro"/>
              </a:rPr>
              <a:t>OUTSIDE ACTIVITIES AND SEEKING EMPLOYMENT</a:t>
            </a:r>
            <a:endParaRPr lang="en-US" sz="12200" dirty="0">
              <a:solidFill>
                <a:schemeClr val="bg2"/>
              </a:solidFill>
              <a:effectLst/>
            </a:endParaRPr>
          </a:p>
        </p:txBody>
      </p:sp>
    </p:spTree>
    <p:extLst>
      <p:ext uri="{BB962C8B-B14F-4D97-AF65-F5344CB8AC3E}">
        <p14:creationId xmlns:p14="http://schemas.microsoft.com/office/powerpoint/2010/main" val="4547614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6EF95DD4-1855-5C95-2E3F-467C5DECD7DB}"/>
              </a:ext>
            </a:extLst>
          </p:cNvPr>
          <p:cNvSpPr>
            <a:spLocks noGrp="1"/>
          </p:cNvSpPr>
          <p:nvPr>
            <p:ph type="title" idx="4294967295"/>
          </p:nvPr>
        </p:nvSpPr>
        <p:spPr>
          <a:xfrm>
            <a:off x="0" y="822274"/>
            <a:ext cx="2437765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[3]: SCENARIO [1]</a:t>
            </a:r>
            <a:endParaRPr lang="en-US" dirty="0">
              <a:solidFill>
                <a:schemeClr val="bg2"/>
              </a:solidFill>
              <a:effectLst/>
            </a:endParaRPr>
          </a:p>
        </p:txBody>
      </p:sp>
      <p:sp>
        <p:nvSpPr>
          <p:cNvPr id="5" name="Text Placeholder 4">
            <a:extLst>
              <a:ext uri="{FF2B5EF4-FFF2-40B4-BE49-F238E27FC236}">
                <a16:creationId xmlns:a16="http://schemas.microsoft.com/office/drawing/2014/main" id="{55B2FFD6-50D5-66F5-A8BB-607CCF8F806D}"/>
              </a:ext>
            </a:extLst>
          </p:cNvPr>
          <p:cNvSpPr>
            <a:spLocks noGrp="1"/>
          </p:cNvSpPr>
          <p:nvPr>
            <p:ph type="body" idx="4294967295"/>
          </p:nvPr>
        </p:nvSpPr>
        <p:spPr>
          <a:xfrm>
            <a:off x="1668689" y="4566356"/>
            <a:ext cx="21024850" cy="4781550"/>
          </a:xfrm>
          <a:prstGeom prst="rect">
            <a:avLst/>
          </a:prstGeom>
        </p:spPr>
        <p:txBody>
          <a:bodyPr/>
          <a:lstStyle/>
          <a:p>
            <a:pPr marL="0" indent="0" algn="l" rtl="0" eaLnBrk="1" latinLnBrk="0" hangingPunct="1">
              <a:lnSpc>
                <a:spcPct val="100000"/>
              </a:lnSpc>
              <a:spcBef>
                <a:spcPts val="2400"/>
              </a:spcBef>
              <a:spcAft>
                <a:spcPts val="1000"/>
              </a:spcAft>
              <a:buNone/>
            </a:pPr>
            <a:r>
              <a:rPr lang="en-US" sz="7000" dirty="0">
                <a:solidFill>
                  <a:schemeClr val="accent1"/>
                </a:solidFill>
                <a:latin typeface="+mn-lt"/>
                <a:ea typeface="+mn-ea"/>
                <a:cs typeface="+mn-cs"/>
              </a:rPr>
              <a:t>You have an outside business, and you are always looking for new customers/clients.</a:t>
            </a:r>
          </a:p>
        </p:txBody>
      </p:sp>
      <p:sp>
        <p:nvSpPr>
          <p:cNvPr id="3" name="TextBox 2">
            <a:extLst>
              <a:ext uri="{FF2B5EF4-FFF2-40B4-BE49-F238E27FC236}">
                <a16:creationId xmlns:a16="http://schemas.microsoft.com/office/drawing/2014/main" id="{739CD955-39F7-8EB1-B49E-3BD05B77C267}"/>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259982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15702001" y="0"/>
            <a:ext cx="8675649"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1">
            <a:extLst>
              <a:ext uri="{C183D7F6-B498-43B3-948B-1728B52AA6E4}">
                <adec:decorative xmlns:adec="http://schemas.microsoft.com/office/drawing/2017/decorative" val="1"/>
              </a:ext>
            </a:extLst>
          </p:cNvPr>
          <p:cNvSpPr>
            <a:spLocks noChangeArrowheads="1"/>
          </p:cNvSpPr>
          <p:nvPr/>
        </p:nvSpPr>
        <p:spPr bwMode="auto">
          <a:xfrm>
            <a:off x="21095180" y="11246057"/>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71">
            <a:extLst>
              <a:ext uri="{C183D7F6-B498-43B3-948B-1728B52AA6E4}">
                <adec:decorative xmlns:adec="http://schemas.microsoft.com/office/drawing/2017/decorative" val="1"/>
              </a:ext>
            </a:extLst>
          </p:cNvPr>
          <p:cNvSpPr>
            <a:spLocks noChangeArrowheads="1"/>
          </p:cNvSpPr>
          <p:nvPr/>
        </p:nvSpPr>
        <p:spPr bwMode="auto">
          <a:xfrm rot="11131217">
            <a:off x="16709346" y="1849898"/>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22"/>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583" b="19583"/>
          <a:stretch>
            <a:fillRect/>
          </a:stretch>
        </p:blipFill>
        <p:spPr/>
      </p:pic>
      <p:sp>
        <p:nvSpPr>
          <p:cNvPr id="2" name="Title 1">
            <a:extLst>
              <a:ext uri="{FF2B5EF4-FFF2-40B4-BE49-F238E27FC236}">
                <a16:creationId xmlns:a16="http://schemas.microsoft.com/office/drawing/2014/main" id="{48079DD1-ACBC-0399-3658-E64717A1F255}"/>
              </a:ext>
              <a:ext uri="{C183D7F6-B498-43B3-948B-1728B52AA6E4}">
                <adec:decorative xmlns:adec="http://schemas.microsoft.com/office/drawing/2017/decorative" val="1"/>
              </a:ext>
            </a:extLst>
          </p:cNvPr>
          <p:cNvSpPr>
            <a:spLocks noGrp="1"/>
          </p:cNvSpPr>
          <p:nvPr>
            <p:ph type="title" idx="4294967295"/>
          </p:nvPr>
        </p:nvSpPr>
        <p:spPr>
          <a:xfrm>
            <a:off x="0" y="-2269006"/>
            <a:ext cx="21024850" cy="2651125"/>
          </a:xfrm>
          <a:prstGeom prst="rect">
            <a:avLst/>
          </a:prstGeom>
        </p:spPr>
        <p:txBody>
          <a:bodyPr/>
          <a:lstStyle/>
          <a:p>
            <a:r>
              <a:rPr lang="en-US" sz="17500" b="1" dirty="0">
                <a:solidFill>
                  <a:srgbClr val="000820"/>
                </a:solidFill>
                <a:latin typeface="Minion Pro" charset="0"/>
                <a:ea typeface="Minion Pro" charset="0"/>
                <a:cs typeface="Minion Pro" charset="0"/>
              </a:rPr>
              <a:t>ETHICAL </a:t>
            </a:r>
            <a:r>
              <a:rPr lang="en-US" sz="17500" b="1" kern="1200" dirty="0">
                <a:solidFill>
                  <a:srgbClr val="000820"/>
                </a:solidFill>
                <a:latin typeface="Minion Pro" charset="0"/>
                <a:ea typeface="Minion Pro" charset="0"/>
                <a:cs typeface="Minion Pro" charset="0"/>
              </a:rPr>
              <a:t>CONDUCT</a:t>
            </a:r>
          </a:p>
        </p:txBody>
      </p:sp>
      <p:sp>
        <p:nvSpPr>
          <p:cNvPr id="4" name="Text Placeholder 3">
            <a:extLst>
              <a:ext uri="{FF2B5EF4-FFF2-40B4-BE49-F238E27FC236}">
                <a16:creationId xmlns:a16="http://schemas.microsoft.com/office/drawing/2014/main" id="{8553669A-F736-AF08-D062-98009C3D3759}"/>
              </a:ext>
            </a:extLst>
          </p:cNvPr>
          <p:cNvSpPr>
            <a:spLocks noGrp="1"/>
          </p:cNvSpPr>
          <p:nvPr>
            <p:ph type="body" idx="4294967295"/>
          </p:nvPr>
        </p:nvSpPr>
        <p:spPr>
          <a:xfrm>
            <a:off x="17792700" y="2015287"/>
            <a:ext cx="5586984" cy="10067544"/>
          </a:xfrm>
          <a:prstGeom prst="rect">
            <a:avLst/>
          </a:prstGeom>
        </p:spPr>
        <p:txBody>
          <a:bodyPr/>
          <a:lstStyle/>
          <a:p>
            <a:pPr marL="0" indent="0" algn="l" rtl="0" eaLnBrk="1" latinLnBrk="0" hangingPunct="1">
              <a:lnSpc>
                <a:spcPct val="100000"/>
              </a:lnSpc>
              <a:spcBef>
                <a:spcPts val="0"/>
              </a:spcBef>
              <a:spcAft>
                <a:spcPts val="0"/>
              </a:spcAft>
              <a:buNone/>
            </a:pPr>
            <a:r>
              <a:rPr lang="en-US" sz="4800" kern="1200" dirty="0">
                <a:solidFill>
                  <a:schemeClr val="bg1"/>
                </a:solidFill>
                <a:effectLst/>
                <a:latin typeface="Lato Light" panose="020F0502020204030203" pitchFamily="34" charset="0"/>
                <a:ea typeface="+mn-ea"/>
                <a:cs typeface="+mn-cs"/>
              </a:rPr>
              <a:t>“</a:t>
            </a:r>
            <a:r>
              <a:rPr lang="en-US" sz="5400" dirty="0">
                <a:solidFill>
                  <a:schemeClr val="bg1"/>
                </a:solidFill>
                <a:latin typeface="+mn-lt"/>
                <a:ea typeface="+mn-ea"/>
                <a:cs typeface="+mn-cs"/>
              </a:rPr>
              <a:t>Ethical conduct” involves just that—conduct. It is a measure of how well you make decisions and perform your duties in accordance with public service principles and standards.</a:t>
            </a:r>
          </a:p>
        </p:txBody>
      </p:sp>
    </p:spTree>
    <p:extLst>
      <p:ext uri="{BB962C8B-B14F-4D97-AF65-F5344CB8AC3E}">
        <p14:creationId xmlns:p14="http://schemas.microsoft.com/office/powerpoint/2010/main" val="1320814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2E92A342-FF99-C8DB-6D6D-18471951D281}"/>
              </a:ext>
            </a:extLst>
          </p:cNvPr>
          <p:cNvSpPr>
            <a:spLocks noGrp="1"/>
          </p:cNvSpPr>
          <p:nvPr>
            <p:ph type="title" idx="4294967295"/>
          </p:nvPr>
        </p:nvSpPr>
        <p:spPr>
          <a:xfrm>
            <a:off x="-1" y="79739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[3]: </a:t>
            </a:r>
            <a:r>
              <a:rPr lang="en-US" sz="12200" b="1" dirty="0">
                <a:solidFill>
                  <a:schemeClr val="bg2"/>
                </a:solidFill>
                <a:latin typeface="Minion Pro" charset="0"/>
                <a:ea typeface="Minion Pro" charset="0"/>
                <a:cs typeface="Minion Pro" charset="0"/>
              </a:rPr>
              <a:t>SCENARIO [2]</a:t>
            </a:r>
          </a:p>
        </p:txBody>
      </p:sp>
      <p:sp>
        <p:nvSpPr>
          <p:cNvPr id="5" name="Text Placeholder 4">
            <a:extLst>
              <a:ext uri="{FF2B5EF4-FFF2-40B4-BE49-F238E27FC236}">
                <a16:creationId xmlns:a16="http://schemas.microsoft.com/office/drawing/2014/main" id="{F9810E7D-F6DF-470B-4CCC-CC6FF42FB18D}"/>
              </a:ext>
            </a:extLst>
          </p:cNvPr>
          <p:cNvSpPr>
            <a:spLocks noGrp="1"/>
          </p:cNvSpPr>
          <p:nvPr>
            <p:ph type="body" idx="4294967295"/>
          </p:nvPr>
        </p:nvSpPr>
        <p:spPr>
          <a:xfrm>
            <a:off x="1672543" y="4456239"/>
            <a:ext cx="21024850" cy="8702675"/>
          </a:xfrm>
          <a:prstGeom prst="rect">
            <a:avLst/>
          </a:prstGeom>
        </p:spPr>
        <p:txBody>
          <a:bodyPr/>
          <a:lstStyle/>
          <a:p>
            <a:pPr marL="0" indent="0">
              <a:lnSpc>
                <a:spcPct val="100000"/>
              </a:lnSpc>
              <a:spcBef>
                <a:spcPts val="0"/>
              </a:spcBef>
              <a:spcAft>
                <a:spcPts val="1000"/>
              </a:spcAft>
              <a:buNone/>
            </a:pPr>
            <a:r>
              <a:rPr lang="en-US" sz="7000" dirty="0">
                <a:solidFill>
                  <a:schemeClr val="accent1"/>
                </a:solidFill>
                <a:latin typeface="+mn-lt"/>
                <a:ea typeface="+mn-ea"/>
                <a:cs typeface="+mn-cs"/>
              </a:rPr>
              <a:t>You make a little extra income selling your handmade jewelry online.</a:t>
            </a:r>
          </a:p>
        </p:txBody>
      </p:sp>
      <p:sp>
        <p:nvSpPr>
          <p:cNvPr id="3" name="TextBox 2">
            <a:extLst>
              <a:ext uri="{FF2B5EF4-FFF2-40B4-BE49-F238E27FC236}">
                <a16:creationId xmlns:a16="http://schemas.microsoft.com/office/drawing/2014/main" id="{DF45118A-A140-04B8-1098-E02CDBC5B5C6}"/>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312438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5421" y="654354"/>
            <a:ext cx="2438535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7B2F5B88-2B5C-0B0C-E4BE-36CEC4B5F8FB}"/>
              </a:ext>
            </a:extLst>
          </p:cNvPr>
          <p:cNvSpPr>
            <a:spLocks noGrp="1"/>
          </p:cNvSpPr>
          <p:nvPr>
            <p:ph type="title" idx="4294967295"/>
          </p:nvPr>
        </p:nvSpPr>
        <p:spPr>
          <a:xfrm>
            <a:off x="-7711" y="90972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[3]: </a:t>
            </a:r>
            <a:r>
              <a:rPr lang="en-US" sz="12200" b="1" kern="1200" dirty="0">
                <a:solidFill>
                  <a:srgbClr val="FFFFFF"/>
                </a:solidFill>
                <a:effectLst/>
                <a:latin typeface="Minion Pro"/>
                <a:ea typeface="Minion Pro"/>
                <a:cs typeface="Minion Pro"/>
              </a:rPr>
              <a:t>SCENARIO [3]</a:t>
            </a:r>
            <a:endParaRPr lang="en-US" dirty="0"/>
          </a:p>
        </p:txBody>
      </p:sp>
      <p:sp>
        <p:nvSpPr>
          <p:cNvPr id="5" name="Text Placeholder 4">
            <a:extLst>
              <a:ext uri="{FF2B5EF4-FFF2-40B4-BE49-F238E27FC236}">
                <a16:creationId xmlns:a16="http://schemas.microsoft.com/office/drawing/2014/main" id="{11F321D2-6C97-9620-1F2B-24B3F7BD72D2}"/>
              </a:ext>
            </a:extLst>
          </p:cNvPr>
          <p:cNvSpPr>
            <a:spLocks noGrp="1"/>
          </p:cNvSpPr>
          <p:nvPr>
            <p:ph type="body" idx="4294967295"/>
          </p:nvPr>
        </p:nvSpPr>
        <p:spPr>
          <a:xfrm>
            <a:off x="1664833" y="4539496"/>
            <a:ext cx="21024850" cy="8702675"/>
          </a:xfrm>
          <a:prstGeom prst="rect">
            <a:avLst/>
          </a:prstGeom>
        </p:spPr>
        <p:txBody>
          <a:bodyPr/>
          <a:lstStyle/>
          <a:p>
            <a:pPr marL="0" indent="0">
              <a:lnSpc>
                <a:spcPct val="100000"/>
              </a:lnSpc>
              <a:spcBef>
                <a:spcPts val="0"/>
              </a:spcBef>
              <a:spcAft>
                <a:spcPts val="1000"/>
              </a:spcAft>
              <a:buNone/>
            </a:pPr>
            <a:r>
              <a:rPr lang="en-US" sz="7000" dirty="0">
                <a:solidFill>
                  <a:schemeClr val="accent1"/>
                </a:solidFill>
                <a:latin typeface="+mn-lt"/>
                <a:ea typeface="+mn-ea"/>
                <a:cs typeface="+mn-cs"/>
              </a:rPr>
              <a:t>You serve in a leadership position in the Parent Teacher Association at your child’s school, which engages in fundraising.</a:t>
            </a:r>
          </a:p>
        </p:txBody>
      </p:sp>
      <p:sp>
        <p:nvSpPr>
          <p:cNvPr id="3" name="TextBox 2">
            <a:extLst>
              <a:ext uri="{FF2B5EF4-FFF2-40B4-BE49-F238E27FC236}">
                <a16:creationId xmlns:a16="http://schemas.microsoft.com/office/drawing/2014/main" id="{FC5AA629-6ECC-D793-0887-5D6436351D91}"/>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206418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alphaModFix/>
            <a:extLst>
              <a:ext uri="{28A0092B-C50C-407E-A947-70E740481C1C}">
                <a14:useLocalDpi xmlns:a14="http://schemas.microsoft.com/office/drawing/2010/main" val="0"/>
              </a:ext>
            </a:extLst>
          </a:blip>
          <a:srcRect t="42485" r="29242" b="30576"/>
          <a:stretch/>
        </p:blipFill>
        <p:spPr>
          <a:xfrm rot="10800000">
            <a:off x="-1" y="3141120"/>
            <a:ext cx="24377650" cy="6380793"/>
          </a:xfrm>
        </p:spPr>
      </p:pic>
      <p:sp>
        <p:nvSpPr>
          <p:cNvPr id="7" name="Rectangle 6">
            <a:extLst>
              <a:ext uri="{C183D7F6-B498-43B3-948B-1728B52AA6E4}">
                <adec:decorative xmlns:adec="http://schemas.microsoft.com/office/drawing/2017/decorative" val="1"/>
              </a:ext>
            </a:extLst>
          </p:cNvPr>
          <p:cNvSpPr/>
          <p:nvPr/>
        </p:nvSpPr>
        <p:spPr>
          <a:xfrm>
            <a:off x="0" y="4728618"/>
            <a:ext cx="24377650" cy="3330116"/>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3" name="Title 2">
            <a:extLst>
              <a:ext uri="{FF2B5EF4-FFF2-40B4-BE49-F238E27FC236}">
                <a16:creationId xmlns:a16="http://schemas.microsoft.com/office/drawing/2014/main" id="{B89F202D-D482-6937-3F87-BFC169B44BFB}"/>
              </a:ext>
            </a:extLst>
          </p:cNvPr>
          <p:cNvSpPr>
            <a:spLocks noGrp="1"/>
          </p:cNvSpPr>
          <p:nvPr>
            <p:ph type="title" idx="4294967295"/>
          </p:nvPr>
        </p:nvSpPr>
        <p:spPr>
          <a:xfrm>
            <a:off x="321944" y="4728618"/>
            <a:ext cx="2373376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a:t>
            </a:r>
            <a:r>
              <a:rPr lang="en-US" sz="12200" b="1" dirty="0">
                <a:solidFill>
                  <a:schemeClr val="bg2"/>
                </a:solidFill>
                <a:latin typeface="Minion Pro"/>
                <a:ea typeface="Minion Pro"/>
                <a:cs typeface="Minion Pro"/>
              </a:rPr>
              <a:t>4</a:t>
            </a:r>
            <a:r>
              <a:rPr lang="en-US" sz="12200" b="1" kern="1200" dirty="0">
                <a:solidFill>
                  <a:schemeClr val="bg2"/>
                </a:solidFill>
                <a:effectLst/>
                <a:latin typeface="Minion Pro"/>
                <a:ea typeface="Minion Pro"/>
                <a:cs typeface="Minion Pro"/>
              </a:rPr>
              <a:t>] – </a:t>
            </a:r>
            <a:r>
              <a:rPr lang="en-US" sz="12200" b="1" dirty="0">
                <a:solidFill>
                  <a:schemeClr val="bg2"/>
                </a:solidFill>
                <a:latin typeface="Minion Pro"/>
                <a:ea typeface="Minion Pro"/>
                <a:cs typeface="Minion Pro"/>
              </a:rPr>
              <a:t>GIFTS FROM OUTSIDE SOURCES</a:t>
            </a:r>
            <a:endParaRPr lang="en-US" sz="12200" dirty="0">
              <a:solidFill>
                <a:schemeClr val="bg2"/>
              </a:solidFill>
              <a:effectLst/>
            </a:endParaRPr>
          </a:p>
        </p:txBody>
      </p:sp>
    </p:spTree>
    <p:extLst>
      <p:ext uri="{BB962C8B-B14F-4D97-AF65-F5344CB8AC3E}">
        <p14:creationId xmlns:p14="http://schemas.microsoft.com/office/powerpoint/2010/main" val="34903228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6EF95DD4-1855-5C95-2E3F-467C5DECD7DB}"/>
              </a:ext>
            </a:extLst>
          </p:cNvPr>
          <p:cNvSpPr>
            <a:spLocks noGrp="1"/>
          </p:cNvSpPr>
          <p:nvPr>
            <p:ph type="title" idx="4294967295"/>
          </p:nvPr>
        </p:nvSpPr>
        <p:spPr>
          <a:xfrm>
            <a:off x="0" y="822274"/>
            <a:ext cx="2437765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[4]: SCENARIO [1]</a:t>
            </a:r>
            <a:endParaRPr lang="en-US" dirty="0">
              <a:solidFill>
                <a:schemeClr val="bg2"/>
              </a:solidFill>
              <a:effectLst/>
            </a:endParaRPr>
          </a:p>
        </p:txBody>
      </p:sp>
      <p:sp>
        <p:nvSpPr>
          <p:cNvPr id="5" name="Text Placeholder 4">
            <a:extLst>
              <a:ext uri="{FF2B5EF4-FFF2-40B4-BE49-F238E27FC236}">
                <a16:creationId xmlns:a16="http://schemas.microsoft.com/office/drawing/2014/main" id="{55B2FFD6-50D5-66F5-A8BB-607CCF8F806D}"/>
              </a:ext>
            </a:extLst>
          </p:cNvPr>
          <p:cNvSpPr>
            <a:spLocks noGrp="1"/>
          </p:cNvSpPr>
          <p:nvPr>
            <p:ph type="body" idx="4294967295"/>
          </p:nvPr>
        </p:nvSpPr>
        <p:spPr>
          <a:xfrm>
            <a:off x="1668689" y="4566356"/>
            <a:ext cx="21024850" cy="4781550"/>
          </a:xfrm>
          <a:prstGeom prst="rect">
            <a:avLst/>
          </a:prstGeom>
        </p:spPr>
        <p:txBody>
          <a:bodyPr/>
          <a:lstStyle/>
          <a:p>
            <a:pPr marL="0" indent="0" algn="l" rtl="0" eaLnBrk="1" latinLnBrk="0" hangingPunct="1">
              <a:lnSpc>
                <a:spcPct val="100000"/>
              </a:lnSpc>
              <a:spcBef>
                <a:spcPts val="2400"/>
              </a:spcBef>
              <a:spcAft>
                <a:spcPts val="1000"/>
              </a:spcAft>
              <a:buNone/>
            </a:pPr>
            <a:r>
              <a:rPr lang="en-US" sz="7000" dirty="0">
                <a:solidFill>
                  <a:schemeClr val="accent1"/>
                </a:solidFill>
                <a:latin typeface="+mn-lt"/>
                <a:ea typeface="+mn-ea"/>
                <a:cs typeface="+mn-cs"/>
              </a:rPr>
              <a:t>In your day-to-day work, you may deal with contractors or vendors, grantees, or people who work for regulated organizations. Over time, you may get to know these people more personally.</a:t>
            </a:r>
          </a:p>
        </p:txBody>
      </p:sp>
      <p:sp>
        <p:nvSpPr>
          <p:cNvPr id="3" name="TextBox 2">
            <a:extLst>
              <a:ext uri="{FF2B5EF4-FFF2-40B4-BE49-F238E27FC236}">
                <a16:creationId xmlns:a16="http://schemas.microsoft.com/office/drawing/2014/main" id="{05397240-8254-FB1F-2BB8-1823E3D7F630}"/>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346525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2E92A342-FF99-C8DB-6D6D-18471951D281}"/>
              </a:ext>
            </a:extLst>
          </p:cNvPr>
          <p:cNvSpPr>
            <a:spLocks noGrp="1"/>
          </p:cNvSpPr>
          <p:nvPr>
            <p:ph type="title" idx="4294967295"/>
          </p:nvPr>
        </p:nvSpPr>
        <p:spPr>
          <a:xfrm>
            <a:off x="-1" y="79739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[4]: </a:t>
            </a:r>
            <a:r>
              <a:rPr lang="en-US" sz="12200" b="1" dirty="0">
                <a:solidFill>
                  <a:schemeClr val="bg2"/>
                </a:solidFill>
                <a:latin typeface="Minion Pro" charset="0"/>
                <a:ea typeface="Minion Pro" charset="0"/>
                <a:cs typeface="Minion Pro" charset="0"/>
              </a:rPr>
              <a:t>SCENARIO [2]</a:t>
            </a:r>
          </a:p>
        </p:txBody>
      </p:sp>
      <p:sp>
        <p:nvSpPr>
          <p:cNvPr id="5" name="Text Placeholder 4">
            <a:extLst>
              <a:ext uri="{FF2B5EF4-FFF2-40B4-BE49-F238E27FC236}">
                <a16:creationId xmlns:a16="http://schemas.microsoft.com/office/drawing/2014/main" id="{F9810E7D-F6DF-470B-4CCC-CC6FF42FB18D}"/>
              </a:ext>
            </a:extLst>
          </p:cNvPr>
          <p:cNvSpPr>
            <a:spLocks noGrp="1"/>
          </p:cNvSpPr>
          <p:nvPr>
            <p:ph type="body" idx="4294967295"/>
          </p:nvPr>
        </p:nvSpPr>
        <p:spPr>
          <a:xfrm>
            <a:off x="1668689" y="4427166"/>
            <a:ext cx="21024850" cy="8702675"/>
          </a:xfrm>
          <a:prstGeom prst="rect">
            <a:avLst/>
          </a:prstGeom>
        </p:spPr>
        <p:txBody>
          <a:bodyPr/>
          <a:lstStyle/>
          <a:p>
            <a:pPr marL="0" indent="0">
              <a:lnSpc>
                <a:spcPct val="100000"/>
              </a:lnSpc>
              <a:spcBef>
                <a:spcPts val="0"/>
              </a:spcBef>
              <a:spcAft>
                <a:spcPts val="1000"/>
              </a:spcAft>
              <a:buNone/>
            </a:pPr>
            <a:r>
              <a:rPr lang="en-US" sz="7000" dirty="0">
                <a:solidFill>
                  <a:schemeClr val="accent1"/>
                </a:solidFill>
                <a:latin typeface="+mn-lt"/>
                <a:ea typeface="+mn-ea"/>
                <a:cs typeface="+mn-cs"/>
              </a:rPr>
              <a:t>The new contractor in your office is your best friend from college, and they invite you out to lunch.</a:t>
            </a:r>
          </a:p>
        </p:txBody>
      </p:sp>
      <p:sp>
        <p:nvSpPr>
          <p:cNvPr id="3" name="TextBox 2">
            <a:extLst>
              <a:ext uri="{FF2B5EF4-FFF2-40B4-BE49-F238E27FC236}">
                <a16:creationId xmlns:a16="http://schemas.microsoft.com/office/drawing/2014/main" id="{D6876B0A-5274-ED60-1858-64326AD1A160}"/>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219835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5421" y="654354"/>
            <a:ext cx="2438535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7B2F5B88-2B5C-0B0C-E4BE-36CEC4B5F8FB}"/>
              </a:ext>
            </a:extLst>
          </p:cNvPr>
          <p:cNvSpPr>
            <a:spLocks noGrp="1"/>
          </p:cNvSpPr>
          <p:nvPr>
            <p:ph type="title" idx="4294967295"/>
          </p:nvPr>
        </p:nvSpPr>
        <p:spPr>
          <a:xfrm>
            <a:off x="-7711" y="90972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[4]: </a:t>
            </a:r>
            <a:r>
              <a:rPr lang="en-US" sz="12200" b="1" kern="1200" dirty="0">
                <a:solidFill>
                  <a:srgbClr val="FFFFFF"/>
                </a:solidFill>
                <a:effectLst/>
                <a:latin typeface="Minion Pro"/>
                <a:ea typeface="Minion Pro"/>
                <a:cs typeface="Minion Pro"/>
              </a:rPr>
              <a:t>SCENARIO [3]</a:t>
            </a:r>
            <a:endParaRPr lang="en-US" dirty="0"/>
          </a:p>
        </p:txBody>
      </p:sp>
      <p:sp>
        <p:nvSpPr>
          <p:cNvPr id="5" name="Text Placeholder 4">
            <a:extLst>
              <a:ext uri="{FF2B5EF4-FFF2-40B4-BE49-F238E27FC236}">
                <a16:creationId xmlns:a16="http://schemas.microsoft.com/office/drawing/2014/main" id="{11F321D2-6C97-9620-1F2B-24B3F7BD72D2}"/>
              </a:ext>
            </a:extLst>
          </p:cNvPr>
          <p:cNvSpPr>
            <a:spLocks noGrp="1"/>
          </p:cNvSpPr>
          <p:nvPr>
            <p:ph type="body" idx="4294967295"/>
          </p:nvPr>
        </p:nvSpPr>
        <p:spPr>
          <a:xfrm>
            <a:off x="1672543" y="4551389"/>
            <a:ext cx="21024850" cy="8702675"/>
          </a:xfrm>
          <a:prstGeom prst="rect">
            <a:avLst/>
          </a:prstGeom>
        </p:spPr>
        <p:txBody>
          <a:bodyPr/>
          <a:lstStyle/>
          <a:p>
            <a:pPr marL="0" indent="0" algn="l" rtl="0" eaLnBrk="1" latinLnBrk="0" hangingPunct="1">
              <a:lnSpc>
                <a:spcPct val="100000"/>
              </a:lnSpc>
              <a:spcBef>
                <a:spcPts val="0"/>
              </a:spcBef>
              <a:spcAft>
                <a:spcPts val="1000"/>
              </a:spcAft>
              <a:buNone/>
            </a:pPr>
            <a:r>
              <a:rPr lang="en-US" sz="7000" dirty="0">
                <a:solidFill>
                  <a:schemeClr val="accent1"/>
                </a:solidFill>
                <a:latin typeface="+mn-lt"/>
                <a:ea typeface="+mn-ea"/>
                <a:cs typeface="+mn-cs"/>
              </a:rPr>
              <a:t>You received a special discount for a training, which was sent to your .gov email account.</a:t>
            </a:r>
          </a:p>
        </p:txBody>
      </p:sp>
      <p:sp>
        <p:nvSpPr>
          <p:cNvPr id="3" name="TextBox 2">
            <a:extLst>
              <a:ext uri="{FF2B5EF4-FFF2-40B4-BE49-F238E27FC236}">
                <a16:creationId xmlns:a16="http://schemas.microsoft.com/office/drawing/2014/main" id="{6B8EA7B5-8900-CE9C-B58A-7ACDDA52C49B}"/>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3528641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alphaModFix/>
            <a:extLst>
              <a:ext uri="{28A0092B-C50C-407E-A947-70E740481C1C}">
                <a14:useLocalDpi xmlns:a14="http://schemas.microsoft.com/office/drawing/2010/main" val="0"/>
              </a:ext>
            </a:extLst>
          </a:blip>
          <a:srcRect t="42485" r="29242" b="30576"/>
          <a:stretch/>
        </p:blipFill>
        <p:spPr>
          <a:xfrm rot="10800000">
            <a:off x="-1" y="3141120"/>
            <a:ext cx="24377650" cy="6380793"/>
          </a:xfrm>
        </p:spPr>
      </p:pic>
      <p:sp>
        <p:nvSpPr>
          <p:cNvPr id="7" name="Rectangle 6">
            <a:extLst>
              <a:ext uri="{C183D7F6-B498-43B3-948B-1728B52AA6E4}">
                <adec:decorative xmlns:adec="http://schemas.microsoft.com/office/drawing/2017/decorative" val="1"/>
              </a:ext>
            </a:extLst>
          </p:cNvPr>
          <p:cNvSpPr/>
          <p:nvPr/>
        </p:nvSpPr>
        <p:spPr>
          <a:xfrm>
            <a:off x="0" y="4728618"/>
            <a:ext cx="24377650" cy="3330116"/>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3" name="Title 2">
            <a:extLst>
              <a:ext uri="{FF2B5EF4-FFF2-40B4-BE49-F238E27FC236}">
                <a16:creationId xmlns:a16="http://schemas.microsoft.com/office/drawing/2014/main" id="{B89F202D-D482-6937-3F87-BFC169B44BFB}"/>
              </a:ext>
            </a:extLst>
          </p:cNvPr>
          <p:cNvSpPr>
            <a:spLocks noGrp="1"/>
          </p:cNvSpPr>
          <p:nvPr>
            <p:ph type="title" idx="4294967295"/>
          </p:nvPr>
        </p:nvSpPr>
        <p:spPr>
          <a:xfrm>
            <a:off x="321944" y="4728618"/>
            <a:ext cx="2373376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[5] – </a:t>
            </a:r>
            <a:r>
              <a:rPr lang="en-US" sz="12200" b="1" dirty="0">
                <a:solidFill>
                  <a:schemeClr val="bg2"/>
                </a:solidFill>
                <a:latin typeface="Minion Pro"/>
                <a:ea typeface="Minion Pro"/>
                <a:cs typeface="Minion Pro"/>
              </a:rPr>
              <a:t>GIFTS BETWEEN EMPLOYEES</a:t>
            </a:r>
            <a:endParaRPr lang="en-US" sz="12200" dirty="0">
              <a:solidFill>
                <a:schemeClr val="bg2"/>
              </a:solidFill>
              <a:effectLst/>
            </a:endParaRPr>
          </a:p>
        </p:txBody>
      </p:sp>
    </p:spTree>
    <p:extLst>
      <p:ext uri="{BB962C8B-B14F-4D97-AF65-F5344CB8AC3E}">
        <p14:creationId xmlns:p14="http://schemas.microsoft.com/office/powerpoint/2010/main" val="1878834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6EF95DD4-1855-5C95-2E3F-467C5DECD7DB}"/>
              </a:ext>
            </a:extLst>
          </p:cNvPr>
          <p:cNvSpPr>
            <a:spLocks noGrp="1"/>
          </p:cNvSpPr>
          <p:nvPr>
            <p:ph type="title" idx="4294967295"/>
          </p:nvPr>
        </p:nvSpPr>
        <p:spPr>
          <a:xfrm>
            <a:off x="0" y="822274"/>
            <a:ext cx="24377650" cy="2651125"/>
          </a:xfrm>
          <a:prstGeom prst="rect">
            <a:avLst/>
          </a:prstGeom>
        </p:spPr>
        <p:txBody>
          <a:bodyPr/>
          <a:lstStyle/>
          <a:p>
            <a:pPr marL="0" algn="ctr" rtl="0" eaLnBrk="1" latinLnBrk="0" hangingPunct="1">
              <a:spcBef>
                <a:spcPts val="0"/>
              </a:spcBef>
              <a:spcAft>
                <a:spcPts val="0"/>
              </a:spcAft>
            </a:pPr>
            <a:r>
              <a:rPr lang="en-US" sz="12200" b="1" kern="1200" dirty="0">
                <a:solidFill>
                  <a:schemeClr val="bg2"/>
                </a:solidFill>
                <a:effectLst/>
                <a:latin typeface="Minion Pro"/>
                <a:ea typeface="Minion Pro"/>
                <a:cs typeface="Minion Pro"/>
              </a:rPr>
              <a:t>TOPIC [5]: SCENARIO [1]</a:t>
            </a:r>
            <a:endParaRPr lang="en-US" dirty="0">
              <a:solidFill>
                <a:schemeClr val="bg2"/>
              </a:solidFill>
              <a:effectLst/>
            </a:endParaRPr>
          </a:p>
        </p:txBody>
      </p:sp>
      <p:sp>
        <p:nvSpPr>
          <p:cNvPr id="5" name="Text Placeholder 4">
            <a:extLst>
              <a:ext uri="{FF2B5EF4-FFF2-40B4-BE49-F238E27FC236}">
                <a16:creationId xmlns:a16="http://schemas.microsoft.com/office/drawing/2014/main" id="{55B2FFD6-50D5-66F5-A8BB-607CCF8F806D}"/>
              </a:ext>
            </a:extLst>
          </p:cNvPr>
          <p:cNvSpPr>
            <a:spLocks noGrp="1"/>
          </p:cNvSpPr>
          <p:nvPr>
            <p:ph type="body" idx="4294967295"/>
          </p:nvPr>
        </p:nvSpPr>
        <p:spPr>
          <a:xfrm>
            <a:off x="1668689" y="4431909"/>
            <a:ext cx="21024850" cy="4781550"/>
          </a:xfrm>
          <a:prstGeom prst="rect">
            <a:avLst/>
          </a:prstGeom>
        </p:spPr>
        <p:txBody>
          <a:bodyPr/>
          <a:lstStyle/>
          <a:p>
            <a:pPr marL="0" indent="0" algn="l" rtl="0" eaLnBrk="1" latinLnBrk="0" hangingPunct="1">
              <a:lnSpc>
                <a:spcPct val="100000"/>
              </a:lnSpc>
              <a:spcBef>
                <a:spcPts val="2400"/>
              </a:spcBef>
              <a:spcAft>
                <a:spcPts val="1000"/>
              </a:spcAft>
              <a:buNone/>
            </a:pPr>
            <a:r>
              <a:rPr lang="en-US" sz="7000" dirty="0">
                <a:solidFill>
                  <a:schemeClr val="accent1"/>
                </a:solidFill>
                <a:latin typeface="+mn-lt"/>
                <a:ea typeface="+mn-ea"/>
                <a:cs typeface="+mn-cs"/>
              </a:rPr>
              <a:t>It’s the holiday season, and your office is excited to celebrate together. You are asked to help decorate the conference room, participate in a gift exchange, contribute food and/or funds for the office’s holiday party, and chip in for a gift to your boss.</a:t>
            </a:r>
          </a:p>
        </p:txBody>
      </p:sp>
      <p:sp>
        <p:nvSpPr>
          <p:cNvPr id="3" name="TextBox 2">
            <a:extLst>
              <a:ext uri="{FF2B5EF4-FFF2-40B4-BE49-F238E27FC236}">
                <a16:creationId xmlns:a16="http://schemas.microsoft.com/office/drawing/2014/main" id="{0502091D-2114-82C4-155E-7A280EE58276}"/>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104000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Lato Light"/>
              <a:ea typeface="+mn-ea"/>
              <a:cs typeface="+mn-cs"/>
            </a:endParaRPr>
          </a:p>
        </p:txBody>
      </p:sp>
      <p:sp>
        <p:nvSpPr>
          <p:cNvPr id="2" name="Title 1">
            <a:extLst>
              <a:ext uri="{FF2B5EF4-FFF2-40B4-BE49-F238E27FC236}">
                <a16:creationId xmlns:a16="http://schemas.microsoft.com/office/drawing/2014/main" id="{2E92A342-FF99-C8DB-6D6D-18471951D281}"/>
              </a:ext>
            </a:extLst>
          </p:cNvPr>
          <p:cNvSpPr>
            <a:spLocks noGrp="1"/>
          </p:cNvSpPr>
          <p:nvPr>
            <p:ph type="title" idx="4294967295"/>
          </p:nvPr>
        </p:nvSpPr>
        <p:spPr>
          <a:xfrm>
            <a:off x="-1" y="797392"/>
            <a:ext cx="24377650" cy="2651125"/>
          </a:xfrm>
          <a:prstGeom prst="rect">
            <a:avLst/>
          </a:prstGeom>
        </p:spPr>
        <p:txBody>
          <a:bodyPr/>
          <a:lstStyle/>
          <a:p>
            <a:pPr algn="ctr"/>
            <a:r>
              <a:rPr lang="en-US" sz="12200" b="1" kern="1200" dirty="0">
                <a:solidFill>
                  <a:schemeClr val="bg2"/>
                </a:solidFill>
                <a:effectLst/>
                <a:latin typeface="Minion Pro"/>
                <a:ea typeface="Minion Pro"/>
                <a:cs typeface="Minion Pro"/>
              </a:rPr>
              <a:t>TOPIC [5]: </a:t>
            </a:r>
            <a:r>
              <a:rPr lang="en-US" sz="12200" b="1" dirty="0">
                <a:solidFill>
                  <a:schemeClr val="bg2"/>
                </a:solidFill>
                <a:latin typeface="Minion Pro" charset="0"/>
                <a:ea typeface="Minion Pro" charset="0"/>
                <a:cs typeface="Minion Pro" charset="0"/>
              </a:rPr>
              <a:t>SCENARIO [2]</a:t>
            </a:r>
          </a:p>
        </p:txBody>
      </p:sp>
      <p:sp>
        <p:nvSpPr>
          <p:cNvPr id="5" name="Text Placeholder 4">
            <a:extLst>
              <a:ext uri="{FF2B5EF4-FFF2-40B4-BE49-F238E27FC236}">
                <a16:creationId xmlns:a16="http://schemas.microsoft.com/office/drawing/2014/main" id="{F9810E7D-F6DF-470B-4CCC-CC6FF42FB18D}"/>
              </a:ext>
            </a:extLst>
          </p:cNvPr>
          <p:cNvSpPr>
            <a:spLocks noGrp="1"/>
          </p:cNvSpPr>
          <p:nvPr>
            <p:ph type="body" idx="4294967295"/>
          </p:nvPr>
        </p:nvSpPr>
        <p:spPr>
          <a:xfrm>
            <a:off x="1672543" y="4427166"/>
            <a:ext cx="21024850" cy="8702675"/>
          </a:xfrm>
          <a:prstGeom prst="rect">
            <a:avLst/>
          </a:prstGeom>
        </p:spPr>
        <p:txBody>
          <a:bodyPr/>
          <a:lstStyle/>
          <a:p>
            <a:pPr marL="0" indent="0">
              <a:lnSpc>
                <a:spcPct val="100000"/>
              </a:lnSpc>
              <a:spcBef>
                <a:spcPts val="0"/>
              </a:spcBef>
              <a:spcAft>
                <a:spcPts val="1000"/>
              </a:spcAft>
              <a:buNone/>
            </a:pPr>
            <a:r>
              <a:rPr lang="en-US" sz="7000" dirty="0">
                <a:solidFill>
                  <a:schemeClr val="accent1"/>
                </a:solidFill>
                <a:latin typeface="+mn-lt"/>
                <a:ea typeface="+mn-ea"/>
                <a:cs typeface="+mn-cs"/>
              </a:rPr>
              <a:t>Your immediate supervisor sends an email to all staff suggesting that everyone should attend a retirement luncheon for his boss, your manager. You must pay to attend the luncheon.</a:t>
            </a:r>
          </a:p>
        </p:txBody>
      </p:sp>
      <p:sp>
        <p:nvSpPr>
          <p:cNvPr id="3" name="TextBox 2">
            <a:extLst>
              <a:ext uri="{FF2B5EF4-FFF2-40B4-BE49-F238E27FC236}">
                <a16:creationId xmlns:a16="http://schemas.microsoft.com/office/drawing/2014/main" id="{8800F161-55F3-CC71-5948-8D8069E19060}"/>
              </a:ext>
            </a:extLst>
          </p:cNvPr>
          <p:cNvSpPr txBox="1"/>
          <p:nvPr/>
        </p:nvSpPr>
        <p:spPr>
          <a:xfrm>
            <a:off x="-1" y="10278432"/>
            <a:ext cx="24369939" cy="2246769"/>
          </a:xfrm>
          <a:prstGeom prst="rect">
            <a:avLst/>
          </a:prstGeom>
          <a:noFill/>
          <a:ln>
            <a:noFill/>
          </a:ln>
        </p:spPr>
        <p:txBody>
          <a:bodyPr wrap="square" rtlCol="0" anchor="ctr" anchorCtr="0">
            <a:spAutoFit/>
          </a:bodyPr>
          <a:lstStyle/>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DO YOU THINK?</a:t>
            </a:r>
          </a:p>
          <a:p>
            <a:pPr marL="0" marR="0" lvl="0" indent="0" algn="ctr" defTabSz="1828434" rtl="0" eaLnBrk="1" fontAlgn="auto" latinLnBrk="0" hangingPunct="1">
              <a:lnSpc>
                <a:spcPct val="100000"/>
              </a:lnSpc>
              <a:spcBef>
                <a:spcPts val="0"/>
              </a:spcBef>
              <a:spcAft>
                <a:spcPts val="2400"/>
              </a:spcAft>
              <a:buClrTx/>
              <a:buSzTx/>
              <a:buFontTx/>
              <a:buNone/>
              <a:tabLst/>
              <a:defRPr/>
            </a:pPr>
            <a:r>
              <a:rPr kumimoji="0" lang="en-US" sz="7000" b="1" i="0" u="none" strike="noStrike" kern="1200" cap="none" spc="0" normalizeH="0" baseline="0" noProof="0" dirty="0">
                <a:ln>
                  <a:noFill/>
                </a:ln>
                <a:solidFill>
                  <a:srgbClr val="000000"/>
                </a:solidFill>
                <a:effectLst/>
                <a:uLnTx/>
                <a:uFillTx/>
                <a:latin typeface="Minion Pro"/>
                <a:ea typeface="Poppins SemiBold" charset="0"/>
                <a:cs typeface="Poppins SemiBold" charset="0"/>
              </a:rPr>
              <a:t>WHAT WILL YOU DO?</a:t>
            </a:r>
          </a:p>
        </p:txBody>
      </p:sp>
    </p:spTree>
    <p:extLst>
      <p:ext uri="{BB962C8B-B14F-4D97-AF65-F5344CB8AC3E}">
        <p14:creationId xmlns:p14="http://schemas.microsoft.com/office/powerpoint/2010/main" val="2039454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15702001" y="0"/>
            <a:ext cx="8675649"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C183D7F6-B498-43B3-948B-1728B52AA6E4}">
                <adec:decorative xmlns:adec="http://schemas.microsoft.com/office/drawing/2017/decorative" val="1"/>
              </a:ext>
            </a:extLst>
          </p:cNvPr>
          <p:cNvCxnSpPr/>
          <p:nvPr/>
        </p:nvCxnSpPr>
        <p:spPr>
          <a:xfrm>
            <a:off x="7270817" y="7308123"/>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Diamond 18">
            <a:extLst>
              <a:ext uri="{C183D7F6-B498-43B3-948B-1728B52AA6E4}">
                <adec:decorative xmlns:adec="http://schemas.microsoft.com/office/drawing/2017/decorative" val="1"/>
              </a:ext>
            </a:extLst>
          </p:cNvPr>
          <p:cNvSpPr/>
          <p:nvPr/>
        </p:nvSpPr>
        <p:spPr>
          <a:xfrm>
            <a:off x="17216085" y="3263650"/>
            <a:ext cx="830997" cy="830997"/>
          </a:xfrm>
          <a:prstGeom prst="diamo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Diamond 19">
            <a:extLst>
              <a:ext uri="{C183D7F6-B498-43B3-948B-1728B52AA6E4}">
                <adec:decorative xmlns:adec="http://schemas.microsoft.com/office/drawing/2017/decorative" val="1"/>
              </a:ext>
            </a:extLst>
          </p:cNvPr>
          <p:cNvSpPr/>
          <p:nvPr/>
        </p:nvSpPr>
        <p:spPr>
          <a:xfrm>
            <a:off x="17216086" y="5790653"/>
            <a:ext cx="830996" cy="830997"/>
          </a:xfrm>
          <a:prstGeom prst="diamo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iamond 24">
            <a:extLst>
              <a:ext uri="{C183D7F6-B498-43B3-948B-1728B52AA6E4}">
                <adec:decorative xmlns:adec="http://schemas.microsoft.com/office/drawing/2017/decorative" val="1"/>
              </a:ext>
            </a:extLst>
          </p:cNvPr>
          <p:cNvSpPr/>
          <p:nvPr/>
        </p:nvSpPr>
        <p:spPr>
          <a:xfrm>
            <a:off x="17216086" y="8206005"/>
            <a:ext cx="830996" cy="830997"/>
          </a:xfrm>
          <a:prstGeom prst="diamo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8D36798-2B7D-0D2C-5103-4A82C1EE2147}"/>
              </a:ext>
            </a:extLst>
          </p:cNvPr>
          <p:cNvSpPr>
            <a:spLocks noGrp="1"/>
          </p:cNvSpPr>
          <p:nvPr>
            <p:ph type="title" idx="4294967295"/>
          </p:nvPr>
        </p:nvSpPr>
        <p:spPr>
          <a:xfrm>
            <a:off x="3782958" y="4465090"/>
            <a:ext cx="8168640" cy="2651125"/>
          </a:xfrm>
          <a:prstGeom prst="rect">
            <a:avLst/>
          </a:prstGeom>
        </p:spPr>
        <p:txBody>
          <a:bodyPr/>
          <a:lstStyle/>
          <a:p>
            <a:pPr rtl="0" eaLnBrk="1" latinLnBrk="0" hangingPunct="1"/>
            <a:r>
              <a:rPr lang="en-US" sz="8800" kern="1200" dirty="0">
                <a:solidFill>
                  <a:schemeClr val="accent1"/>
                </a:solidFill>
                <a:effectLst/>
                <a:latin typeface="Lato Light" panose="020F0502020204030203" pitchFamily="34" charset="0"/>
                <a:ea typeface="+mn-ea"/>
                <a:cs typeface="+mn-cs"/>
              </a:rPr>
              <a:t>ETHICS OFFICE INFORMATION</a:t>
            </a:r>
          </a:p>
        </p:txBody>
      </p:sp>
      <p:sp>
        <p:nvSpPr>
          <p:cNvPr id="3" name="Text Placeholder 2">
            <a:extLst>
              <a:ext uri="{FF2B5EF4-FFF2-40B4-BE49-F238E27FC236}">
                <a16:creationId xmlns:a16="http://schemas.microsoft.com/office/drawing/2014/main" id="{3262BAEA-2F9E-555D-0062-417EE865AEA0}"/>
              </a:ext>
            </a:extLst>
          </p:cNvPr>
          <p:cNvSpPr>
            <a:spLocks noGrp="1"/>
          </p:cNvSpPr>
          <p:nvPr>
            <p:ph type="body" idx="4294967295"/>
          </p:nvPr>
        </p:nvSpPr>
        <p:spPr>
          <a:xfrm>
            <a:off x="1262194" y="7965790"/>
            <a:ext cx="13210168" cy="8702675"/>
          </a:xfrm>
          <a:prstGeom prst="rect">
            <a:avLst/>
          </a:prstGeom>
        </p:spPr>
        <p:txBody>
          <a:bodyPr/>
          <a:lstStyle/>
          <a:p>
            <a:pPr marL="0" marR="0" indent="0" algn="l" rtl="0" eaLnBrk="1" fontAlgn="auto" latinLnBrk="0" hangingPunct="1">
              <a:lnSpc>
                <a:spcPct val="90000"/>
              </a:lnSpc>
              <a:spcBef>
                <a:spcPts val="2000"/>
              </a:spcBef>
              <a:spcAft>
                <a:spcPts val="0"/>
              </a:spcAft>
              <a:buNone/>
            </a:pPr>
            <a:r>
              <a:rPr lang="en-US" b="0" i="0" kern="1200" spc="0" baseline="0" dirty="0">
                <a:ln>
                  <a:noFill/>
                </a:ln>
                <a:solidFill>
                  <a:schemeClr val="accent1"/>
                </a:solidFill>
                <a:effectLst/>
                <a:latin typeface="+mn-lt"/>
                <a:ea typeface="Lato Light" panose="020F0502020204030203" pitchFamily="34" charset="0"/>
                <a:cs typeface="Lato Light" panose="020F0502020204030203" pitchFamily="34" charset="0"/>
              </a:rPr>
              <a:t>[</a:t>
            </a:r>
            <a:r>
              <a:rPr lang="en-US" kern="1200" dirty="0">
                <a:solidFill>
                  <a:schemeClr val="accent1"/>
                </a:solidFill>
                <a:effectLst/>
                <a:latin typeface="+mn-lt"/>
                <a:ea typeface="Lato Light" panose="020F0502020204030203" pitchFamily="34" charset="0"/>
                <a:cs typeface="Lato Light" panose="020F0502020204030203" pitchFamily="34" charset="0"/>
              </a:rPr>
              <a:t>Insert your ethics office’s contact information (e.g., email address, phone number).]</a:t>
            </a:r>
            <a:endParaRPr lang="en-US" dirty="0">
              <a:solidFill>
                <a:schemeClr val="accent1"/>
              </a:solidFill>
              <a:effectLst/>
              <a:latin typeface="+mn-lt"/>
            </a:endParaRPr>
          </a:p>
        </p:txBody>
      </p:sp>
      <p:sp>
        <p:nvSpPr>
          <p:cNvPr id="5" name="TextBox 4">
            <a:extLst>
              <a:ext uri="{FF2B5EF4-FFF2-40B4-BE49-F238E27FC236}">
                <a16:creationId xmlns:a16="http://schemas.microsoft.com/office/drawing/2014/main" id="{C66C07E6-5E1E-4367-C8D2-08CA5BE86DA3}"/>
              </a:ext>
            </a:extLst>
          </p:cNvPr>
          <p:cNvSpPr txBox="1"/>
          <p:nvPr/>
        </p:nvSpPr>
        <p:spPr>
          <a:xfrm>
            <a:off x="18222764" y="3263650"/>
            <a:ext cx="5292555" cy="6518708"/>
          </a:xfrm>
          <a:prstGeom prst="rect">
            <a:avLst/>
          </a:prstGeom>
          <a:noFill/>
        </p:spPr>
        <p:txBody>
          <a:bodyPr wrap="square">
            <a:spAutoFit/>
          </a:bodyPr>
          <a:lstStyle/>
          <a:p>
            <a:pPr lvl="0">
              <a:lnSpc>
                <a:spcPct val="90000"/>
              </a:lnSpc>
              <a:spcBef>
                <a:spcPts val="2000"/>
              </a:spcBef>
            </a:pPr>
            <a:r>
              <a:rPr lang="en-US" sz="3200" dirty="0">
                <a:solidFill>
                  <a:schemeClr val="bg1"/>
                </a:solidFill>
                <a:ea typeface="Poppins SemiBold" charset="0"/>
                <a:cs typeface="Poppins SemiBold" charset="0"/>
                <a:hlinkClick r:id="rId2">
                  <a:extLst>
                    <a:ext uri="{A12FA001-AC4F-418D-AE19-62706E023703}">
                      <ahyp:hlinkClr xmlns:ahyp="http://schemas.microsoft.com/office/drawing/2018/hyperlinkcolor" val="tx"/>
                    </a:ext>
                  </a:extLst>
                </a:hlinkClick>
              </a:rPr>
              <a:t>14 General Principles of Ethical Conduct (PDF)</a:t>
            </a:r>
            <a:endParaRPr lang="en-US" sz="3200" dirty="0">
              <a:solidFill>
                <a:schemeClr val="bg1"/>
              </a:solidFill>
              <a:ea typeface="Poppins SemiBold" charset="0"/>
              <a:cs typeface="Poppins SemiBold" charset="0"/>
            </a:endParaRPr>
          </a:p>
          <a:p>
            <a:pPr lvl="0">
              <a:spcBef>
                <a:spcPts val="13200"/>
              </a:spcBef>
            </a:pPr>
            <a:r>
              <a:rPr lang="en-US" sz="3200" dirty="0">
                <a:solidFill>
                  <a:schemeClr val="bg1"/>
                </a:solidFill>
                <a:ea typeface="Poppins SemiBold" charset="0"/>
                <a:cs typeface="Poppins SemiBold" charset="0"/>
                <a:hlinkClick r:id="rId3">
                  <a:extLst>
                    <a:ext uri="{A12FA001-AC4F-418D-AE19-62706E023703}">
                      <ahyp:hlinkClr xmlns:ahyp="http://schemas.microsoft.com/office/drawing/2018/hyperlinkcolor" val="tx"/>
                    </a:ext>
                  </a:extLst>
                </a:hlinkClick>
              </a:rPr>
              <a:t>Summary of the Standards of Ethical Conduct (PDF)</a:t>
            </a:r>
            <a:endParaRPr lang="en-US" sz="3200" dirty="0">
              <a:solidFill>
                <a:schemeClr val="bg1"/>
              </a:solidFill>
              <a:ea typeface="Poppins SemiBold" charset="0"/>
              <a:cs typeface="Poppins SemiBold" charset="0"/>
            </a:endParaRPr>
          </a:p>
          <a:p>
            <a:pPr lvl="0">
              <a:spcBef>
                <a:spcPts val="10800"/>
              </a:spcBef>
            </a:pPr>
            <a:r>
              <a:rPr lang="en-US" sz="3200" dirty="0">
                <a:solidFill>
                  <a:schemeClr val="bg1"/>
                </a:solidFill>
                <a:ea typeface="Poppins SemiBold" charset="0"/>
                <a:cs typeface="Poppins SemiBold" charset="0"/>
                <a:hlinkClick r:id="rId4">
                  <a:extLst>
                    <a:ext uri="{A12FA001-AC4F-418D-AE19-62706E023703}">
                      <ahyp:hlinkClr xmlns:ahyp="http://schemas.microsoft.com/office/drawing/2018/hyperlinkcolor" val="tx"/>
                    </a:ext>
                  </a:extLst>
                </a:hlinkClick>
              </a:rPr>
              <a:t>Summary of the Criminal Conflict of Interest Laws (PDF)</a:t>
            </a:r>
            <a:endParaRPr lang="en-US" sz="3200" dirty="0">
              <a:solidFill>
                <a:schemeClr val="bg1"/>
              </a:solidFill>
              <a:ea typeface="Poppins SemiBold" charset="0"/>
              <a:cs typeface="Poppins SemiBold" charset="0"/>
            </a:endParaRPr>
          </a:p>
        </p:txBody>
      </p:sp>
    </p:spTree>
    <p:extLst>
      <p:ext uri="{BB962C8B-B14F-4D97-AF65-F5344CB8AC3E}">
        <p14:creationId xmlns:p14="http://schemas.microsoft.com/office/powerpoint/2010/main" val="398846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email">
            <a:alphaModFix amt="20000"/>
            <a:extLst>
              <a:ext uri="{28A0092B-C50C-407E-A947-70E740481C1C}">
                <a14:useLocalDpi xmlns:a14="http://schemas.microsoft.com/office/drawing/2010/main" val="0"/>
              </a:ext>
            </a:extLst>
          </a:blip>
          <a:stretch>
            <a:fillRect/>
          </a:stretch>
        </p:blipFill>
        <p:spPr>
          <a:xfrm>
            <a:off x="0" y="0"/>
            <a:ext cx="9372601" cy="13716000"/>
          </a:xfrm>
          <a:prstGeom prst="rect">
            <a:avLst/>
          </a:prstGeom>
        </p:spPr>
      </p:pic>
      <p:sp>
        <p:nvSpPr>
          <p:cNvPr id="3" name="Rectangle 2">
            <a:extLst>
              <a:ext uri="{C183D7F6-B498-43B3-948B-1728B52AA6E4}">
                <adec:decorative xmlns:adec="http://schemas.microsoft.com/office/drawing/2017/decorative" val="1"/>
              </a:ext>
            </a:extLst>
          </p:cNvPr>
          <p:cNvSpPr/>
          <p:nvPr/>
        </p:nvSpPr>
        <p:spPr>
          <a:xfrm>
            <a:off x="735623" y="1327355"/>
            <a:ext cx="7901354" cy="11002297"/>
          </a:xfrm>
          <a:prstGeom prst="rect">
            <a:avLst/>
          </a:prstGeom>
          <a:solidFill>
            <a:schemeClr val="accent3">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C183D7F6-B498-43B3-948B-1728B52AA6E4}">
                <adec:decorative xmlns:adec="http://schemas.microsoft.com/office/drawing/2017/decorative" val="1"/>
              </a:ext>
            </a:extLst>
          </p:cNvPr>
          <p:cNvCxnSpPr/>
          <p:nvPr/>
        </p:nvCxnSpPr>
        <p:spPr>
          <a:xfrm>
            <a:off x="15801525" y="9644419"/>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C183D7F6-B498-43B3-948B-1728B52AA6E4}">
                <adec:decorative xmlns:adec="http://schemas.microsoft.com/office/drawing/2017/decorative" val="1"/>
              </a:ext>
            </a:extLst>
          </p:cNvPr>
          <p:cNvSpPr txBox="1"/>
          <p:nvPr/>
        </p:nvSpPr>
        <p:spPr>
          <a:xfrm>
            <a:off x="16305116" y="9107992"/>
            <a:ext cx="184731" cy="523220"/>
          </a:xfrm>
          <a:prstGeom prst="rect">
            <a:avLst/>
          </a:prstGeom>
          <a:noFill/>
        </p:spPr>
        <p:txBody>
          <a:bodyPr wrap="none" rtlCol="0" anchor="ctr" anchorCtr="0">
            <a:spAutoFit/>
          </a:bodyPr>
          <a:lstStyle/>
          <a:p>
            <a:pPr algn="ctr"/>
            <a:endParaRPr lang="en-US" sz="2800" b="1" dirty="0">
              <a:solidFill>
                <a:schemeClr val="tx2"/>
              </a:solidFill>
              <a:latin typeface="Poppins SemiBold" charset="0"/>
              <a:ea typeface="Poppins SemiBold" charset="0"/>
              <a:cs typeface="Poppins SemiBold" charset="0"/>
            </a:endParaRPr>
          </a:p>
        </p:txBody>
      </p:sp>
      <p:cxnSp>
        <p:nvCxnSpPr>
          <p:cNvPr id="10" name="Straight Connector 9">
            <a:extLst>
              <a:ext uri="{C183D7F6-B498-43B3-948B-1728B52AA6E4}">
                <adec:decorative xmlns:adec="http://schemas.microsoft.com/office/drawing/2017/decorative" val="1"/>
              </a:ext>
            </a:extLst>
          </p:cNvPr>
          <p:cNvCxnSpPr/>
          <p:nvPr/>
        </p:nvCxnSpPr>
        <p:spPr>
          <a:xfrm>
            <a:off x="15801525" y="3211879"/>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F7ED81C-6772-8746-E957-0AE1C2A1CA86}"/>
              </a:ext>
            </a:extLst>
          </p:cNvPr>
          <p:cNvSpPr>
            <a:spLocks noGrp="1"/>
          </p:cNvSpPr>
          <p:nvPr>
            <p:ph type="title" idx="4294967295"/>
          </p:nvPr>
        </p:nvSpPr>
        <p:spPr>
          <a:xfrm>
            <a:off x="11741373" y="3782148"/>
            <a:ext cx="9496947" cy="5495202"/>
          </a:xfrm>
          <a:prstGeom prst="rect">
            <a:avLst/>
          </a:prstGeom>
        </p:spPr>
        <p:txBody>
          <a:bodyPr/>
          <a:lstStyle/>
          <a:p>
            <a:pPr marL="0" algn="ctr" rtl="0" eaLnBrk="1" latinLnBrk="0" hangingPunct="1">
              <a:lnSpc>
                <a:spcPct val="100000"/>
              </a:lnSpc>
              <a:spcBef>
                <a:spcPts val="0"/>
              </a:spcBef>
              <a:spcAft>
                <a:spcPts val="0"/>
              </a:spcAft>
            </a:pPr>
            <a:r>
              <a:rPr lang="en-US" sz="8800" dirty="0">
                <a:solidFill>
                  <a:schemeClr val="accent1"/>
                </a:solidFill>
                <a:latin typeface="+mn-lt"/>
                <a:ea typeface="+mn-ea"/>
                <a:cs typeface="+mn-cs"/>
              </a:rPr>
              <a:t>OUR PRINCIPLES &amp; STANDARDS OF ETHICAL CONDUCT</a:t>
            </a:r>
          </a:p>
        </p:txBody>
      </p:sp>
      <p:sp>
        <p:nvSpPr>
          <p:cNvPr id="5" name="Text Placeholder 4">
            <a:extLst>
              <a:ext uri="{FF2B5EF4-FFF2-40B4-BE49-F238E27FC236}">
                <a16:creationId xmlns:a16="http://schemas.microsoft.com/office/drawing/2014/main" id="{2C824288-E01C-077F-0D0B-E273F9FBBBC8}"/>
              </a:ext>
            </a:extLst>
          </p:cNvPr>
          <p:cNvSpPr>
            <a:spLocks noGrp="1"/>
          </p:cNvSpPr>
          <p:nvPr>
            <p:ph type="body" idx="4294967295"/>
          </p:nvPr>
        </p:nvSpPr>
        <p:spPr>
          <a:xfrm>
            <a:off x="998942" y="1661160"/>
            <a:ext cx="7374715" cy="11716002"/>
          </a:xfrm>
          <a:prstGeom prst="rect">
            <a:avLst/>
          </a:prstGeom>
        </p:spPr>
        <p:txBody>
          <a:bodyPr/>
          <a:lstStyle/>
          <a:p>
            <a:pPr marL="0" marR="0" lvl="0" indent="0" defTabSz="1828434"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sz="4200" dirty="0">
                <a:solidFill>
                  <a:schemeClr val="bg1"/>
                </a:solidFill>
                <a:latin typeface="+mn-lt"/>
                <a:ea typeface="+mn-ea"/>
                <a:cs typeface="Open Sans Light"/>
              </a:rPr>
              <a:t>We are committed to upholding the highest principles and standards of ethical conduct in all that we do. We apply these principles and standards in the course of our daily work, and by faithfully observing them, we safeguard the honor of public service and the reputation of the executive branch. Through them, we hold ourselves and each other accountable for the integrity of our service to our country and to our fellow citizens.</a:t>
            </a:r>
          </a:p>
        </p:txBody>
      </p:sp>
    </p:spTree>
    <p:extLst>
      <p:ext uri="{BB962C8B-B14F-4D97-AF65-F5344CB8AC3E}">
        <p14:creationId xmlns:p14="http://schemas.microsoft.com/office/powerpoint/2010/main" val="18904883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11608677" y="2794666"/>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22"/>
          </p:nvPr>
        </p:nvPicPr>
        <p:blipFill>
          <a:blip r:embed="rId3" cstate="email">
            <a:extLst>
              <a:ext uri="{28A0092B-C50C-407E-A947-70E740481C1C}">
                <a14:useLocalDpi xmlns:a14="http://schemas.microsoft.com/office/drawing/2010/main" val="0"/>
              </a:ext>
            </a:extLst>
          </a:blip>
          <a:srcRect l="12628" r="12628"/>
          <a:stretch>
            <a:fillRect/>
          </a:stretch>
        </p:blipFill>
        <p:spPr>
          <a:xfrm>
            <a:off x="11319509" y="4036740"/>
            <a:ext cx="4136597" cy="7828154"/>
          </a:xfrm>
        </p:spPr>
      </p:pic>
      <p:pic>
        <p:nvPicPr>
          <p:cNvPr id="8" name="Picture Placeholder 7">
            <a:extLst>
              <a:ext uri="{C183D7F6-B498-43B3-948B-1728B52AA6E4}">
                <adec:decorative xmlns:adec="http://schemas.microsoft.com/office/drawing/2017/decorative" val="1"/>
              </a:ext>
            </a:extLst>
          </p:cNvPr>
          <p:cNvPicPr>
            <a:picLocks noGrp="1" noChangeAspect="1"/>
          </p:cNvPicPr>
          <p:nvPr>
            <p:ph type="pic" sz="quarter" idx="20"/>
          </p:nvPr>
        </p:nvPicPr>
        <p:blipFill>
          <a:blip r:embed="rId3" cstate="email">
            <a:alphaModFix amt="50000"/>
            <a:extLst>
              <a:ext uri="{28A0092B-C50C-407E-A947-70E740481C1C}">
                <a14:useLocalDpi xmlns:a14="http://schemas.microsoft.com/office/drawing/2010/main" val="0"/>
              </a:ext>
            </a:extLst>
          </a:blip>
          <a:srcRect l="12643" r="12643"/>
          <a:stretch>
            <a:fillRect/>
          </a:stretch>
        </p:blipFill>
        <p:spPr/>
      </p:pic>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21"/>
          </p:nvPr>
        </p:nvPicPr>
        <p:blipFill>
          <a:blip r:embed="rId3" cstate="email">
            <a:alphaModFix amt="20000"/>
            <a:extLst>
              <a:ext uri="{28A0092B-C50C-407E-A947-70E740481C1C}">
                <a14:useLocalDpi xmlns:a14="http://schemas.microsoft.com/office/drawing/2010/main" val="0"/>
              </a:ext>
            </a:extLst>
          </a:blip>
          <a:srcRect l="12628" r="12628"/>
          <a:stretch>
            <a:fillRect/>
          </a:stretch>
        </p:blipFill>
        <p:spPr/>
      </p:pic>
      <p:sp>
        <p:nvSpPr>
          <p:cNvPr id="2" name="Title 1">
            <a:extLst>
              <a:ext uri="{FF2B5EF4-FFF2-40B4-BE49-F238E27FC236}">
                <a16:creationId xmlns:a16="http://schemas.microsoft.com/office/drawing/2014/main" id="{A88F32B7-DC65-5576-6605-22EB832D8165}"/>
              </a:ext>
            </a:extLst>
          </p:cNvPr>
          <p:cNvSpPr>
            <a:spLocks noGrp="1"/>
          </p:cNvSpPr>
          <p:nvPr>
            <p:ph type="title" idx="4294967295"/>
          </p:nvPr>
        </p:nvSpPr>
        <p:spPr>
          <a:xfrm>
            <a:off x="1692713" y="922066"/>
            <a:ext cx="21024850" cy="2651125"/>
          </a:xfrm>
          <a:prstGeom prst="rect">
            <a:avLst/>
          </a:prstGeom>
        </p:spPr>
        <p:txBody>
          <a:bodyPr/>
          <a:lstStyle/>
          <a:p>
            <a:pPr algn="ctr" rtl="0" eaLnBrk="1" latinLnBrk="0" hangingPunct="1"/>
            <a:r>
              <a:rPr lang="en-US" sz="8800" kern="1200" dirty="0">
                <a:solidFill>
                  <a:schemeClr val="accent1"/>
                </a:solidFill>
                <a:effectLst/>
                <a:latin typeface="Lato Light" panose="020F0502020204030203" pitchFamily="34" charset="0"/>
                <a:ea typeface="+mn-ea"/>
                <a:cs typeface="+mn-cs"/>
              </a:rPr>
              <a:t>YOUR COMMITMENT</a:t>
            </a:r>
            <a:endParaRPr lang="en-US" dirty="0">
              <a:solidFill>
                <a:schemeClr val="accent1"/>
              </a:solidFill>
              <a:effectLst/>
            </a:endParaRPr>
          </a:p>
        </p:txBody>
      </p:sp>
      <p:sp>
        <p:nvSpPr>
          <p:cNvPr id="3" name="Text Placeholder 2">
            <a:extLst>
              <a:ext uri="{FF2B5EF4-FFF2-40B4-BE49-F238E27FC236}">
                <a16:creationId xmlns:a16="http://schemas.microsoft.com/office/drawing/2014/main" id="{8C502DA4-270A-ED1A-90DE-378974002C4B}"/>
              </a:ext>
            </a:extLst>
          </p:cNvPr>
          <p:cNvSpPr>
            <a:spLocks noGrp="1"/>
          </p:cNvSpPr>
          <p:nvPr>
            <p:ph type="body" idx="4294967295"/>
          </p:nvPr>
        </p:nvSpPr>
        <p:spPr>
          <a:xfrm>
            <a:off x="2026920" y="4036740"/>
            <a:ext cx="7964424" cy="8403336"/>
          </a:xfrm>
          <a:prstGeom prst="rect">
            <a:avLst/>
          </a:prstGeom>
        </p:spPr>
        <p:txBody>
          <a:bodyPr/>
          <a:lstStyle/>
          <a:p>
            <a:pPr marL="0" indent="0" rtl="0" eaLnBrk="1" latinLnBrk="0" hangingPunct="1">
              <a:lnSpc>
                <a:spcPct val="100000"/>
              </a:lnSpc>
              <a:spcBef>
                <a:spcPts val="0"/>
              </a:spcBef>
              <a:buNone/>
            </a:pPr>
            <a:r>
              <a:rPr lang="en-US" sz="4000" dirty="0">
                <a:solidFill>
                  <a:schemeClr val="accent1"/>
                </a:solidFill>
                <a:latin typeface="+mn-lt"/>
                <a:ea typeface="+mn-ea"/>
                <a:cs typeface="+mn-cs"/>
              </a:rPr>
              <a:t>Fulfilling </a:t>
            </a:r>
            <a:r>
              <a:rPr lang="en-US" sz="3600" dirty="0">
                <a:solidFill>
                  <a:schemeClr val="accent1"/>
                </a:solidFill>
                <a:latin typeface="+mn-lt"/>
                <a:ea typeface="+mn-ea"/>
                <a:cs typeface="+mn-cs"/>
              </a:rPr>
              <a:t>the expectation of ethical service requires:</a:t>
            </a:r>
          </a:p>
          <a:p>
            <a:pPr marL="0" indent="0">
              <a:lnSpc>
                <a:spcPct val="100000"/>
              </a:lnSpc>
              <a:spcBef>
                <a:spcPts val="2400"/>
              </a:spcBef>
              <a:buNone/>
            </a:pPr>
            <a:r>
              <a:rPr lang="en-US" sz="4000" b="1" dirty="0">
                <a:solidFill>
                  <a:schemeClr val="accent1"/>
                </a:solidFill>
                <a:latin typeface="+mn-lt"/>
                <a:ea typeface="+mn-ea"/>
                <a:cs typeface="+mn-cs"/>
              </a:rPr>
              <a:t>Awareness: </a:t>
            </a:r>
            <a:r>
              <a:rPr lang="en-US" sz="3600" dirty="0">
                <a:solidFill>
                  <a:schemeClr val="accent1"/>
                </a:solidFill>
                <a:latin typeface="+mn-lt"/>
                <a:ea typeface="+mn-ea"/>
                <a:cs typeface="+mn-cs"/>
              </a:rPr>
              <a:t>becoming familiar with ethical principles, rules, and laws.</a:t>
            </a:r>
          </a:p>
          <a:p>
            <a:pPr marL="0" indent="0">
              <a:lnSpc>
                <a:spcPct val="100000"/>
              </a:lnSpc>
              <a:spcBef>
                <a:spcPts val="2400"/>
              </a:spcBef>
              <a:buNone/>
            </a:pPr>
            <a:r>
              <a:rPr lang="en-US" sz="4000" b="1" dirty="0">
                <a:solidFill>
                  <a:schemeClr val="accent1"/>
                </a:solidFill>
                <a:latin typeface="+mn-lt"/>
                <a:ea typeface="+mn-ea"/>
                <a:cs typeface="+mn-cs"/>
              </a:rPr>
              <a:t>Engagement: </a:t>
            </a:r>
            <a:r>
              <a:rPr lang="en-US" sz="3600" dirty="0">
                <a:solidFill>
                  <a:schemeClr val="accent1"/>
                </a:solidFill>
                <a:latin typeface="+mn-lt"/>
                <a:ea typeface="+mn-ea"/>
                <a:cs typeface="+mn-cs"/>
              </a:rPr>
              <a:t>cultivating habits of asking questions and seeking advice.</a:t>
            </a:r>
          </a:p>
          <a:p>
            <a:pPr marL="0" indent="0">
              <a:lnSpc>
                <a:spcPct val="100000"/>
              </a:lnSpc>
              <a:spcBef>
                <a:spcPts val="2400"/>
              </a:spcBef>
              <a:buNone/>
            </a:pPr>
            <a:r>
              <a:rPr lang="en-US" sz="4000" b="1" dirty="0">
                <a:solidFill>
                  <a:schemeClr val="accent1"/>
                </a:solidFill>
                <a:latin typeface="+mn-lt"/>
                <a:ea typeface="+mn-ea"/>
                <a:cs typeface="+mn-cs"/>
              </a:rPr>
              <a:t>Accountability: </a:t>
            </a:r>
            <a:r>
              <a:rPr lang="en-US" sz="3600" dirty="0">
                <a:solidFill>
                  <a:schemeClr val="accent1"/>
                </a:solidFill>
                <a:latin typeface="+mn-lt"/>
                <a:ea typeface="+mn-ea"/>
                <a:cs typeface="+mn-cs"/>
              </a:rPr>
              <a:t>acting in ways that reflect the expectations of public service and holding ourselves and each other accountable.</a:t>
            </a:r>
          </a:p>
        </p:txBody>
      </p:sp>
    </p:spTree>
    <p:extLst>
      <p:ext uri="{BB962C8B-B14F-4D97-AF65-F5344CB8AC3E}">
        <p14:creationId xmlns:p14="http://schemas.microsoft.com/office/powerpoint/2010/main" val="572061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6" name="Straight Connector 35">
            <a:extLst>
              <a:ext uri="{C183D7F6-B498-43B3-948B-1728B52AA6E4}">
                <adec:decorative xmlns:adec="http://schemas.microsoft.com/office/drawing/2017/decorative" val="1"/>
              </a:ext>
            </a:extLst>
          </p:cNvPr>
          <p:cNvCxnSpPr/>
          <p:nvPr/>
        </p:nvCxnSpPr>
        <p:spPr>
          <a:xfrm>
            <a:off x="11608677" y="2794666"/>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C183D7F6-B498-43B3-948B-1728B52AA6E4}">
                <adec:decorative xmlns:adec="http://schemas.microsoft.com/office/drawing/2017/decorative" val="1"/>
              </a:ext>
            </a:extLst>
          </p:cNvPr>
          <p:cNvSpPr/>
          <p:nvPr/>
        </p:nvSpPr>
        <p:spPr>
          <a:xfrm>
            <a:off x="9188605" y="3538174"/>
            <a:ext cx="6058052" cy="932242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12D66A6E-8AB8-B1D6-32F7-A48D7D400226}"/>
              </a:ext>
            </a:extLst>
          </p:cNvPr>
          <p:cNvSpPr>
            <a:spLocks noGrp="1"/>
          </p:cNvSpPr>
          <p:nvPr>
            <p:ph type="title" idx="4294967295"/>
          </p:nvPr>
        </p:nvSpPr>
        <p:spPr>
          <a:xfrm>
            <a:off x="1692713" y="1141730"/>
            <a:ext cx="21024850" cy="2651125"/>
          </a:xfrm>
          <a:prstGeom prst="rect">
            <a:avLst/>
          </a:prstGeom>
        </p:spPr>
        <p:txBody>
          <a:bodyPr/>
          <a:lstStyle/>
          <a:p>
            <a:pPr algn="ctr" rtl="0" eaLnBrk="1" latinLnBrk="0" hangingPunct="1"/>
            <a:r>
              <a:rPr lang="en-US" sz="8800" kern="1200" dirty="0">
                <a:solidFill>
                  <a:schemeClr val="accent1"/>
                </a:solidFill>
                <a:effectLst/>
                <a:latin typeface="Lato Light" panose="020F0502020204030203" pitchFamily="34" charset="0"/>
                <a:ea typeface="+mn-ea"/>
                <a:cs typeface="+mn-cs"/>
              </a:rPr>
              <a:t>AWARENESS</a:t>
            </a:r>
            <a:endParaRPr lang="en-US" dirty="0">
              <a:solidFill>
                <a:schemeClr val="accent1"/>
              </a:solidFill>
              <a:effectLst/>
            </a:endParaRPr>
          </a:p>
        </p:txBody>
      </p:sp>
      <p:sp>
        <p:nvSpPr>
          <p:cNvPr id="51" name="TextBox 50"/>
          <p:cNvSpPr txBox="1"/>
          <p:nvPr/>
        </p:nvSpPr>
        <p:spPr>
          <a:xfrm>
            <a:off x="9713254" y="6207366"/>
            <a:ext cx="4951141" cy="810478"/>
          </a:xfrm>
          <a:prstGeom prst="rect">
            <a:avLst/>
          </a:prstGeom>
          <a:noFill/>
        </p:spPr>
        <p:txBody>
          <a:bodyPr wrap="square" rtlCol="0">
            <a:spAutoFit/>
          </a:bodyPr>
          <a:lstStyle/>
          <a:p>
            <a:pPr algn="ctr">
              <a:lnSpc>
                <a:spcPts val="5560"/>
              </a:lnSpc>
            </a:pPr>
            <a:r>
              <a:rPr lang="en-US" sz="5000" b="1" dirty="0">
                <a:solidFill>
                  <a:schemeClr val="accent1"/>
                </a:solidFill>
                <a:latin typeface="Minion Pro"/>
                <a:ea typeface="Poppins" charset="0"/>
                <a:cs typeface="Poppins" charset="0"/>
              </a:rPr>
              <a:t>CHAPTER</a:t>
            </a:r>
          </a:p>
        </p:txBody>
      </p:sp>
      <p:sp>
        <p:nvSpPr>
          <p:cNvPr id="4" name="TextBox 3"/>
          <p:cNvSpPr txBox="1"/>
          <p:nvPr/>
        </p:nvSpPr>
        <p:spPr>
          <a:xfrm>
            <a:off x="11608677" y="3185119"/>
            <a:ext cx="1192923" cy="3939540"/>
          </a:xfrm>
          <a:prstGeom prst="rect">
            <a:avLst/>
          </a:prstGeom>
          <a:noFill/>
        </p:spPr>
        <p:txBody>
          <a:bodyPr wrap="square" rtlCol="0">
            <a:spAutoFit/>
          </a:bodyPr>
          <a:lstStyle/>
          <a:p>
            <a:pPr algn="ctr"/>
            <a:r>
              <a:rPr lang="en-US" sz="25000" b="1" dirty="0">
                <a:solidFill>
                  <a:srgbClr val="7B6C40"/>
                </a:solidFill>
                <a:latin typeface="Minion Pro" charset="0"/>
                <a:ea typeface="Minion Pro" charset="0"/>
                <a:cs typeface="Minion Pro" charset="0"/>
              </a:rPr>
              <a:t>1</a:t>
            </a:r>
          </a:p>
        </p:txBody>
      </p:sp>
      <p:sp>
        <p:nvSpPr>
          <p:cNvPr id="3" name="Text Placeholder 2">
            <a:extLst>
              <a:ext uri="{FF2B5EF4-FFF2-40B4-BE49-F238E27FC236}">
                <a16:creationId xmlns:a16="http://schemas.microsoft.com/office/drawing/2014/main" id="{08C2A2BD-5B6A-D3C9-C4C1-72BB941A5FCD}"/>
              </a:ext>
            </a:extLst>
          </p:cNvPr>
          <p:cNvSpPr>
            <a:spLocks noGrp="1"/>
          </p:cNvSpPr>
          <p:nvPr>
            <p:ph type="body" idx="4294967295"/>
          </p:nvPr>
        </p:nvSpPr>
        <p:spPr>
          <a:xfrm>
            <a:off x="9713254" y="7462514"/>
            <a:ext cx="4951141" cy="4775205"/>
          </a:xfrm>
          <a:prstGeom prst="rect">
            <a:avLst/>
          </a:prstGeom>
        </p:spPr>
        <p:txBody>
          <a:bodyPr/>
          <a:lstStyle/>
          <a:p>
            <a:pPr marL="0" marR="0" lvl="0" indent="0" algn="ctr" defTabSz="1828434"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4400" dirty="0">
                <a:solidFill>
                  <a:schemeClr val="accent1"/>
                </a:solidFill>
                <a:latin typeface="+mn-lt"/>
                <a:ea typeface="+mn-ea"/>
                <a:cs typeface="Open Sans Light"/>
              </a:rPr>
              <a:t>We are guided in our conduct by a set of principles and a specific and enforceable set of standards and laws.</a:t>
            </a:r>
          </a:p>
        </p:txBody>
      </p:sp>
    </p:spTree>
    <p:extLst>
      <p:ext uri="{BB962C8B-B14F-4D97-AF65-F5344CB8AC3E}">
        <p14:creationId xmlns:p14="http://schemas.microsoft.com/office/powerpoint/2010/main" val="2777824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Straight Connector 8">
            <a:extLst>
              <a:ext uri="{C183D7F6-B498-43B3-948B-1728B52AA6E4}">
                <adec:decorative xmlns:adec="http://schemas.microsoft.com/office/drawing/2017/decorative" val="1"/>
              </a:ext>
            </a:extLst>
          </p:cNvPr>
          <p:cNvCxnSpPr/>
          <p:nvPr/>
        </p:nvCxnSpPr>
        <p:spPr>
          <a:xfrm>
            <a:off x="11608677" y="2794666"/>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8"/>
          </p:nvPr>
        </p:nvPicPr>
        <p:blipFill rotWithShape="1">
          <a:blip r:embed="rId3" cstate="email">
            <a:extLst>
              <a:ext uri="{28A0092B-C50C-407E-A947-70E740481C1C}">
                <a14:useLocalDpi xmlns:a14="http://schemas.microsoft.com/office/drawing/2010/main" val="0"/>
              </a:ext>
            </a:extLst>
          </a:blip>
          <a:srcRect t="32983" b="8440"/>
          <a:stretch/>
        </p:blipFill>
        <p:spPr/>
      </p:pic>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7"/>
          </p:nvPr>
        </p:nvPicPr>
        <p:blipFill>
          <a:blip r:embed="rId4" cstate="email">
            <a:extLst>
              <a:ext uri="{28A0092B-C50C-407E-A947-70E740481C1C}">
                <a14:useLocalDpi xmlns:a14="http://schemas.microsoft.com/office/drawing/2010/main" val="0"/>
              </a:ext>
            </a:extLst>
          </a:blip>
          <a:srcRect t="20705" b="20705"/>
          <a:stretch>
            <a:fillRect/>
          </a:stretch>
        </p:blipFill>
        <p:spPr/>
      </p:pic>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9"/>
          </p:nvPr>
        </p:nvPicPr>
        <p:blipFill>
          <a:blip r:embed="rId5" cstate="email">
            <a:extLst>
              <a:ext uri="{28A0092B-C50C-407E-A947-70E740481C1C}">
                <a14:useLocalDpi xmlns:a14="http://schemas.microsoft.com/office/drawing/2010/main" val="0"/>
              </a:ext>
            </a:extLst>
          </a:blip>
          <a:srcRect t="20624" b="20624"/>
          <a:stretch>
            <a:fillRect/>
          </a:stretch>
        </p:blipFill>
        <p:spPr/>
      </p:pic>
      <p:sp>
        <p:nvSpPr>
          <p:cNvPr id="8" name="Title 7">
            <a:extLst>
              <a:ext uri="{FF2B5EF4-FFF2-40B4-BE49-F238E27FC236}">
                <a16:creationId xmlns:a16="http://schemas.microsoft.com/office/drawing/2014/main" id="{BAA5F42F-727B-4D3C-0036-4845D2A7BE5E}"/>
              </a:ext>
            </a:extLst>
          </p:cNvPr>
          <p:cNvSpPr>
            <a:spLocks noGrp="1"/>
          </p:cNvSpPr>
          <p:nvPr>
            <p:ph type="title" idx="4294967295"/>
          </p:nvPr>
        </p:nvSpPr>
        <p:spPr>
          <a:xfrm>
            <a:off x="1660626" y="1195337"/>
            <a:ext cx="21024850" cy="2651125"/>
          </a:xfrm>
          <a:prstGeom prst="rect">
            <a:avLst/>
          </a:prstGeom>
        </p:spPr>
        <p:txBody>
          <a:bodyPr/>
          <a:lstStyle/>
          <a:p>
            <a:pPr algn="ctr" rtl="0" eaLnBrk="1" latinLnBrk="0" hangingPunct="1"/>
            <a:r>
              <a:rPr lang="en-US" sz="8800" dirty="0">
                <a:solidFill>
                  <a:schemeClr val="accent1"/>
                </a:solidFill>
                <a:latin typeface="Lato Light" panose="020F0502020204030203" pitchFamily="34" charset="0"/>
                <a:ea typeface="+mn-ea"/>
                <a:cs typeface="+mn-cs"/>
              </a:rPr>
              <a:t>GENERAL PRINCIPLES</a:t>
            </a:r>
          </a:p>
        </p:txBody>
      </p:sp>
      <p:sp>
        <p:nvSpPr>
          <p:cNvPr id="10" name="Text Placeholder 9">
            <a:extLst>
              <a:ext uri="{FF2B5EF4-FFF2-40B4-BE49-F238E27FC236}">
                <a16:creationId xmlns:a16="http://schemas.microsoft.com/office/drawing/2014/main" id="{C0C6F038-EB31-7D6E-1E90-EDAAAA54F1F1}"/>
              </a:ext>
            </a:extLst>
          </p:cNvPr>
          <p:cNvSpPr>
            <a:spLocks noGrp="1"/>
          </p:cNvSpPr>
          <p:nvPr>
            <p:ph type="body" idx="4294967295"/>
          </p:nvPr>
        </p:nvSpPr>
        <p:spPr>
          <a:xfrm>
            <a:off x="1692174" y="3238334"/>
            <a:ext cx="21024850" cy="8702675"/>
          </a:xfrm>
          <a:prstGeom prst="rect">
            <a:avLst/>
          </a:prstGeom>
        </p:spPr>
        <p:txBody>
          <a:bodyPr/>
          <a:lstStyle/>
          <a:p>
            <a:pPr algn="ctr" rtl="0" eaLnBrk="1" latinLnBrk="0" hangingPunct="1"/>
            <a:r>
              <a:rPr lang="en-US" sz="4400" dirty="0">
                <a:solidFill>
                  <a:schemeClr val="accent1"/>
                </a:solidFill>
                <a:latin typeface="+mn-lt"/>
                <a:ea typeface="+mn-ea"/>
                <a:cs typeface="+mn-cs"/>
              </a:rPr>
              <a:t>Respect the rule of law. </a:t>
            </a:r>
          </a:p>
          <a:p>
            <a:pPr algn="ctr" rtl="0" eaLnBrk="1" latinLnBrk="0" hangingPunct="1"/>
            <a:r>
              <a:rPr lang="en-US" sz="4400" dirty="0">
                <a:solidFill>
                  <a:schemeClr val="accent1"/>
                </a:solidFill>
                <a:latin typeface="+mn-lt"/>
                <a:ea typeface="+mn-ea"/>
                <a:cs typeface="+mn-cs"/>
              </a:rPr>
              <a:t>Do not misuse your public position for private gain. </a:t>
            </a:r>
          </a:p>
          <a:p>
            <a:pPr algn="ctr" rtl="0" eaLnBrk="1" latinLnBrk="0" hangingPunct="1"/>
            <a:r>
              <a:rPr lang="en-US" sz="4400" dirty="0">
                <a:solidFill>
                  <a:schemeClr val="accent1"/>
                </a:solidFill>
                <a:latin typeface="+mn-lt"/>
                <a:ea typeface="+mn-ea"/>
                <a:cs typeface="+mn-cs"/>
              </a:rPr>
              <a:t>Be responsible in the use of your time and resources.</a:t>
            </a:r>
          </a:p>
        </p:txBody>
      </p:sp>
      <p:sp>
        <p:nvSpPr>
          <p:cNvPr id="2" name="TextBox 1"/>
          <p:cNvSpPr txBox="1"/>
          <p:nvPr/>
        </p:nvSpPr>
        <p:spPr>
          <a:xfrm>
            <a:off x="1561366" y="6432467"/>
            <a:ext cx="4638514" cy="861774"/>
          </a:xfrm>
          <a:prstGeom prst="rect">
            <a:avLst/>
          </a:prstGeom>
          <a:noFill/>
        </p:spPr>
        <p:txBody>
          <a:bodyPr wrap="none" rtlCol="0">
            <a:spAutoFit/>
          </a:bodyPr>
          <a:lstStyle/>
          <a:p>
            <a:r>
              <a:rPr lang="en-US" sz="4800" b="1" dirty="0">
                <a:solidFill>
                  <a:schemeClr val="accent1"/>
                </a:solidFill>
                <a:latin typeface="Minion Pro"/>
              </a:rPr>
              <a:t>LOYALTY TO LAW</a:t>
            </a:r>
          </a:p>
        </p:txBody>
      </p:sp>
      <p:sp>
        <p:nvSpPr>
          <p:cNvPr id="3" name="TextBox 2"/>
          <p:cNvSpPr txBox="1"/>
          <p:nvPr/>
        </p:nvSpPr>
        <p:spPr>
          <a:xfrm>
            <a:off x="9846678" y="6423102"/>
            <a:ext cx="4677178" cy="830997"/>
          </a:xfrm>
          <a:prstGeom prst="rect">
            <a:avLst/>
          </a:prstGeom>
          <a:noFill/>
        </p:spPr>
        <p:txBody>
          <a:bodyPr wrap="none" rtlCol="0">
            <a:spAutoFit/>
          </a:bodyPr>
          <a:lstStyle/>
          <a:p>
            <a:r>
              <a:rPr lang="en-US" sz="4800" b="1" dirty="0">
                <a:solidFill>
                  <a:schemeClr val="accent1"/>
                </a:solidFill>
                <a:latin typeface="Minion Pro"/>
              </a:rPr>
              <a:t>SELFLESS SERVICE</a:t>
            </a:r>
          </a:p>
        </p:txBody>
      </p:sp>
      <p:sp>
        <p:nvSpPr>
          <p:cNvPr id="4" name="TextBox 3"/>
          <p:cNvSpPr txBox="1"/>
          <p:nvPr/>
        </p:nvSpPr>
        <p:spPr>
          <a:xfrm>
            <a:off x="16711061" y="6408364"/>
            <a:ext cx="7764305" cy="861774"/>
          </a:xfrm>
          <a:prstGeom prst="rect">
            <a:avLst/>
          </a:prstGeom>
          <a:noFill/>
        </p:spPr>
        <p:txBody>
          <a:bodyPr wrap="square" rtlCol="0">
            <a:spAutoFit/>
          </a:bodyPr>
          <a:lstStyle/>
          <a:p>
            <a:r>
              <a:rPr lang="en-US" sz="4800" b="1" dirty="0">
                <a:solidFill>
                  <a:schemeClr val="accent1"/>
                </a:solidFill>
                <a:latin typeface="Minion Pro"/>
              </a:rPr>
              <a:t>RESPONSIBLE STEWARDSHIP</a:t>
            </a:r>
          </a:p>
        </p:txBody>
      </p:sp>
    </p:spTree>
    <p:extLst>
      <p:ext uri="{BB962C8B-B14F-4D97-AF65-F5344CB8AC3E}">
        <p14:creationId xmlns:p14="http://schemas.microsoft.com/office/powerpoint/2010/main" val="14174530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CD3A-9B66-D2D7-9299-F23D4F77C52F}"/>
              </a:ext>
            </a:extLst>
          </p:cNvPr>
          <p:cNvSpPr>
            <a:spLocks noGrp="1"/>
          </p:cNvSpPr>
          <p:nvPr>
            <p:ph type="title" idx="4294967295"/>
          </p:nvPr>
        </p:nvSpPr>
        <p:spPr>
          <a:xfrm>
            <a:off x="457161" y="711835"/>
            <a:ext cx="12032986" cy="2651125"/>
          </a:xfrm>
          <a:prstGeom prst="rect">
            <a:avLst/>
          </a:prstGeom>
        </p:spPr>
        <p:txBody>
          <a:bodyPr/>
          <a:lstStyle/>
          <a:p>
            <a:pPr rtl="0" eaLnBrk="1" latinLnBrk="0" hangingPunct="1"/>
            <a:r>
              <a:rPr lang="en-US" sz="8800" dirty="0">
                <a:solidFill>
                  <a:schemeClr val="accent1"/>
                </a:solidFill>
                <a:latin typeface="Lato Light" panose="020F0502020204030203" pitchFamily="34" charset="0"/>
                <a:ea typeface="+mn-ea"/>
                <a:cs typeface="+mn-cs"/>
              </a:rPr>
              <a:t>STANDARDS OF ETHICAL CONDUCT</a:t>
            </a:r>
          </a:p>
        </p:txBody>
      </p:sp>
      <p:pic>
        <p:nvPicPr>
          <p:cNvPr id="1026" name="Picture 2" descr="The image states that the Standards of Ethical Conduct are specific and enforceable rules that ensure consistency and fairness in the way we deal with similar ethical issues across the executive branch.">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590" y="223838"/>
            <a:ext cx="10915650" cy="132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a:extLst>
              <a:ext uri="{FF2B5EF4-FFF2-40B4-BE49-F238E27FC236}">
                <a16:creationId xmlns:a16="http://schemas.microsoft.com/office/drawing/2014/main" id="{7FF67F4D-69BF-CF88-3C58-A4E51CA0695D}"/>
              </a:ext>
            </a:extLst>
          </p:cNvPr>
          <p:cNvSpPr>
            <a:spLocks noGrp="1"/>
          </p:cNvSpPr>
          <p:nvPr>
            <p:ph type="body" idx="4294967295"/>
          </p:nvPr>
        </p:nvSpPr>
        <p:spPr>
          <a:xfrm>
            <a:off x="2380947" y="4164330"/>
            <a:ext cx="21024850" cy="8702675"/>
          </a:xfrm>
          <a:prstGeom prst="rect">
            <a:avLst/>
          </a:prstGeom>
        </p:spPr>
        <p:txBody>
          <a:bodyPr/>
          <a:lstStyle/>
          <a:p>
            <a:pPr marL="0" indent="0">
              <a:lnSpc>
                <a:spcPct val="100000"/>
              </a:lnSpc>
              <a:spcBef>
                <a:spcPts val="3600"/>
              </a:spcBef>
              <a:buNone/>
            </a:pPr>
            <a:r>
              <a:rPr lang="en-US" sz="4500" kern="1200" dirty="0">
                <a:solidFill>
                  <a:schemeClr val="accent1"/>
                </a:solidFill>
                <a:latin typeface="+mn-lt"/>
                <a:ea typeface="+mn-ea"/>
                <a:cs typeface="+mn-cs"/>
              </a:rPr>
              <a:t>Use of Government Position</a:t>
            </a:r>
          </a:p>
          <a:p>
            <a:pPr marL="0" indent="0">
              <a:lnSpc>
                <a:spcPct val="100000"/>
              </a:lnSpc>
              <a:spcBef>
                <a:spcPts val="3600"/>
              </a:spcBef>
              <a:buNone/>
            </a:pPr>
            <a:r>
              <a:rPr lang="en-US" sz="4500" kern="1200" dirty="0">
                <a:solidFill>
                  <a:schemeClr val="accent1"/>
                </a:solidFill>
                <a:latin typeface="+mn-lt"/>
                <a:ea typeface="+mn-ea"/>
                <a:cs typeface="+mn-cs"/>
              </a:rPr>
              <a:t>Conflicting Financial Interests</a:t>
            </a:r>
          </a:p>
          <a:p>
            <a:pPr marL="0" indent="0">
              <a:lnSpc>
                <a:spcPct val="100000"/>
              </a:lnSpc>
              <a:spcBef>
                <a:spcPts val="3600"/>
              </a:spcBef>
              <a:buNone/>
            </a:pPr>
            <a:r>
              <a:rPr lang="en-US" sz="4500" kern="1200" dirty="0">
                <a:solidFill>
                  <a:schemeClr val="accent1"/>
                </a:solidFill>
                <a:latin typeface="+mn-lt"/>
                <a:ea typeface="+mn-ea"/>
                <a:cs typeface="+mn-cs"/>
              </a:rPr>
              <a:t>Impartiality</a:t>
            </a:r>
          </a:p>
          <a:p>
            <a:pPr marL="0" indent="0">
              <a:lnSpc>
                <a:spcPct val="100000"/>
              </a:lnSpc>
              <a:spcBef>
                <a:spcPts val="3600"/>
              </a:spcBef>
              <a:buNone/>
            </a:pPr>
            <a:r>
              <a:rPr lang="en-US" sz="4500" kern="1200" dirty="0">
                <a:solidFill>
                  <a:schemeClr val="accent1"/>
                </a:solidFill>
                <a:latin typeface="+mn-lt"/>
                <a:ea typeface="+mn-ea"/>
                <a:cs typeface="+mn-cs"/>
              </a:rPr>
              <a:t>Seeking Other Employment</a:t>
            </a:r>
          </a:p>
          <a:p>
            <a:pPr marL="0" indent="0">
              <a:lnSpc>
                <a:spcPct val="100000"/>
              </a:lnSpc>
              <a:spcBef>
                <a:spcPts val="3600"/>
              </a:spcBef>
              <a:buNone/>
            </a:pPr>
            <a:r>
              <a:rPr lang="en-US" sz="4500" kern="1200" dirty="0">
                <a:solidFill>
                  <a:schemeClr val="accent1"/>
                </a:solidFill>
                <a:latin typeface="+mn-lt"/>
                <a:ea typeface="+mn-ea"/>
                <a:cs typeface="+mn-cs"/>
              </a:rPr>
              <a:t>Outside Activities</a:t>
            </a:r>
          </a:p>
          <a:p>
            <a:pPr marL="0" indent="0">
              <a:lnSpc>
                <a:spcPct val="100000"/>
              </a:lnSpc>
              <a:spcBef>
                <a:spcPts val="3600"/>
              </a:spcBef>
              <a:buNone/>
            </a:pPr>
            <a:r>
              <a:rPr lang="en-US" sz="4500" kern="1200" dirty="0">
                <a:solidFill>
                  <a:schemeClr val="accent1"/>
                </a:solidFill>
                <a:latin typeface="+mn-lt"/>
                <a:ea typeface="+mn-ea"/>
                <a:cs typeface="+mn-cs"/>
              </a:rPr>
              <a:t>Gifts from Outside Sources</a:t>
            </a:r>
          </a:p>
          <a:p>
            <a:pPr marL="0" indent="0">
              <a:lnSpc>
                <a:spcPct val="100000"/>
              </a:lnSpc>
              <a:spcBef>
                <a:spcPts val="3600"/>
              </a:spcBef>
              <a:buNone/>
            </a:pPr>
            <a:r>
              <a:rPr lang="en-US" sz="4500" kern="1200" dirty="0">
                <a:solidFill>
                  <a:schemeClr val="accent1"/>
                </a:solidFill>
                <a:latin typeface="+mn-lt"/>
                <a:ea typeface="+mn-ea"/>
                <a:cs typeface="+mn-cs"/>
              </a:rPr>
              <a:t>Gifts Between Employees</a:t>
            </a:r>
          </a:p>
        </p:txBody>
      </p:sp>
      <p:cxnSp>
        <p:nvCxnSpPr>
          <p:cNvPr id="3" name="Straight Connector 2">
            <a:extLst>
              <a:ext uri="{FF2B5EF4-FFF2-40B4-BE49-F238E27FC236}">
                <a16:creationId xmlns:a16="http://schemas.microsoft.com/office/drawing/2014/main" id="{B9BAF71B-CEC0-1282-84D4-D7C770EF3A22}"/>
              </a:ext>
              <a:ext uri="{C183D7F6-B498-43B3-948B-1728B52AA6E4}">
                <adec:decorative xmlns:adec="http://schemas.microsoft.com/office/drawing/2017/decorative" val="1"/>
              </a:ext>
            </a:extLst>
          </p:cNvPr>
          <p:cNvCxnSpPr/>
          <p:nvPr/>
        </p:nvCxnSpPr>
        <p:spPr>
          <a:xfrm>
            <a:off x="666357" y="3648106"/>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1744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CD3A-9B66-D2D7-9299-F23D4F77C52F}"/>
              </a:ext>
            </a:extLst>
          </p:cNvPr>
          <p:cNvSpPr>
            <a:spLocks noGrp="1"/>
          </p:cNvSpPr>
          <p:nvPr>
            <p:ph type="title" idx="4294967295"/>
          </p:nvPr>
        </p:nvSpPr>
        <p:spPr>
          <a:xfrm>
            <a:off x="457161" y="711835"/>
            <a:ext cx="12032986" cy="2651125"/>
          </a:xfrm>
          <a:prstGeom prst="rect">
            <a:avLst/>
          </a:prstGeom>
        </p:spPr>
        <p:txBody>
          <a:bodyPr/>
          <a:lstStyle/>
          <a:p>
            <a:pPr rtl="0" eaLnBrk="1" latinLnBrk="0" hangingPunct="1"/>
            <a:r>
              <a:rPr lang="en-US" sz="8800" dirty="0">
                <a:solidFill>
                  <a:schemeClr val="accent1"/>
                </a:solidFill>
                <a:latin typeface="Lato Light" panose="020F0502020204030203" pitchFamily="34" charset="0"/>
                <a:ea typeface="+mn-ea"/>
                <a:cs typeface="+mn-cs"/>
              </a:rPr>
              <a:t>CRIMINAL CONFLICT OF INTEREST LAWS</a:t>
            </a:r>
          </a:p>
        </p:txBody>
      </p:sp>
      <p:cxnSp>
        <p:nvCxnSpPr>
          <p:cNvPr id="3" name="Straight Connector 2" descr="The image states that the Criminal Conflict of Interest Laws are an additional set of laws that address our conduct as employees of the executive branch, and they are particularly important because they carry criminal penalties.">
            <a:extLst>
              <a:ext uri="{FF2B5EF4-FFF2-40B4-BE49-F238E27FC236}">
                <a16:creationId xmlns:a16="http://schemas.microsoft.com/office/drawing/2014/main" id="{B9BAF71B-CEC0-1282-84D4-D7C770EF3A22}"/>
              </a:ext>
              <a:ext uri="{C183D7F6-B498-43B3-948B-1728B52AA6E4}">
                <adec:decorative xmlns:adec="http://schemas.microsoft.com/office/drawing/2017/decorative" val="0"/>
              </a:ext>
            </a:extLst>
          </p:cNvPr>
          <p:cNvCxnSpPr/>
          <p:nvPr/>
        </p:nvCxnSpPr>
        <p:spPr>
          <a:xfrm>
            <a:off x="666357" y="3648106"/>
            <a:ext cx="11929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7FF67F4D-69BF-CF88-3C58-A4E51CA0695D}"/>
              </a:ext>
            </a:extLst>
          </p:cNvPr>
          <p:cNvSpPr>
            <a:spLocks noGrp="1"/>
          </p:cNvSpPr>
          <p:nvPr>
            <p:ph type="body" idx="4294967295"/>
          </p:nvPr>
        </p:nvSpPr>
        <p:spPr>
          <a:xfrm>
            <a:off x="666358" y="4351020"/>
            <a:ext cx="11823790" cy="8702675"/>
          </a:xfrm>
          <a:prstGeom prst="rect">
            <a:avLst/>
          </a:prstGeom>
        </p:spPr>
        <p:txBody>
          <a:bodyPr/>
          <a:lstStyle/>
          <a:p>
            <a:pPr marL="0" indent="0">
              <a:buNone/>
            </a:pPr>
            <a:r>
              <a:rPr lang="en-US" sz="4800" dirty="0">
                <a:solidFill>
                  <a:schemeClr val="accent1"/>
                </a:solidFill>
                <a:latin typeface="+mn-lt"/>
                <a:ea typeface="+mn-ea"/>
                <a:cs typeface="+mn-cs"/>
              </a:rPr>
              <a:t>[Should you elect to also introduce new employees to the Criminal Conflict of Interest Laws, this is a placeholder slide for you to use. Delete this slide if not being used.]</a:t>
            </a:r>
          </a:p>
        </p:txBody>
      </p:sp>
      <p:grpSp>
        <p:nvGrpSpPr>
          <p:cNvPr id="7" name="Group 6">
            <a:extLst>
              <a:ext uri="{FF2B5EF4-FFF2-40B4-BE49-F238E27FC236}">
                <a16:creationId xmlns:a16="http://schemas.microsoft.com/office/drawing/2014/main" id="{20A72253-7095-1996-C50E-AF067A1A496E}"/>
              </a:ext>
              <a:ext uri="{C183D7F6-B498-43B3-948B-1728B52AA6E4}">
                <adec:decorative xmlns:adec="http://schemas.microsoft.com/office/drawing/2017/decorative" val="1"/>
              </a:ext>
            </a:extLst>
          </p:cNvPr>
          <p:cNvGrpSpPr/>
          <p:nvPr/>
        </p:nvGrpSpPr>
        <p:grpSpPr>
          <a:xfrm>
            <a:off x="13044590" y="223838"/>
            <a:ext cx="10915650" cy="13268325"/>
            <a:chOff x="13044590" y="223838"/>
            <a:chExt cx="10915650" cy="13268325"/>
          </a:xfrm>
        </p:grpSpPr>
        <p:pic>
          <p:nvPicPr>
            <p:cNvPr id="4" name="Picture 2">
              <a:extLst>
                <a:ext uri="{FF2B5EF4-FFF2-40B4-BE49-F238E27FC236}">
                  <a16:creationId xmlns:a16="http://schemas.microsoft.com/office/drawing/2014/main" id="{E3C4DD58-DF92-9C65-9556-7472E6FDFC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590" y="223838"/>
              <a:ext cx="10915650" cy="132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04A5618-BC2F-2F4C-D5D7-832F3BBC7BAD}"/>
                </a:ext>
              </a:extLst>
            </p:cNvPr>
            <p:cNvPicPr>
              <a:picLocks noChangeAspect="1"/>
            </p:cNvPicPr>
            <p:nvPr/>
          </p:nvPicPr>
          <p:blipFill>
            <a:blip r:embed="rId4"/>
            <a:srcRect b="16061"/>
            <a:stretch/>
          </p:blipFill>
          <p:spPr>
            <a:xfrm>
              <a:off x="15805180" y="3362960"/>
              <a:ext cx="5408899" cy="7868920"/>
            </a:xfrm>
            <a:prstGeom prst="rect">
              <a:avLst/>
            </a:prstGeom>
          </p:spPr>
        </p:pic>
      </p:grpSp>
    </p:spTree>
    <p:extLst>
      <p:ext uri="{BB962C8B-B14F-4D97-AF65-F5344CB8AC3E}">
        <p14:creationId xmlns:p14="http://schemas.microsoft.com/office/powerpoint/2010/main" val="26614372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email">
            <a:alphaModFix/>
            <a:extLst>
              <a:ext uri="{28A0092B-C50C-407E-A947-70E740481C1C}">
                <a14:useLocalDpi xmlns:a14="http://schemas.microsoft.com/office/drawing/2010/main" val="0"/>
              </a:ext>
            </a:extLst>
          </a:blip>
          <a:srcRect t="42485" r="29242" b="30576"/>
          <a:stretch/>
        </p:blipFill>
        <p:spPr>
          <a:xfrm rot="10800000">
            <a:off x="-1" y="6057"/>
            <a:ext cx="24377650" cy="362977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654354"/>
            <a:ext cx="24377649" cy="2083981"/>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681CD-2452-3546-8381-0BAA389B5A26}"/>
              </a:ext>
            </a:extLst>
          </p:cNvPr>
          <p:cNvSpPr>
            <a:spLocks noGrp="1"/>
          </p:cNvSpPr>
          <p:nvPr>
            <p:ph type="title" idx="4294967295"/>
          </p:nvPr>
        </p:nvSpPr>
        <p:spPr>
          <a:xfrm>
            <a:off x="1692713" y="773329"/>
            <a:ext cx="21024850" cy="2651125"/>
          </a:xfrm>
          <a:prstGeom prst="rect">
            <a:avLst/>
          </a:prstGeom>
        </p:spPr>
        <p:txBody>
          <a:bodyPr/>
          <a:lstStyle/>
          <a:p>
            <a:pPr algn="ctr" rtl="0" eaLnBrk="1" latinLnBrk="0" hangingPunct="1"/>
            <a:r>
              <a:rPr lang="en-US" sz="12200" b="1" kern="1200" dirty="0">
                <a:solidFill>
                  <a:schemeClr val="bg2"/>
                </a:solidFill>
                <a:effectLst/>
                <a:latin typeface="Minion Pro"/>
                <a:ea typeface="Minion Pro"/>
                <a:cs typeface="Minion Pro"/>
              </a:rPr>
              <a:t>SCENARIOS</a:t>
            </a:r>
            <a:endParaRPr lang="en-US" dirty="0">
              <a:solidFill>
                <a:schemeClr val="bg2"/>
              </a:solidFill>
              <a:effectLst/>
            </a:endParaRPr>
          </a:p>
        </p:txBody>
      </p:sp>
      <p:sp>
        <p:nvSpPr>
          <p:cNvPr id="4" name="Text Placeholder 3">
            <a:extLst>
              <a:ext uri="{FF2B5EF4-FFF2-40B4-BE49-F238E27FC236}">
                <a16:creationId xmlns:a16="http://schemas.microsoft.com/office/drawing/2014/main" id="{0CC67267-C34D-5F93-D9CC-A37BFA39C1C0}"/>
              </a:ext>
            </a:extLst>
          </p:cNvPr>
          <p:cNvSpPr>
            <a:spLocks noGrp="1"/>
          </p:cNvSpPr>
          <p:nvPr>
            <p:ph type="body" idx="4294967295"/>
          </p:nvPr>
        </p:nvSpPr>
        <p:spPr>
          <a:xfrm>
            <a:off x="1181636" y="6477000"/>
            <a:ext cx="22047003" cy="2542540"/>
          </a:xfrm>
          <a:prstGeom prst="rect">
            <a:avLst/>
          </a:prstGeom>
        </p:spPr>
        <p:txBody>
          <a:bodyPr/>
          <a:lstStyle/>
          <a:p>
            <a:pPr marL="0" indent="0">
              <a:buNone/>
            </a:pPr>
            <a:r>
              <a:rPr lang="en-US" sz="5400" dirty="0">
                <a:solidFill>
                  <a:schemeClr val="accent1"/>
                </a:solidFill>
                <a:latin typeface="+mn-lt"/>
                <a:ea typeface="+mn-ea"/>
                <a:cs typeface="+mn-cs"/>
              </a:rPr>
              <a:t>[Select or create scenarios that will be beneficial to your agency’s employees. If selecting from those provided, re-number your topics and scenarios accordingly. Delete these instructions before finalizing your presentation.]</a:t>
            </a:r>
          </a:p>
        </p:txBody>
      </p:sp>
    </p:spTree>
    <p:extLst>
      <p:ext uri="{BB962C8B-B14F-4D97-AF65-F5344CB8AC3E}">
        <p14:creationId xmlns:p14="http://schemas.microsoft.com/office/powerpoint/2010/main" val="1890379218"/>
      </p:ext>
    </p:extLst>
  </p:cSld>
  <p:clrMapOvr>
    <a:masterClrMapping/>
  </p:clrMapOvr>
</p:sld>
</file>

<file path=ppt/theme/theme1.xml><?xml version="1.0" encoding="utf-8"?>
<a:theme xmlns:a="http://schemas.openxmlformats.org/drawingml/2006/main" name="Default Theme">
  <a:themeElements>
    <a:clrScheme name="Wolf Light 3">
      <a:dk1>
        <a:srgbClr val="7F7F7F"/>
      </a:dk1>
      <a:lt1>
        <a:srgbClr val="FFFFFF"/>
      </a:lt1>
      <a:dk2>
        <a:srgbClr val="000000"/>
      </a:dk2>
      <a:lt2>
        <a:srgbClr val="FFFFFF"/>
      </a:lt2>
      <a:accent1>
        <a:srgbClr val="000000"/>
      </a:accent1>
      <a:accent2>
        <a:srgbClr val="36DDD7"/>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Wolf Light 3">
      <a:dk1>
        <a:srgbClr val="7F7F7F"/>
      </a:dk1>
      <a:lt1>
        <a:srgbClr val="FFFFFF"/>
      </a:lt1>
      <a:dk2>
        <a:srgbClr val="000000"/>
      </a:dk2>
      <a:lt2>
        <a:srgbClr val="FFFFFF"/>
      </a:lt2>
      <a:accent1>
        <a:srgbClr val="000000"/>
      </a:accent1>
      <a:accent2>
        <a:srgbClr val="36DDD7"/>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53766</TotalTime>
  <Words>1054</Words>
  <Application>Microsoft Office PowerPoint</Application>
  <PresentationFormat>Custom</PresentationFormat>
  <Paragraphs>107</Paragraphs>
  <Slides>29</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 Light</vt:lpstr>
      <vt:lpstr>Lato</vt:lpstr>
      <vt:lpstr>Lato Light</vt:lpstr>
      <vt:lpstr>Minion Pro</vt:lpstr>
      <vt:lpstr>Poppins Light</vt:lpstr>
      <vt:lpstr>Poppins SemiBold</vt:lpstr>
      <vt:lpstr>Default Theme</vt:lpstr>
      <vt:lpstr>1_Default Theme</vt:lpstr>
      <vt:lpstr>ETHICAL SERVICE</vt:lpstr>
      <vt:lpstr>ETHICAL CONDUCT</vt:lpstr>
      <vt:lpstr>OUR PRINCIPLES &amp; STANDARDS OF ETHICAL CONDUCT</vt:lpstr>
      <vt:lpstr>YOUR COMMITMENT</vt:lpstr>
      <vt:lpstr>AWARENESS</vt:lpstr>
      <vt:lpstr>GENERAL PRINCIPLES</vt:lpstr>
      <vt:lpstr>STANDARDS OF ETHICAL CONDUCT</vt:lpstr>
      <vt:lpstr>CRIMINAL CONFLICT OF INTEREST LAWS</vt:lpstr>
      <vt:lpstr>SCENARIOS</vt:lpstr>
      <vt:lpstr>TOPIC [1] – MISUSE OF POSITION AND RESOURCES</vt:lpstr>
      <vt:lpstr>TOPIC [1]: SCENARIO [1]</vt:lpstr>
      <vt:lpstr>TOPIC [1]: SCENARIO [2]</vt:lpstr>
      <vt:lpstr>TOPIC [1]: SCENARIO [3]</vt:lpstr>
      <vt:lpstr>TOPIC [2] – CONFLICTS OF INTEREST AND IMPARTIALITY</vt:lpstr>
      <vt:lpstr>TOPIC [2]: SCENARIO [1]</vt:lpstr>
      <vt:lpstr>TOPIC [2]: SCENARIO [2]</vt:lpstr>
      <vt:lpstr>TOPIC [2]: SCENARIO [3]</vt:lpstr>
      <vt:lpstr>TOPIC [3] – OUTSIDE ACTIVITIES AND SEEKING EMPLOYMENT</vt:lpstr>
      <vt:lpstr>TOPIC [3]: SCENARIO [1]</vt:lpstr>
      <vt:lpstr>TOPIC [3]: SCENARIO [2]</vt:lpstr>
      <vt:lpstr>TOPIC [3]: SCENARIO [3]</vt:lpstr>
      <vt:lpstr>TOPIC [4] – GIFTS FROM OUTSIDE SOURCES</vt:lpstr>
      <vt:lpstr>TOPIC [4]: SCENARIO [1]</vt:lpstr>
      <vt:lpstr>TOPIC [4]: SCENARIO [2]</vt:lpstr>
      <vt:lpstr>TOPIC [4]: SCENARIO [3]</vt:lpstr>
      <vt:lpstr>TOPIC [5] – GIFTS BETWEEN EMPLOYEES</vt:lpstr>
      <vt:lpstr>TOPIC [5]: SCENARIO [1]</vt:lpstr>
      <vt:lpstr>TOPIC [5]: SCENARIO [2]</vt:lpstr>
      <vt:lpstr>ETHICS OFFICE INFORMATION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 Kane-Piasecki</dc:creator>
  <cp:lastModifiedBy>Megan Kunkle</cp:lastModifiedBy>
  <cp:revision>6189</cp:revision>
  <dcterms:created xsi:type="dcterms:W3CDTF">2014-11-12T21:47:38Z</dcterms:created>
  <dcterms:modified xsi:type="dcterms:W3CDTF">2025-01-16T22:07:09Z</dcterms:modified>
</cp:coreProperties>
</file>