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90" r:id="rId2"/>
    <p:sldId id="300" r:id="rId3"/>
    <p:sldId id="307" r:id="rId4"/>
    <p:sldId id="295" r:id="rId5"/>
    <p:sldId id="302" r:id="rId6"/>
    <p:sldId id="303" r:id="rId7"/>
    <p:sldId id="308" r:id="rId8"/>
    <p:sldId id="305" r:id="rId9"/>
    <p:sldId id="306" r:id="rId10"/>
    <p:sldId id="294" r:id="rId11"/>
    <p:sldId id="291" r:id="rId12"/>
    <p:sldId id="292" r:id="rId13"/>
    <p:sldId id="293" r:id="rId14"/>
    <p:sldId id="296" r:id="rId15"/>
    <p:sldId id="297" r:id="rId16"/>
    <p:sldId id="298" r:id="rId17"/>
    <p:sldId id="299" r:id="rId18"/>
    <p:sldId id="277" r:id="rId19"/>
    <p:sldId id="278" r:id="rId20"/>
    <p:sldId id="279" r:id="rId21"/>
    <p:sldId id="280" r:id="rId22"/>
    <p:sldId id="273" r:id="rId23"/>
    <p:sldId id="274" r:id="rId24"/>
    <p:sldId id="275" r:id="rId25"/>
    <p:sldId id="276" r:id="rId26"/>
    <p:sldId id="285" r:id="rId27"/>
    <p:sldId id="270" r:id="rId28"/>
    <p:sldId id="271" r:id="rId29"/>
    <p:sldId id="272" r:id="rId30"/>
    <p:sldId id="257" r:id="rId31"/>
    <p:sldId id="258" r:id="rId32"/>
    <p:sldId id="259" r:id="rId33"/>
    <p:sldId id="260" r:id="rId34"/>
    <p:sldId id="261" r:id="rId35"/>
    <p:sldId id="262" r:id="rId36"/>
    <p:sldId id="263" r:id="rId37"/>
    <p:sldId id="264" r:id="rId38"/>
    <p:sldId id="265" r:id="rId39"/>
    <p:sldId id="266" r:id="rId40"/>
    <p:sldId id="267" r:id="rId41"/>
    <p:sldId id="268" r:id="rId42"/>
    <p:sldId id="316" r:id="rId43"/>
    <p:sldId id="317" r:id="rId44"/>
    <p:sldId id="318" r:id="rId45"/>
    <p:sldId id="319" r:id="rId46"/>
    <p:sldId id="324" r:id="rId47"/>
    <p:sldId id="325" r:id="rId48"/>
    <p:sldId id="326" r:id="rId49"/>
    <p:sldId id="327" r:id="rId50"/>
    <p:sldId id="332" r:id="rId51"/>
    <p:sldId id="333"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84D824-C87F-4E5C-BC48-89F6A5B0D35A}" name="Patrick Shepherd" initials="PS" userId="S::pshephe@oge.gov::2bab484f-db6b-45c3-a7a3-d3fc9927c000" providerId="AD"/>
  <p188:author id="{11B6145A-1A60-CAC8-9920-7896C7757CAA}" name="Dawn Feick" initials="DF" userId="S::dfeick@oge.gov::60c06771-f01b-4a76-add4-0c47de0afa24" providerId="AD"/>
  <p188:author id="{29FB8C90-D52C-EED9-1576-792530FC267B}" name="Megan Kunkle" initials="MK" userId="S::mkunkle@oge.gov::dddbce3b-2b89-44ac-b5bd-f1b088a6269b" providerId="AD"/>
  <p188:author id="{017ADBD9-FAEE-700C-7495-BAF6F2923F95}" name="Suzanne L. Meyer" initials="SM" userId="S::slmeyer@oge.gov::f536ea65-ac04-40e5-a8a2-ccc1b433e83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99" autoAdjust="0"/>
    <p:restoredTop sz="78400" autoAdjust="0"/>
  </p:normalViewPr>
  <p:slideViewPr>
    <p:cSldViewPr snapToGrid="0">
      <p:cViewPr varScale="1">
        <p:scale>
          <a:sx n="92" d="100"/>
          <a:sy n="92" d="100"/>
        </p:scale>
        <p:origin x="2117" y="67"/>
      </p:cViewPr>
      <p:guideLst>
        <p:guide orient="horz" pos="2160"/>
        <p:guide pos="2880"/>
      </p:guideLst>
    </p:cSldViewPr>
  </p:slideViewPr>
  <p:outlineViewPr>
    <p:cViewPr>
      <p:scale>
        <a:sx n="33" d="100"/>
        <a:sy n="33" d="100"/>
      </p:scale>
      <p:origin x="0" y="-14918"/>
    </p:cViewPr>
  </p:outlineViewPr>
  <p:notesTextViewPr>
    <p:cViewPr>
      <p:scale>
        <a:sx n="1" d="1"/>
        <a:sy n="1" d="1"/>
      </p:scale>
      <p:origin x="0" y="0"/>
    </p:cViewPr>
  </p:notesTextViewPr>
  <p:notesViewPr>
    <p:cSldViewPr snapToGrid="0">
      <p:cViewPr varScale="1">
        <p:scale>
          <a:sx n="89" d="100"/>
          <a:sy n="89" d="100"/>
        </p:scale>
        <p:origin x="411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microsoft.com/office/2018/10/relationships/authors" Targe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11E6D-1500-44B4-AC1C-1DF8C51BC2F4}" type="datetimeFigureOut">
              <a:rPr lang="en-US" smtClean="0"/>
              <a:t>2/13/2025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42DE51-7C01-40CC-AE74-1497594D5317}" type="slidenum">
              <a:rPr lang="en-US" smtClean="0"/>
              <a:t>‹#›</a:t>
            </a:fld>
            <a:endParaRPr lang="en-US"/>
          </a:p>
        </p:txBody>
      </p:sp>
    </p:spTree>
    <p:extLst>
      <p:ext uri="{BB962C8B-B14F-4D97-AF65-F5344CB8AC3E}">
        <p14:creationId xmlns:p14="http://schemas.microsoft.com/office/powerpoint/2010/main" val="1925635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502985-288E-4FB7-9950-46EEACE3201C}" type="slidenum">
              <a:rPr lang="en-US" smtClean="0"/>
              <a:t>1</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10</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11</a:t>
            </a:fld>
            <a:endParaRPr lang="en-US"/>
          </a:p>
        </p:txBody>
      </p:sp>
    </p:spTree>
    <p:extLst>
      <p:ext uri="{BB962C8B-B14F-4D97-AF65-F5344CB8AC3E}">
        <p14:creationId xmlns:p14="http://schemas.microsoft.com/office/powerpoint/2010/main" val="3229614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When</a:t>
            </a:r>
            <a:r>
              <a:rPr lang="en-US" baseline="0" dirty="0"/>
              <a:t> an employee has a significant change in their financial holdings, we find new possibilities for financial conflicts of interest. This could cause ethics issues related to upholding the principles of selfless service.</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12</a:t>
            </a:fld>
            <a:endParaRPr lang="en-US"/>
          </a:p>
        </p:txBody>
      </p:sp>
    </p:spTree>
    <p:extLst>
      <p:ext uri="{BB962C8B-B14F-4D97-AF65-F5344CB8AC3E}">
        <p14:creationId xmlns:p14="http://schemas.microsoft.com/office/powerpoint/2010/main" val="518309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When an employee’s financial situation</a:t>
            </a:r>
            <a:r>
              <a:rPr lang="en-US" baseline="0" dirty="0"/>
              <a:t> changes significantly, they should seek updated advice on avoiding financial conflicts of interest (see 18 USC 208 and also 5 CFR Subpart D – Conflicting Financial Interests). If a filer, they should also review and prepare to update their most recent financial disclosure report. It may not be time for them to officially update their report, but there is no need to wait until the annual filing cycle to solicit updated advice to avoid financial conflicts of interest.</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13</a:t>
            </a:fld>
            <a:endParaRPr lang="en-US"/>
          </a:p>
        </p:txBody>
      </p:sp>
    </p:spTree>
    <p:extLst>
      <p:ext uri="{BB962C8B-B14F-4D97-AF65-F5344CB8AC3E}">
        <p14:creationId xmlns:p14="http://schemas.microsoft.com/office/powerpoint/2010/main" val="2741552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fld id="{8CAE3A5D-A0C2-4565-B30C-EC88126F7C17}" type="slidenum">
              <a:rPr lang="en-US" smtClean="0"/>
              <a:t>14</a:t>
            </a:fld>
            <a:endParaRPr lang="en-US"/>
          </a:p>
        </p:txBody>
      </p:sp>
    </p:spTree>
    <p:extLst>
      <p:ext uri="{BB962C8B-B14F-4D97-AF65-F5344CB8AC3E}">
        <p14:creationId xmlns:p14="http://schemas.microsoft.com/office/powerpoint/2010/main" val="1470433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15</a:t>
            </a:fld>
            <a:endParaRPr lang="en-US"/>
          </a:p>
        </p:txBody>
      </p:sp>
    </p:spTree>
    <p:extLst>
      <p:ext uri="{BB962C8B-B14F-4D97-AF65-F5344CB8AC3E}">
        <p14:creationId xmlns:p14="http://schemas.microsoft.com/office/powerpoint/2010/main" val="4017555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Anytime an employee looks to intercede in a matter involving another federal agency, including</a:t>
            </a:r>
            <a:r>
              <a:rPr lang="en-US" baseline="0" dirty="0"/>
              <a:t> for writing a recommendation, caution is warranted. </a:t>
            </a:r>
          </a:p>
          <a:p>
            <a:pPr>
              <a:spcBef>
                <a:spcPts val="600"/>
              </a:spcBef>
              <a:spcAft>
                <a:spcPts val="600"/>
              </a:spcAft>
            </a:pPr>
            <a:r>
              <a:rPr lang="en-US" baseline="0" dirty="0"/>
              <a:t>Employees should be advised that they must adhere to equal opportunity requirements, avoid sharing non-public information, and work to ensure that decisions are made through appropriate processes. </a:t>
            </a:r>
          </a:p>
          <a:p>
            <a:pPr>
              <a:spcBef>
                <a:spcPts val="600"/>
              </a:spcBef>
              <a:spcAft>
                <a:spcPts val="600"/>
              </a:spcAft>
            </a:pPr>
            <a:r>
              <a:rPr lang="en-US" baseline="0" dirty="0"/>
              <a:t>Employees should be advised to not accept any type of payments for the recommendation.</a:t>
            </a:r>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16</a:t>
            </a:fld>
            <a:endParaRPr lang="en-US"/>
          </a:p>
        </p:txBody>
      </p:sp>
    </p:spTree>
    <p:extLst>
      <p:ext uri="{BB962C8B-B14F-4D97-AF65-F5344CB8AC3E}">
        <p14:creationId xmlns:p14="http://schemas.microsoft.com/office/powerpoint/2010/main" val="1552575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18 USC 205, which concerns representing others in claims and other matters affecting the government, is implicated. Rules concerning the appearance of impartiality (see </a:t>
            </a:r>
            <a:r>
              <a:rPr lang="en-US" baseline="0" dirty="0"/>
              <a:t>5 CFR Subpart E – Impartiality in Performing Duties)</a:t>
            </a:r>
            <a:r>
              <a:rPr lang="en-US" dirty="0"/>
              <a:t> and misuse</a:t>
            </a:r>
            <a:r>
              <a:rPr lang="en-US" baseline="0" dirty="0"/>
              <a:t> of official position (see 5 CFR Subpart G – Misuse of Position) also may be implicated in these types of situations.  </a:t>
            </a:r>
          </a:p>
          <a:p>
            <a:pPr>
              <a:spcBef>
                <a:spcPts val="600"/>
              </a:spcBef>
              <a:spcAft>
                <a:spcPts val="600"/>
              </a:spcAft>
            </a:pPr>
            <a:r>
              <a:rPr lang="en-US" baseline="0" dirty="0"/>
              <a:t>There are ways for employees to help, however. Employees can share public information </a:t>
            </a:r>
            <a:r>
              <a:rPr lang="en-US" dirty="0"/>
              <a:t>about how to become a citizen if they know it, and, with some restrictions, write and send a letter of recommendation for someone seeking a to become a citizen (see 5 CFR 2635.702(b)).</a:t>
            </a:r>
          </a:p>
        </p:txBody>
      </p:sp>
      <p:sp>
        <p:nvSpPr>
          <p:cNvPr id="4" name="Slide Number Placeholder 3"/>
          <p:cNvSpPr>
            <a:spLocks noGrp="1"/>
          </p:cNvSpPr>
          <p:nvPr>
            <p:ph type="sldNum" sz="quarter" idx="10"/>
          </p:nvPr>
        </p:nvSpPr>
        <p:spPr/>
        <p:txBody>
          <a:bodyPr/>
          <a:lstStyle/>
          <a:p>
            <a:fld id="{8CAE3A5D-A0C2-4565-B30C-EC88126F7C17}" type="slidenum">
              <a:rPr lang="en-US" smtClean="0"/>
              <a:t>17</a:t>
            </a:fld>
            <a:endParaRPr lang="en-US"/>
          </a:p>
        </p:txBody>
      </p:sp>
    </p:spTree>
    <p:extLst>
      <p:ext uri="{BB962C8B-B14F-4D97-AF65-F5344CB8AC3E}">
        <p14:creationId xmlns:p14="http://schemas.microsoft.com/office/powerpoint/2010/main" val="536437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c</a:t>
            </a:r>
            <a:r>
              <a:rPr lang="en-US" dirty="0"/>
              <a:t>ould</a:t>
            </a:r>
            <a:r>
              <a:rPr lang="en-US" baseline="0" dirty="0"/>
              <a:t>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in your book seem to be implicated by this scenario?  </a:t>
            </a:r>
          </a:p>
          <a:p>
            <a:pPr>
              <a:spcBef>
                <a:spcPts val="600"/>
              </a:spcBef>
              <a:spcAft>
                <a:spcPts val="600"/>
              </a:spcAft>
            </a:pPr>
            <a:r>
              <a:rPr lang="en-US" baseline="0" dirty="0"/>
              <a:t>Do any rules come to mind?</a:t>
            </a:r>
            <a:endParaRPr lang="en-US" dirty="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18</a:t>
            </a:fld>
            <a:endParaRPr lang="en-US"/>
          </a:p>
        </p:txBody>
      </p:sp>
    </p:spTree>
    <p:extLst>
      <p:ext uri="{BB962C8B-B14F-4D97-AF65-F5344CB8AC3E}">
        <p14:creationId xmlns:p14="http://schemas.microsoft.com/office/powerpoint/2010/main" val="666214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19</a:t>
            </a:fld>
            <a:endParaRPr lang="en-US"/>
          </a:p>
        </p:txBody>
      </p:sp>
    </p:spTree>
    <p:extLst>
      <p:ext uri="{BB962C8B-B14F-4D97-AF65-F5344CB8AC3E}">
        <p14:creationId xmlns:p14="http://schemas.microsoft.com/office/powerpoint/2010/main" val="1431920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502985-288E-4FB7-9950-46EEACE3201C}" type="slidenum">
              <a:rPr lang="en-US" smtClean="0"/>
              <a:t>2</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many ethics issues</a:t>
            </a:r>
            <a:r>
              <a:rPr lang="en-US" baseline="0" dirty="0"/>
              <a:t> that can arise for an employee in this situation that touch on the principles relating to loyalty to law, selfless service, and responsible stewardship. </a:t>
            </a:r>
            <a:r>
              <a:rPr lang="en-US" dirty="0"/>
              <a:t>Generally,</a:t>
            </a:r>
            <a:r>
              <a:rPr lang="en-US" baseline="0" dirty="0"/>
              <a:t> in these situations, employees should be careful about soliciting and accepting gifts, disclosing non-public information for private benefit, and creating the appearance of partiality.  </a:t>
            </a: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20</a:t>
            </a:fld>
            <a:endParaRPr lang="en-US"/>
          </a:p>
        </p:txBody>
      </p:sp>
    </p:spTree>
    <p:extLst>
      <p:ext uri="{BB962C8B-B14F-4D97-AF65-F5344CB8AC3E}">
        <p14:creationId xmlns:p14="http://schemas.microsoft.com/office/powerpoint/2010/main" val="2854017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284671" y="4343400"/>
            <a:ext cx="6262777" cy="4114800"/>
          </a:xfrm>
        </p:spPr>
        <p:txBody>
          <a:bodyPr/>
          <a:lstStyle/>
          <a:p>
            <a:pPr>
              <a:spcBef>
                <a:spcPts val="600"/>
              </a:spcBef>
              <a:spcAft>
                <a:spcPts val="600"/>
              </a:spcAft>
            </a:pPr>
            <a:r>
              <a:rPr lang="en-US" dirty="0"/>
              <a:t>Discuss the requirements and exceptions available under</a:t>
            </a:r>
            <a:r>
              <a:rPr lang="en-US" baseline="0" dirty="0"/>
              <a:t> 5 CFR Subpart B – Gifts From Outside Sources.</a:t>
            </a:r>
          </a:p>
          <a:p>
            <a:pPr marL="628650" lvl="1" indent="-171450">
              <a:spcBef>
                <a:spcPts val="600"/>
              </a:spcBef>
              <a:spcAft>
                <a:spcPts val="600"/>
              </a:spcAft>
              <a:buFont typeface="Arial" panose="020B0604020202020204" pitchFamily="34" charset="0"/>
              <a:buChar char="•"/>
            </a:pPr>
            <a:r>
              <a:rPr lang="en-US" baseline="0" dirty="0"/>
              <a:t>Consider discussing your agency’s process for vetting “widely attended gatherings (WAGs)” (see 5 CFR 2635.204(g)).</a:t>
            </a:r>
          </a:p>
          <a:p>
            <a:pPr marL="628650" lvl="1" indent="-171450">
              <a:spcBef>
                <a:spcPts val="600"/>
              </a:spcBef>
              <a:spcAft>
                <a:spcPts val="600"/>
              </a:spcAft>
              <a:buFont typeface="Arial" panose="020B0604020202020204" pitchFamily="34" charset="0"/>
              <a:buChar char="•"/>
            </a:pPr>
            <a:r>
              <a:rPr lang="en-US" baseline="0" dirty="0"/>
              <a:t>Consider discussing the “$20 or less” exception (see 5 CFR 2635.204(a)).</a:t>
            </a:r>
          </a:p>
          <a:p>
            <a:pPr marL="628650" lvl="1" indent="-171450">
              <a:spcBef>
                <a:spcPts val="600"/>
              </a:spcBef>
              <a:spcAft>
                <a:spcPts val="600"/>
              </a:spcAft>
              <a:buFont typeface="Arial" panose="020B0604020202020204" pitchFamily="34" charset="0"/>
              <a:buChar char="•"/>
            </a:pPr>
            <a:r>
              <a:rPr lang="en-US" baseline="0" dirty="0"/>
              <a:t>Consider discussing the disposition of prohibited gifts (see 5 CFR 2635.206).</a:t>
            </a:r>
          </a:p>
          <a:p>
            <a:pPr marL="0" lvl="0" indent="0">
              <a:spcBef>
                <a:spcPts val="600"/>
              </a:spcBef>
              <a:spcAft>
                <a:spcPts val="600"/>
              </a:spcAft>
              <a:buFont typeface="Arial" panose="020B0604020202020204" pitchFamily="34" charset="0"/>
              <a:buNone/>
            </a:pPr>
            <a:r>
              <a:rPr lang="en-US" baseline="0" dirty="0"/>
              <a:t>Discuss the requirements and exceptions available under 5 CFR Subpart C – Gifts Between Employees.</a:t>
            </a:r>
          </a:p>
          <a:p>
            <a:pPr marL="0" lvl="0" indent="0">
              <a:spcBef>
                <a:spcPts val="600"/>
              </a:spcBef>
              <a:spcAft>
                <a:spcPts val="600"/>
              </a:spcAft>
              <a:buFont typeface="Arial" panose="020B0604020202020204" pitchFamily="34" charset="0"/>
              <a:buNone/>
            </a:pPr>
            <a:r>
              <a:rPr lang="en-US" baseline="0" dirty="0"/>
              <a:t>Discuss the possibility that relationships, both personal and professional, with persons who do business with the agency can create appearance concerns (see 5 CFR Subpart E – Impartiality in Performing Official Duties).</a:t>
            </a:r>
          </a:p>
          <a:p>
            <a:pPr marL="0" lvl="0" indent="0">
              <a:spcBef>
                <a:spcPts val="600"/>
              </a:spcBef>
              <a:spcAft>
                <a:spcPts val="600"/>
              </a:spcAft>
              <a:buFont typeface="Arial" panose="020B0604020202020204" pitchFamily="34" charset="0"/>
              <a:buNone/>
            </a:pPr>
            <a:r>
              <a:rPr lang="en-US" baseline="0" dirty="0"/>
              <a:t>Discuss the implications of discussing future employment with persons and organizations that do business with the agency (see 5 CFR Subpart F – Seeking Other Employment). </a:t>
            </a:r>
          </a:p>
          <a:p>
            <a:pPr marL="0" lvl="0" indent="0">
              <a:spcBef>
                <a:spcPts val="600"/>
              </a:spcBef>
              <a:spcAft>
                <a:spcPts val="600"/>
              </a:spcAft>
              <a:buFont typeface="Arial" panose="020B0604020202020204" pitchFamily="34" charset="0"/>
              <a:buNone/>
            </a:pPr>
            <a:r>
              <a:rPr lang="en-US" baseline="0" dirty="0"/>
              <a:t>Remind employees of the restrictions on disclosing non-public information for private gain and using their positions to advance private interests (see 5 CFR Subpart G – Misuse of Position).  </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lang="en-US" baseline="0" dirty="0"/>
              <a:t>Also, if applicable, information related to an employee’s previous position with their former employer should be properly disclosed on their financial disclosure report.</a:t>
            </a:r>
          </a:p>
          <a:p>
            <a:pPr marL="171450" lvl="0" indent="-171450">
              <a:buFont typeface="Arial" panose="020B0604020202020204" pitchFamily="34" charset="0"/>
              <a:buChar char="•"/>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21</a:t>
            </a:fld>
            <a:endParaRPr lang="en-US" dirty="0"/>
          </a:p>
        </p:txBody>
      </p:sp>
    </p:spTree>
    <p:extLst>
      <p:ext uri="{BB962C8B-B14F-4D97-AF65-F5344CB8AC3E}">
        <p14:creationId xmlns:p14="http://schemas.microsoft.com/office/powerpoint/2010/main" val="15245656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fld id="{B888FE0B-2D5E-4C6F-93C0-7E98E06449ED}" type="slidenum">
              <a:rPr lang="en-US" smtClean="0"/>
              <a:t>22</a:t>
            </a:fld>
            <a:endParaRPr lang="en-US"/>
          </a:p>
        </p:txBody>
      </p:sp>
    </p:spTree>
    <p:extLst>
      <p:ext uri="{BB962C8B-B14F-4D97-AF65-F5344CB8AC3E}">
        <p14:creationId xmlns:p14="http://schemas.microsoft.com/office/powerpoint/2010/main" val="243392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23</a:t>
            </a:fld>
            <a:endParaRPr lang="en-US"/>
          </a:p>
        </p:txBody>
      </p:sp>
    </p:spTree>
    <p:extLst>
      <p:ext uri="{BB962C8B-B14F-4D97-AF65-F5344CB8AC3E}">
        <p14:creationId xmlns:p14="http://schemas.microsoft.com/office/powerpoint/2010/main" val="274723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For example:</a:t>
            </a:r>
            <a:endParaRPr lang="en-US" dirty="0"/>
          </a:p>
          <a:p>
            <a:pPr marL="628650" lvl="1" indent="-171450">
              <a:spcBef>
                <a:spcPts val="600"/>
              </a:spcBef>
              <a:spcAft>
                <a:spcPts val="600"/>
              </a:spcAft>
              <a:buFont typeface="Arial" panose="020B0604020202020204" pitchFamily="34" charset="0"/>
              <a:buChar char="•"/>
            </a:pPr>
            <a:r>
              <a:rPr lang="en-US" dirty="0"/>
              <a:t>Negotiations</a:t>
            </a:r>
            <a:r>
              <a:rPr lang="en-US" baseline="0" dirty="0"/>
              <a:t> for future employment may create a financial conflict of interest. </a:t>
            </a:r>
          </a:p>
          <a:p>
            <a:pPr marL="628650" lvl="1" indent="-171450">
              <a:spcBef>
                <a:spcPts val="600"/>
              </a:spcBef>
              <a:spcAft>
                <a:spcPts val="600"/>
              </a:spcAft>
              <a:buFont typeface="Arial" panose="020B0604020202020204" pitchFamily="34" charset="0"/>
              <a:buChar char="•"/>
            </a:pPr>
            <a:r>
              <a:rPr lang="en-US" baseline="0" dirty="0"/>
              <a:t>There may be gifts and travel associated with a prospective job interview, discussion, etc., and these should be discussed with an ethics official.</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24</a:t>
            </a:fld>
            <a:endParaRPr lang="en-US"/>
          </a:p>
        </p:txBody>
      </p:sp>
    </p:spTree>
    <p:extLst>
      <p:ext uri="{BB962C8B-B14F-4D97-AF65-F5344CB8AC3E}">
        <p14:creationId xmlns:p14="http://schemas.microsoft.com/office/powerpoint/2010/main" val="332063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this discussion could constitute a “negotiation</a:t>
            </a:r>
            <a:r>
              <a:rPr lang="en-US" baseline="0" dirty="0"/>
              <a:t> for future employment” for purposes </a:t>
            </a:r>
            <a:r>
              <a:rPr lang="en-US" dirty="0"/>
              <a:t>of the criminal conflict of interest laws (see 18 USC 208 and the definition of “imputed interests” at 5 CFR 2635.402(b)(2)). (See also 5 CFR Subpart D – Conflicting Financial Interests and 5 CFR Subpart F – Seeking Other Employment.)</a:t>
            </a:r>
            <a:endParaRPr lang="en-US" b="0" i="0" dirty="0">
              <a:solidFill>
                <a:srgbClr val="333333"/>
              </a:solidFill>
              <a:effectLst/>
            </a:endParaRPr>
          </a:p>
          <a:p>
            <a:pPr marL="628650" lvl="1" indent="-171450">
              <a:spcBef>
                <a:spcPts val="600"/>
              </a:spcBef>
              <a:spcAft>
                <a:spcPts val="600"/>
              </a:spcAft>
              <a:buFont typeface="Arial" panose="020B0604020202020204" pitchFamily="34" charset="0"/>
              <a:buChar char="•"/>
            </a:pPr>
            <a:r>
              <a:rPr lang="en-US" baseline="0" dirty="0"/>
              <a:t>Explain that an employee in such a situation must either unconditionally reject the overture toward employment or recuse themselves from matters affecting their prospective employer.</a:t>
            </a:r>
          </a:p>
          <a:p>
            <a:pPr marL="628650" marR="0" lvl="1" indent="-171450" algn="l" defTabSz="914400" rtl="0" eaLnBrk="1" fontAlgn="auto" latinLnBrk="0" hangingPunct="1">
              <a:spcBef>
                <a:spcPts val="600"/>
              </a:spcBef>
              <a:spcAft>
                <a:spcPts val="600"/>
              </a:spcAft>
              <a:buClrTx/>
              <a:buSzTx/>
              <a:buFont typeface="Arial" panose="020B0604020202020204" pitchFamily="34" charset="0"/>
              <a:buChar char="•"/>
              <a:tabLst/>
              <a:defRPr/>
            </a:pPr>
            <a:r>
              <a:rPr lang="en-US" baseline="0" dirty="0"/>
              <a:t>Strongly emphasize that the seeking and negotiating rules are broader than employees might imagine and that they should seek advice any time they have employment discussions with someone who does business with or is regulated by the agency.</a:t>
            </a:r>
          </a:p>
          <a:p>
            <a:pPr marL="0" indent="0">
              <a:spcBef>
                <a:spcPts val="600"/>
              </a:spcBef>
              <a:spcAft>
                <a:spcPts val="600"/>
              </a:spcAft>
              <a:buFont typeface="Arial" panose="020B0604020202020204" pitchFamily="34" charset="0"/>
              <a:buNone/>
            </a:pPr>
            <a:r>
              <a:rPr lang="en-US" dirty="0"/>
              <a:t>Discuss the application of the gifts rules at 5 CFR Subpart B – Gifts from Outside Sources regarding any travel or other gifts associated with a job search (see specifically 5 CFR 2635.204(e)(3)).</a:t>
            </a:r>
            <a:endParaRPr lang="en-US" baseline="0" dirty="0"/>
          </a:p>
          <a:p>
            <a:pPr marL="628650" lvl="1" indent="-171450">
              <a:spcBef>
                <a:spcPts val="600"/>
              </a:spcBef>
              <a:spcAft>
                <a:spcPts val="600"/>
              </a:spcAft>
              <a:buFont typeface="Arial" panose="020B0604020202020204" pitchFamily="34" charset="0"/>
              <a:buChar char="•"/>
            </a:pPr>
            <a:r>
              <a:rPr lang="en-US" baseline="0" dirty="0"/>
              <a:t>If applicable, such gifts may need to be reported on the employee’s financial disclosure report.</a:t>
            </a:r>
          </a:p>
          <a:p>
            <a:pPr marL="0" indent="0">
              <a:spcBef>
                <a:spcPts val="600"/>
              </a:spcBef>
              <a:spcAft>
                <a:spcPts val="600"/>
              </a:spcAft>
              <a:buFont typeface="Arial" panose="020B0604020202020204" pitchFamily="34" charset="0"/>
              <a:buNone/>
            </a:pPr>
            <a:r>
              <a:rPr lang="en-US" baseline="0" dirty="0"/>
              <a:t>Explain that a “cooling off period” may be appropriate even after discussions concerning future employment have ceased to prevent any appearance considerations (see 5 CFR Subpart E – Impartiality in Performing Official Duties). </a:t>
            </a:r>
          </a:p>
        </p:txBody>
      </p:sp>
      <p:sp>
        <p:nvSpPr>
          <p:cNvPr id="4" name="Slide Number Placeholder 3"/>
          <p:cNvSpPr>
            <a:spLocks noGrp="1"/>
          </p:cNvSpPr>
          <p:nvPr>
            <p:ph type="sldNum" sz="quarter" idx="10"/>
          </p:nvPr>
        </p:nvSpPr>
        <p:spPr/>
        <p:txBody>
          <a:bodyPr/>
          <a:lstStyle/>
          <a:p>
            <a:fld id="{B888FE0B-2D5E-4C6F-93C0-7E98E06449ED}" type="slidenum">
              <a:rPr lang="en-US" smtClean="0"/>
              <a:t>25</a:t>
            </a:fld>
            <a:endParaRPr lang="en-US" dirty="0"/>
          </a:p>
        </p:txBody>
      </p:sp>
    </p:spTree>
    <p:extLst>
      <p:ext uri="{BB962C8B-B14F-4D97-AF65-F5344CB8AC3E}">
        <p14:creationId xmlns:p14="http://schemas.microsoft.com/office/powerpoint/2010/main" val="8215153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fld id="{526348B3-BB83-4229-ACEB-4120B85B8D77}" type="slidenum">
              <a:rPr lang="en-US" smtClean="0"/>
              <a:t>26</a:t>
            </a:fld>
            <a:endParaRPr lang="en-US"/>
          </a:p>
        </p:txBody>
      </p:sp>
    </p:spTree>
    <p:extLst>
      <p:ext uri="{BB962C8B-B14F-4D97-AF65-F5344CB8AC3E}">
        <p14:creationId xmlns:p14="http://schemas.microsoft.com/office/powerpoint/2010/main" val="16478895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526348B3-BB83-4229-ACEB-4120B85B8D77}" type="slidenum">
              <a:rPr lang="en-US" smtClean="0"/>
              <a:t>27</a:t>
            </a:fld>
            <a:endParaRPr lang="en-US"/>
          </a:p>
        </p:txBody>
      </p:sp>
    </p:spTree>
    <p:extLst>
      <p:ext uri="{BB962C8B-B14F-4D97-AF65-F5344CB8AC3E}">
        <p14:creationId xmlns:p14="http://schemas.microsoft.com/office/powerpoint/2010/main" val="30519912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spcBef>
                <a:spcPts val="600"/>
              </a:spcBef>
              <a:spcAft>
                <a:spcPts val="600"/>
              </a:spcAft>
              <a:buClrTx/>
              <a:buSzTx/>
              <a:buFontTx/>
              <a:buNone/>
              <a:tabLst/>
              <a:defRPr/>
            </a:pPr>
            <a:r>
              <a:rPr lang="en-US" dirty="0"/>
              <a:t>There are many ethics issues</a:t>
            </a:r>
            <a:r>
              <a:rPr lang="en-US" baseline="0" dirty="0"/>
              <a:t> that can arise for an employee in this situation that touch on the principles relating to loyalty to law, selfless service, and responsible stewardship. </a:t>
            </a:r>
          </a:p>
          <a:p>
            <a:pPr marL="0" marR="0" indent="0" algn="l" defTabSz="914400" rtl="0" eaLnBrk="1" fontAlgn="auto" latinLnBrk="0" hangingPunct="1">
              <a:spcBef>
                <a:spcPts val="600"/>
              </a:spcBef>
              <a:spcAft>
                <a:spcPts val="600"/>
              </a:spcAft>
              <a:buClrTx/>
              <a:buSzTx/>
              <a:buFontTx/>
              <a:buNone/>
              <a:tabLst/>
              <a:defRPr/>
            </a:pPr>
            <a:r>
              <a:rPr lang="en-US" baseline="0" dirty="0"/>
              <a:t>Ask if employees are ever offered invitations or other gifts from their spouse’s employer.  </a:t>
            </a:r>
            <a:endParaRPr lang="en-US" dirty="0"/>
          </a:p>
          <a:p>
            <a:pPr>
              <a:spcBef>
                <a:spcPts val="600"/>
              </a:spcBef>
              <a:spcAft>
                <a:spcPts val="600"/>
              </a:spcAft>
            </a:pPr>
            <a:r>
              <a:rPr lang="en-US" dirty="0"/>
              <a:t>Ask how employees would respond</a:t>
            </a:r>
            <a:r>
              <a:rPr lang="en-US" baseline="0" dirty="0"/>
              <a:t> if asked to work on something involving or affecting their spouse’s employer.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526348B3-BB83-4229-ACEB-4120B85B8D77}" type="slidenum">
              <a:rPr lang="en-US" smtClean="0"/>
              <a:t>28</a:t>
            </a:fld>
            <a:endParaRPr lang="en-US"/>
          </a:p>
        </p:txBody>
      </p:sp>
    </p:spTree>
    <p:extLst>
      <p:ext uri="{BB962C8B-B14F-4D97-AF65-F5344CB8AC3E}">
        <p14:creationId xmlns:p14="http://schemas.microsoft.com/office/powerpoint/2010/main" val="15754653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many ethics rules apply when dealing with the employer of an employee’s spouse.</a:t>
            </a:r>
          </a:p>
          <a:p>
            <a:pPr>
              <a:spcBef>
                <a:spcPts val="600"/>
              </a:spcBef>
              <a:spcAft>
                <a:spcPts val="600"/>
              </a:spcAft>
            </a:pPr>
            <a:r>
              <a:rPr lang="en-US" dirty="0"/>
              <a:t>The criminal conflict of interest laws treat the spouse’s interests as if they are the employee’s (see 18 USC 208 and the definition of “imputed interests” at 5 CFR 2635.402(b)(2)). (See also 5 CFR Subpart D – Conflicting Financial Interests.)</a:t>
            </a:r>
          </a:p>
          <a:p>
            <a:pPr>
              <a:spcBef>
                <a:spcPts val="600"/>
              </a:spcBef>
              <a:spcAft>
                <a:spcPts val="600"/>
              </a:spcAft>
            </a:pPr>
            <a:r>
              <a:rPr lang="en-US" dirty="0"/>
              <a:t>Gifts may be offered to the employee from their spouse, or their spouse’s employer, and ethics analyses may be required (see 5 CFR Subpart B – Gifts From Outside Sources).</a:t>
            </a:r>
          </a:p>
          <a:p>
            <a:pPr>
              <a:spcBef>
                <a:spcPts val="600"/>
              </a:spcBef>
              <a:spcAft>
                <a:spcPts val="600"/>
              </a:spcAft>
            </a:pPr>
            <a:r>
              <a:rPr lang="en-US" dirty="0"/>
              <a:t>Even if the spouse does not have an equity interest in their employer, there is still an appearance consideration (see 5 CFR Subpart E – Impartiality in Performing Official Duties).</a:t>
            </a:r>
          </a:p>
          <a:p>
            <a:pPr>
              <a:spcBef>
                <a:spcPts val="600"/>
              </a:spcBef>
              <a:spcAft>
                <a:spcPts val="600"/>
              </a:spcAft>
            </a:pPr>
            <a:r>
              <a:rPr lang="en-US" dirty="0"/>
              <a:t>Employees should take care not to pass along non-public information to their spouses, especially as it concerns the spouse’s employment (see 5 CFR Subpart G – Misuse of Position).</a:t>
            </a:r>
          </a:p>
          <a:p>
            <a:pPr>
              <a:spcBef>
                <a:spcPts val="600"/>
              </a:spcBef>
              <a:spcAft>
                <a:spcPts val="600"/>
              </a:spcAft>
              <a:defRPr/>
            </a:pPr>
            <a:r>
              <a:rPr lang="en-US" dirty="0"/>
              <a:t>Additionally, if the employee files a financial disclosure report, their spouse’s employer and associated assets should be disclosed on the report.</a:t>
            </a:r>
          </a:p>
        </p:txBody>
      </p:sp>
      <p:sp>
        <p:nvSpPr>
          <p:cNvPr id="4" name="Slide Number Placeholder 3"/>
          <p:cNvSpPr>
            <a:spLocks noGrp="1"/>
          </p:cNvSpPr>
          <p:nvPr>
            <p:ph type="sldNum" sz="quarter" idx="10"/>
          </p:nvPr>
        </p:nvSpPr>
        <p:spPr/>
        <p:txBody>
          <a:bodyPr/>
          <a:lstStyle/>
          <a:p>
            <a:fld id="{526348B3-BB83-4229-ACEB-4120B85B8D77}" type="slidenum">
              <a:rPr lang="en-US" smtClean="0"/>
              <a:t>29</a:t>
            </a:fld>
            <a:endParaRPr lang="en-US"/>
          </a:p>
        </p:txBody>
      </p:sp>
    </p:spTree>
    <p:extLst>
      <p:ext uri="{BB962C8B-B14F-4D97-AF65-F5344CB8AC3E}">
        <p14:creationId xmlns:p14="http://schemas.microsoft.com/office/powerpoint/2010/main" val="3432606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269878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24988141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2013828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spcBef>
                <a:spcPts val="600"/>
              </a:spcBef>
              <a:spcAft>
                <a:spcPts val="600"/>
              </a:spcAft>
              <a:buClrTx/>
              <a:buSzTx/>
              <a:buFontTx/>
              <a:buNone/>
              <a:tabLst/>
              <a:defRPr/>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Review the facts of this situation, particularly how long ago the employee worked for their former employer, and discuss whether these raise any specific ethics concerns.</a:t>
            </a:r>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28851287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Discuss how t</a:t>
            </a:r>
            <a:r>
              <a:rPr lang="en-US" baseline="0" dirty="0"/>
              <a:t>he employee worked for their former employer within the last year, so they have a “covered relationship” and need to consider appearances before working on any matters that could potentially involve their former employer (see 5 CFR Subpart E – Impartiality in Performing Official Duties, specifically 5 CFR 2635.502(a)(2) and the definition of “covered relationship” at 5 CFR 2635.502(b)(1)).</a:t>
            </a:r>
          </a:p>
          <a:p>
            <a:pPr marL="0" indent="0">
              <a:spcBef>
                <a:spcPts val="600"/>
              </a:spcBef>
              <a:spcAft>
                <a:spcPts val="600"/>
              </a:spcAft>
              <a:buFont typeface="Arial" panose="020B0604020202020204" pitchFamily="34" charset="0"/>
              <a:buNone/>
            </a:pPr>
            <a:r>
              <a:rPr lang="en-US" baseline="0" dirty="0"/>
              <a:t>Discuss how employees should take care not to disclose non-public information nor use their position to influence official actions in which they have a private interest (see 5 CFR Subpart G – Misuse of Position).</a:t>
            </a:r>
          </a:p>
          <a:p>
            <a:pPr marL="0" indent="0">
              <a:spcBef>
                <a:spcPts val="600"/>
              </a:spcBef>
              <a:spcAft>
                <a:spcPts val="600"/>
              </a:spcAft>
              <a:buFont typeface="Arial" panose="020B0604020202020204" pitchFamily="34" charset="0"/>
              <a:buNone/>
            </a:pPr>
            <a:r>
              <a:rPr lang="en-US" baseline="0" dirty="0"/>
              <a:t>Also, if applicable, information related to their previous position with their former employer should be properly disclosed on their financial disclosure report.</a:t>
            </a:r>
          </a:p>
          <a:p>
            <a:endParaRPr lang="en-US" dirty="0"/>
          </a:p>
        </p:txBody>
      </p:sp>
      <p:sp>
        <p:nvSpPr>
          <p:cNvPr id="4" name="Slide Number Placeholder 3"/>
          <p:cNvSpPr>
            <a:spLocks noGrp="1"/>
          </p:cNvSpPr>
          <p:nvPr>
            <p:ph type="sldNum" sz="quarter" idx="5"/>
          </p:nvPr>
        </p:nvSpPr>
        <p:spPr/>
        <p:txBody>
          <a:bodyPr/>
          <a:lstStyle/>
          <a:p>
            <a:fld id="{2442DE51-7C01-40CC-AE74-1497594D5317}" type="slidenum">
              <a:rPr lang="en-US" smtClean="0"/>
              <a:t>33</a:t>
            </a:fld>
            <a:endParaRPr lang="en-US"/>
          </a:p>
        </p:txBody>
      </p:sp>
    </p:spTree>
    <p:extLst>
      <p:ext uri="{BB962C8B-B14F-4D97-AF65-F5344CB8AC3E}">
        <p14:creationId xmlns:p14="http://schemas.microsoft.com/office/powerpoint/2010/main" val="22871578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fld id="{238B59A4-5444-4971-833A-BF84B6760ADF}" type="slidenum">
              <a:rPr lang="en-US" smtClean="0"/>
              <a:t>34</a:t>
            </a:fld>
            <a:endParaRPr lang="en-US"/>
          </a:p>
        </p:txBody>
      </p:sp>
    </p:spTree>
    <p:extLst>
      <p:ext uri="{BB962C8B-B14F-4D97-AF65-F5344CB8AC3E}">
        <p14:creationId xmlns:p14="http://schemas.microsoft.com/office/powerpoint/2010/main" val="32573799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fld id="{238B59A4-5444-4971-833A-BF84B6760ADF}" type="slidenum">
              <a:rPr lang="en-US" smtClean="0"/>
              <a:t>35</a:t>
            </a:fld>
            <a:endParaRPr lang="en-US"/>
          </a:p>
        </p:txBody>
      </p:sp>
    </p:spTree>
    <p:extLst>
      <p:ext uri="{BB962C8B-B14F-4D97-AF65-F5344CB8AC3E}">
        <p14:creationId xmlns:p14="http://schemas.microsoft.com/office/powerpoint/2010/main" val="1225279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Note that this does not appear to be a formal conversation. The boss is walking by, recalls the connection, and solicits the employee’s opinion. Does the context matter? </a:t>
            </a:r>
          </a:p>
          <a:p>
            <a:pPr>
              <a:spcBef>
                <a:spcPts val="600"/>
              </a:spcBef>
              <a:spcAft>
                <a:spcPts val="600"/>
              </a:spcAft>
            </a:pPr>
            <a:r>
              <a:rPr lang="en-US" dirty="0"/>
              <a:t>Ask how employees may respond if similarly asked for their opinion, knowing it could impact their spouse’s employer?</a:t>
            </a:r>
          </a:p>
        </p:txBody>
      </p:sp>
      <p:sp>
        <p:nvSpPr>
          <p:cNvPr id="4" name="Slide Number Placeholder 3"/>
          <p:cNvSpPr>
            <a:spLocks noGrp="1"/>
          </p:cNvSpPr>
          <p:nvPr>
            <p:ph type="sldNum" sz="quarter" idx="5"/>
          </p:nvPr>
        </p:nvSpPr>
        <p:spPr/>
        <p:txBody>
          <a:bodyPr/>
          <a:lstStyle/>
          <a:p>
            <a:fld id="{2442DE51-7C01-40CC-AE74-1497594D5317}" type="slidenum">
              <a:rPr lang="en-US" smtClean="0"/>
              <a:t>36</a:t>
            </a:fld>
            <a:endParaRPr lang="en-US"/>
          </a:p>
        </p:txBody>
      </p:sp>
    </p:spTree>
    <p:extLst>
      <p:ext uri="{BB962C8B-B14F-4D97-AF65-F5344CB8AC3E}">
        <p14:creationId xmlns:p14="http://schemas.microsoft.com/office/powerpoint/2010/main" val="40331399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many</a:t>
            </a:r>
            <a:r>
              <a:rPr lang="en-US" baseline="0" dirty="0"/>
              <a:t> ethics rules apply when dealing with the employer of an employee’s spouse.</a:t>
            </a:r>
          </a:p>
          <a:p>
            <a:pPr>
              <a:spcBef>
                <a:spcPts val="600"/>
              </a:spcBef>
              <a:spcAft>
                <a:spcPts val="600"/>
              </a:spcAft>
            </a:pPr>
            <a:r>
              <a:rPr lang="en-US" baseline="0" dirty="0"/>
              <a:t>The criminal conflict of interest laws treat the spouse’s interests as if they </a:t>
            </a:r>
            <a:r>
              <a:rPr lang="en-US" dirty="0"/>
              <a:t>are</a:t>
            </a:r>
            <a:r>
              <a:rPr lang="en-US" baseline="0" dirty="0"/>
              <a:t> the employee’s (see 18 USC 208 and the definition of “imputed interests” at </a:t>
            </a:r>
            <a:r>
              <a:rPr lang="en-US" b="0" i="0" dirty="0">
                <a:solidFill>
                  <a:srgbClr val="333333"/>
                </a:solidFill>
                <a:effectLst/>
              </a:rPr>
              <a:t>5 CFR 2635.402(b)(2)). (See also 5 CFR Subpart D – Conflicting Financial Interests.)</a:t>
            </a:r>
            <a:endParaRPr lang="en-US" baseline="0" dirty="0"/>
          </a:p>
          <a:p>
            <a:pPr marR="0" lvl="0" algn="l" defTabSz="914400" rtl="0" eaLnBrk="1" fontAlgn="auto" latinLnBrk="0" hangingPunct="1">
              <a:spcBef>
                <a:spcPts val="600"/>
              </a:spcBef>
              <a:spcAft>
                <a:spcPts val="600"/>
              </a:spcAft>
              <a:buClrTx/>
              <a:buSzTx/>
              <a:tabLst/>
              <a:defRPr/>
            </a:pPr>
            <a:r>
              <a:rPr lang="en-US" baseline="0" dirty="0"/>
              <a:t>There is also an appearance consideration, because the employee has a “covered relationship” with their spouse (see 5 CFR Subpart E – Impartiality in Performing Official Duties, specifically 5 CFR 2635.502(a) and the definition of “covered relationship” at 5 CFR 2635.502(b)(1)). </a:t>
            </a:r>
          </a:p>
          <a:p>
            <a:pPr marR="0" lvl="0" algn="l" defTabSz="914400" rtl="0" eaLnBrk="1" fontAlgn="auto" latinLnBrk="0" hangingPunct="1">
              <a:spcBef>
                <a:spcPts val="600"/>
              </a:spcBef>
              <a:spcAft>
                <a:spcPts val="600"/>
              </a:spcAft>
              <a:buClrTx/>
              <a:buSzTx/>
              <a:tabLst/>
              <a:defRPr/>
            </a:pPr>
            <a:r>
              <a:rPr lang="en-US" dirty="0"/>
              <a:t>An e</a:t>
            </a:r>
            <a:r>
              <a:rPr lang="en-US" baseline="0" dirty="0"/>
              <a:t>mployee should take care not to pass along non-public information to their spouse, especially as it concerns the spouse’s employment, nor use their position to influence official actions in which they have a private interest (see 5 CFR Subpart G – Misuse of Position).</a:t>
            </a:r>
          </a:p>
          <a:p>
            <a:pPr>
              <a:spcBef>
                <a:spcPts val="600"/>
              </a:spcBef>
              <a:spcAft>
                <a:spcPts val="600"/>
              </a:spcAft>
              <a:defRPr/>
            </a:pPr>
            <a:r>
              <a:rPr lang="en-US" dirty="0"/>
              <a:t>Additionally, if the employee files a financial disclosure report, their spouse’s employer and associated assets should be disclosed on the report.</a:t>
            </a:r>
          </a:p>
        </p:txBody>
      </p:sp>
      <p:sp>
        <p:nvSpPr>
          <p:cNvPr id="4" name="Slide Number Placeholder 3"/>
          <p:cNvSpPr>
            <a:spLocks noGrp="1"/>
          </p:cNvSpPr>
          <p:nvPr>
            <p:ph type="sldNum" sz="quarter" idx="5"/>
          </p:nvPr>
        </p:nvSpPr>
        <p:spPr/>
        <p:txBody>
          <a:bodyPr/>
          <a:lstStyle/>
          <a:p>
            <a:fld id="{2442DE51-7C01-40CC-AE74-1497594D5317}" type="slidenum">
              <a:rPr lang="en-US" smtClean="0"/>
              <a:t>37</a:t>
            </a:fld>
            <a:endParaRPr lang="en-US"/>
          </a:p>
        </p:txBody>
      </p:sp>
    </p:spTree>
    <p:extLst>
      <p:ext uri="{BB962C8B-B14F-4D97-AF65-F5344CB8AC3E}">
        <p14:creationId xmlns:p14="http://schemas.microsoft.com/office/powerpoint/2010/main" val="28205415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fld id="{3AA6FD39-6AF9-400B-8896-D8859FBD6747}" type="slidenum">
              <a:rPr lang="en-US" smtClean="0"/>
              <a:t>38</a:t>
            </a:fld>
            <a:endParaRPr lang="en-US"/>
          </a:p>
        </p:txBody>
      </p:sp>
    </p:spTree>
    <p:extLst>
      <p:ext uri="{BB962C8B-B14F-4D97-AF65-F5344CB8AC3E}">
        <p14:creationId xmlns:p14="http://schemas.microsoft.com/office/powerpoint/2010/main" val="2809748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fld id="{3AA6FD39-6AF9-400B-8896-D8859FBD6747}" type="slidenum">
              <a:rPr lang="en-US" smtClean="0"/>
              <a:t>39</a:t>
            </a:fld>
            <a:endParaRPr lang="en-US"/>
          </a:p>
        </p:txBody>
      </p:sp>
    </p:spTree>
    <p:extLst>
      <p:ext uri="{BB962C8B-B14F-4D97-AF65-F5344CB8AC3E}">
        <p14:creationId xmlns:p14="http://schemas.microsoft.com/office/powerpoint/2010/main" val="1994147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502985-288E-4FB7-9950-46EEACE3201C}" type="slidenum">
              <a:rPr lang="en-US" smtClean="0"/>
              <a:t>4</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While</a:t>
            </a:r>
            <a:r>
              <a:rPr lang="en-US" baseline="0" dirty="0"/>
              <a:t> nothing in this scenario immediately raises an ethics concern, employees should be aware of their obligations under the ethics principles – to be loyal to the law, serve selflessly, and be responsible stewards.</a:t>
            </a:r>
          </a:p>
          <a:p>
            <a:pPr>
              <a:spcBef>
                <a:spcPts val="600"/>
              </a:spcBef>
              <a:spcAft>
                <a:spcPts val="600"/>
              </a:spcAft>
            </a:pPr>
            <a:r>
              <a:rPr lang="en-US" baseline="0" dirty="0"/>
              <a:t>Employees serving in acting roles should be aware of the following:</a:t>
            </a:r>
          </a:p>
          <a:p>
            <a:pPr marL="628650" lvl="1" indent="-171450">
              <a:spcBef>
                <a:spcPts val="600"/>
              </a:spcBef>
              <a:spcAft>
                <a:spcPts val="600"/>
              </a:spcAft>
              <a:buFont typeface="Arial" panose="020B0604020202020204" pitchFamily="34" charset="0"/>
              <a:buChar char="•"/>
            </a:pPr>
            <a:r>
              <a:rPr lang="en-US" baseline="0" dirty="0"/>
              <a:t>New duties may raise new financial conflicts of interest. Therefore, employees serving in higher-level positions may have new financial disclosure requirements.</a:t>
            </a:r>
          </a:p>
          <a:p>
            <a:pPr marL="628650" lvl="1" indent="-171450">
              <a:spcBef>
                <a:spcPts val="600"/>
              </a:spcBef>
              <a:spcAft>
                <a:spcPts val="600"/>
              </a:spcAft>
              <a:buFont typeface="Arial" panose="020B0604020202020204" pitchFamily="34" charset="0"/>
              <a:buChar char="•"/>
            </a:pPr>
            <a:r>
              <a:rPr lang="en-US" dirty="0"/>
              <a:t>Employees serving in h</a:t>
            </a:r>
            <a:r>
              <a:rPr lang="en-US" baseline="0" dirty="0"/>
              <a:t>igher-level positions </a:t>
            </a:r>
            <a:r>
              <a:rPr lang="en-US" dirty="0"/>
              <a:t>may have different r</a:t>
            </a:r>
            <a:r>
              <a:rPr lang="en-US" baseline="0" dirty="0"/>
              <a:t>estrictions on gifts and gratuities.</a:t>
            </a:r>
          </a:p>
          <a:p>
            <a:pPr marL="628650" lvl="1" indent="-171450">
              <a:spcBef>
                <a:spcPts val="600"/>
              </a:spcBef>
              <a:spcAft>
                <a:spcPts val="600"/>
              </a:spcAft>
              <a:buFont typeface="Arial" panose="020B0604020202020204" pitchFamily="34" charset="0"/>
              <a:buChar char="•"/>
            </a:pPr>
            <a:r>
              <a:rPr lang="en-US" baseline="0" dirty="0"/>
              <a:t>Employees serving in higher-level positions may have more access to non-public information and should be careful not to disclose </a:t>
            </a:r>
            <a:r>
              <a:rPr lang="en-US" dirty="0"/>
              <a:t>such </a:t>
            </a:r>
            <a:r>
              <a:rPr lang="en-US" baseline="0" dirty="0"/>
              <a:t>information.</a:t>
            </a:r>
          </a:p>
          <a:p>
            <a:pPr marL="628650" lvl="1" indent="-171450">
              <a:spcBef>
                <a:spcPts val="600"/>
              </a:spcBef>
              <a:spcAft>
                <a:spcPts val="600"/>
              </a:spcAft>
              <a:buFont typeface="Arial" panose="020B0604020202020204" pitchFamily="34" charset="0"/>
              <a:buChar char="•"/>
            </a:pPr>
            <a:r>
              <a:rPr lang="en-US" dirty="0"/>
              <a:t>Employees serving in higher-level positions likely have </a:t>
            </a:r>
            <a:r>
              <a:rPr lang="en-US" baseline="0" dirty="0"/>
              <a:t>more </a:t>
            </a:r>
            <a:r>
              <a:rPr lang="en-US" dirty="0"/>
              <a:t>decision-making authority and should be careful not to</a:t>
            </a:r>
            <a:r>
              <a:rPr lang="en-US" baseline="0" dirty="0"/>
              <a:t> use their public office for private gain.</a:t>
            </a:r>
          </a:p>
          <a:p>
            <a:pPr marL="628650" lvl="1" indent="-171450">
              <a:spcBef>
                <a:spcPts val="600"/>
              </a:spcBef>
              <a:spcAft>
                <a:spcPts val="600"/>
              </a:spcAft>
              <a:buFont typeface="Arial" panose="020B0604020202020204" pitchFamily="34" charset="0"/>
              <a:buChar char="•"/>
            </a:pPr>
            <a:r>
              <a:rPr lang="en-US" baseline="0" dirty="0"/>
              <a:t>Former employees serving in higher-level positions may have a one/two year cooling off period with the agency.</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AA6FD39-6AF9-400B-8896-D8859FBD6747}" type="slidenum">
              <a:rPr lang="en-US" smtClean="0"/>
              <a:t>40</a:t>
            </a:fld>
            <a:endParaRPr lang="en-US"/>
          </a:p>
        </p:txBody>
      </p:sp>
    </p:spTree>
    <p:extLst>
      <p:ext uri="{BB962C8B-B14F-4D97-AF65-F5344CB8AC3E}">
        <p14:creationId xmlns:p14="http://schemas.microsoft.com/office/powerpoint/2010/main" val="2468658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220663"/>
            <a:ext cx="4572000" cy="3429000"/>
          </a:xfrm>
        </p:spPr>
      </p:sp>
      <p:sp>
        <p:nvSpPr>
          <p:cNvPr id="3" name="Notes Placeholder 2"/>
          <p:cNvSpPr>
            <a:spLocks noGrp="1"/>
          </p:cNvSpPr>
          <p:nvPr>
            <p:ph type="body" idx="1"/>
          </p:nvPr>
        </p:nvSpPr>
        <p:spPr>
          <a:xfrm>
            <a:off x="103517" y="3762824"/>
            <a:ext cx="6650966" cy="5312165"/>
          </a:xfrm>
        </p:spPr>
        <p:txBody>
          <a:bodyPr/>
          <a:lstStyle/>
          <a:p>
            <a:pPr>
              <a:spcBef>
                <a:spcPts val="600"/>
              </a:spcBef>
              <a:spcAft>
                <a:spcPts val="600"/>
              </a:spcAft>
            </a:pPr>
            <a:r>
              <a:rPr lang="en-US" sz="950" dirty="0"/>
              <a:t>Any time an employee’s duties significantly change, there are new</a:t>
            </a:r>
            <a:r>
              <a:rPr lang="en-US" sz="950" baseline="0" dirty="0"/>
              <a:t> possibilities for financial conflicts of interest (see 18 USC 208 and 5 CFR Subpart D – Conflicting Financial Interests) and other ethics concerns.</a:t>
            </a:r>
          </a:p>
          <a:p>
            <a:pPr marL="628650" lvl="1" indent="-171450">
              <a:spcBef>
                <a:spcPts val="600"/>
              </a:spcBef>
              <a:spcAft>
                <a:spcPts val="600"/>
              </a:spcAft>
              <a:buFont typeface="Arial" panose="020B0604020202020204" pitchFamily="34" charset="0"/>
              <a:buChar char="•"/>
            </a:pPr>
            <a:r>
              <a:rPr lang="en-US" sz="950" dirty="0"/>
              <a:t>D</a:t>
            </a:r>
            <a:r>
              <a:rPr lang="en-US" sz="950" baseline="0" dirty="0"/>
              <a:t>epending on the employee’s previous position and how long they may temporarily serve in the higher-level position, they may have new financial disclosure requirements to fulfill. For example, they may have previously been a confidential financial disclosure report filer, and their new position requires they file a public financial disclosure report</a:t>
            </a:r>
            <a:r>
              <a:rPr lang="en-US" sz="950" dirty="0"/>
              <a:t>, or they may not have filed a financial disclosure report at all. Either way, b</a:t>
            </a:r>
            <a:r>
              <a:rPr lang="en-US" sz="950" baseline="0" dirty="0"/>
              <a:t>ecause there is a potential for new financial conflicts of interest, the employee, along with their ethics officials, should review their most recent financial disclosure report, whether new or previously certified, considering their new duties.</a:t>
            </a:r>
          </a:p>
          <a:p>
            <a:pPr marL="628650" lvl="1" indent="-171450">
              <a:spcBef>
                <a:spcPts val="600"/>
              </a:spcBef>
              <a:spcAft>
                <a:spcPts val="600"/>
              </a:spcAft>
              <a:buFont typeface="Arial" panose="020B0604020202020204" pitchFamily="34" charset="0"/>
              <a:buChar char="•"/>
            </a:pPr>
            <a:r>
              <a:rPr lang="en-US" sz="950" dirty="0"/>
              <a:t>If now required to file a public financial disclosure report, the employee</a:t>
            </a:r>
            <a:r>
              <a:rPr lang="en-US" sz="950" baseline="0" dirty="0"/>
              <a:t> may have a new notification requirement to follow when negotiating for other employment (see 5 CFR Subpart F – Seeking Other Employment).</a:t>
            </a:r>
          </a:p>
          <a:p>
            <a:pPr>
              <a:spcBef>
                <a:spcPts val="600"/>
              </a:spcBef>
              <a:spcAft>
                <a:spcPts val="600"/>
              </a:spcAft>
            </a:pPr>
            <a:r>
              <a:rPr lang="en-US" sz="950" baseline="0" dirty="0"/>
              <a:t>Since the employee will be serving in a higher-level position, they should be reminded of the restrictions on gifts. Supervisors are restricted in ways that staff members are not (see 5 CFR Subpart C – Gifts Between Employees). The employee may also receive more invitations or gifts from outside sources in their new position (see also 5 CFR Subpart B – Gifts From Outside Sources).</a:t>
            </a:r>
          </a:p>
          <a:p>
            <a:pPr marL="628650" lvl="1" indent="-171450">
              <a:spcBef>
                <a:spcPts val="600"/>
              </a:spcBef>
              <a:spcAft>
                <a:spcPts val="600"/>
              </a:spcAft>
              <a:buFont typeface="Arial" panose="020B0604020202020204" pitchFamily="34" charset="0"/>
              <a:buChar char="•"/>
            </a:pPr>
            <a:r>
              <a:rPr lang="en-US" sz="950" baseline="0" dirty="0"/>
              <a:t>Consider discussing the “personal relationship” exception for gifts from outside sources (see </a:t>
            </a:r>
            <a:r>
              <a:rPr lang="en-US" sz="950" b="0" i="0" dirty="0">
                <a:solidFill>
                  <a:srgbClr val="333333"/>
                </a:solidFill>
                <a:effectLst/>
              </a:rPr>
              <a:t>5 CFR 2635.204(b)).</a:t>
            </a:r>
          </a:p>
          <a:p>
            <a:pPr marL="628650" lvl="1" indent="-171450">
              <a:spcBef>
                <a:spcPts val="600"/>
              </a:spcBef>
              <a:spcAft>
                <a:spcPts val="600"/>
              </a:spcAft>
              <a:buFont typeface="Arial" panose="020B0604020202020204" pitchFamily="34" charset="0"/>
              <a:buChar char="•"/>
            </a:pPr>
            <a:r>
              <a:rPr lang="en-US" sz="950" baseline="0" dirty="0"/>
              <a:t>Consider discussing the process for receiving “widely attended gathering (WAG)” approval (see 5 CFR 2635.204(g)).</a:t>
            </a:r>
          </a:p>
          <a:p>
            <a:pPr marR="0" lvl="0" algn="l" defTabSz="914400" rtl="0" eaLnBrk="1" fontAlgn="auto" latinLnBrk="0" hangingPunct="1">
              <a:spcBef>
                <a:spcPts val="600"/>
              </a:spcBef>
              <a:spcAft>
                <a:spcPts val="600"/>
              </a:spcAft>
              <a:buClrTx/>
              <a:buSzTx/>
              <a:tabLst/>
              <a:defRPr/>
            </a:pPr>
            <a:r>
              <a:rPr lang="en-US" sz="950" baseline="0" dirty="0"/>
              <a:t>The employee may be asked to participate in hiring and personnel decisions, as well as contracting decisions, for the first time. They should remember not to misuse their position nor disclose non-public information (see 5 CFR Subpart G – Misuse of Position) and to consider appearances before participating in such decisions (see 5 CFR Subpart E – Impartiality in Performing Official Duties).</a:t>
            </a:r>
          </a:p>
          <a:p>
            <a:pPr marL="628650" lvl="1" indent="-171450">
              <a:spcBef>
                <a:spcPts val="600"/>
              </a:spcBef>
              <a:spcAft>
                <a:spcPts val="600"/>
              </a:spcAft>
              <a:buFont typeface="Arial" panose="020B0604020202020204" pitchFamily="34" charset="0"/>
              <a:buChar char="•"/>
              <a:defRPr/>
            </a:pPr>
            <a:r>
              <a:rPr lang="en-US" sz="950" baseline="0" dirty="0"/>
              <a:t>In general, the employee may have access to more non-public information, which they will need to safeguard.</a:t>
            </a:r>
          </a:p>
          <a:p>
            <a:pPr marR="0" lvl="0" algn="l" defTabSz="914400" rtl="0" eaLnBrk="1" fontAlgn="auto" latinLnBrk="0" hangingPunct="1">
              <a:spcBef>
                <a:spcPts val="600"/>
              </a:spcBef>
              <a:spcAft>
                <a:spcPts val="600"/>
              </a:spcAft>
              <a:buClrTx/>
              <a:buSzTx/>
              <a:tabLst/>
              <a:defRPr/>
            </a:pPr>
            <a:r>
              <a:rPr lang="en-US" sz="950" dirty="0"/>
              <a:t>Additionally, the employee may have</a:t>
            </a:r>
            <a:r>
              <a:rPr lang="en-US" sz="950" baseline="0" dirty="0"/>
              <a:t> new post-employment ethics restrictions to understand if leaving the government after having served temporarily in a “senior,” or “very senior,” level position (see 18 USC 207 and 5 CFR 2641 for definitions and prohibitions). They should also keep these restrictions in mind regarding any interactions with their former boss.</a:t>
            </a:r>
          </a:p>
          <a:p>
            <a:pPr marL="171450" lvl="0" indent="-171450">
              <a:buFont typeface="Arial" panose="020B0604020202020204" pitchFamily="34" charset="0"/>
              <a:buChar char="•"/>
            </a:pPr>
            <a:endParaRPr lang="en-US" sz="950" baseline="0" dirty="0"/>
          </a:p>
          <a:p>
            <a:pPr marL="0" indent="0">
              <a:buFont typeface="Arial" panose="020B0604020202020204" pitchFamily="34" charset="0"/>
              <a:buNone/>
            </a:pPr>
            <a:endParaRPr lang="en-US" sz="950" baseline="0" dirty="0"/>
          </a:p>
        </p:txBody>
      </p:sp>
      <p:sp>
        <p:nvSpPr>
          <p:cNvPr id="4" name="Slide Number Placeholder 3"/>
          <p:cNvSpPr>
            <a:spLocks noGrp="1"/>
          </p:cNvSpPr>
          <p:nvPr>
            <p:ph type="sldNum" sz="quarter" idx="10"/>
          </p:nvPr>
        </p:nvSpPr>
        <p:spPr/>
        <p:txBody>
          <a:bodyPr/>
          <a:lstStyle/>
          <a:p>
            <a:fld id="{3AA6FD39-6AF9-400B-8896-D8859FBD6747}" type="slidenum">
              <a:rPr lang="en-US" smtClean="0"/>
              <a:t>41</a:t>
            </a:fld>
            <a:endParaRPr lang="en-US" dirty="0"/>
          </a:p>
        </p:txBody>
      </p:sp>
    </p:spTree>
    <p:extLst>
      <p:ext uri="{BB962C8B-B14F-4D97-AF65-F5344CB8AC3E}">
        <p14:creationId xmlns:p14="http://schemas.microsoft.com/office/powerpoint/2010/main" val="3328728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38537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17691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800" y="4343399"/>
            <a:ext cx="5486400" cy="4341813"/>
          </a:xfrm>
        </p:spPr>
        <p:txBody>
          <a:bodyPr/>
          <a:lstStyle/>
          <a:p>
            <a:pPr>
              <a:spcBef>
                <a:spcPts val="600"/>
              </a:spcBef>
              <a:spcAft>
                <a:spcPts val="600"/>
              </a:spcAft>
            </a:pPr>
            <a:r>
              <a:rPr lang="en-US" dirty="0"/>
              <a:t>While nothing in this scenario immediately raises an ethics concern, employees preparing to leave federal employment </a:t>
            </a:r>
            <a:r>
              <a:rPr lang="en-US" baseline="0" dirty="0"/>
              <a:t>should be aware of their obligations under the ethics principles – to be loyal to the law, serve selflessly, and be responsible stewards – and act accordingly.</a:t>
            </a:r>
          </a:p>
          <a:p>
            <a:pPr>
              <a:spcBef>
                <a:spcPts val="600"/>
              </a:spcBef>
              <a:spcAft>
                <a:spcPts val="600"/>
              </a:spcAft>
            </a:pPr>
            <a:r>
              <a:rPr lang="en-US" baseline="0" dirty="0"/>
              <a:t>What questions may ethics officials want to ask an employee leaving federal employment? Examples: </a:t>
            </a:r>
          </a:p>
          <a:p>
            <a:pPr marL="628650" lvl="1" indent="-171450">
              <a:spcBef>
                <a:spcPts val="600"/>
              </a:spcBef>
              <a:spcAft>
                <a:spcPts val="600"/>
              </a:spcAft>
              <a:buFont typeface="Arial" panose="020B0604020202020204" pitchFamily="34" charset="0"/>
              <a:buChar char="•"/>
            </a:pPr>
            <a:r>
              <a:rPr lang="en-US" baseline="0" dirty="0"/>
              <a:t>What contracts did they work on at the agency? </a:t>
            </a:r>
          </a:p>
          <a:p>
            <a:pPr marL="628650" lvl="1" indent="-171450">
              <a:spcBef>
                <a:spcPts val="600"/>
              </a:spcBef>
              <a:spcAft>
                <a:spcPts val="600"/>
              </a:spcAft>
              <a:buFont typeface="Arial" panose="020B0604020202020204" pitchFamily="34" charset="0"/>
              <a:buChar char="•"/>
            </a:pPr>
            <a:r>
              <a:rPr lang="en-US" baseline="0" dirty="0"/>
              <a:t>Do they plan to work elsewhere after retiring from federal employment? </a:t>
            </a:r>
          </a:p>
          <a:p>
            <a:pPr>
              <a:spcBef>
                <a:spcPts val="600"/>
              </a:spcBef>
              <a:spcAft>
                <a:spcPts val="600"/>
              </a:spcAft>
            </a:pPr>
            <a:r>
              <a:rPr lang="en-US" baseline="0" dirty="0"/>
              <a:t>What are some actions such an employee may need to take with regard to the ethics principles? Examples: </a:t>
            </a:r>
          </a:p>
          <a:p>
            <a:pPr marL="628650" lvl="1" indent="-171450">
              <a:spcBef>
                <a:spcPts val="600"/>
              </a:spcBef>
              <a:spcAft>
                <a:spcPts val="600"/>
              </a:spcAft>
              <a:buFont typeface="Arial" panose="020B0604020202020204" pitchFamily="34" charset="0"/>
              <a:buChar char="•"/>
            </a:pPr>
            <a:r>
              <a:rPr lang="en-US" baseline="0" dirty="0"/>
              <a:t>If seeking future employment with a non-federal entity </a:t>
            </a:r>
            <a:r>
              <a:rPr lang="en-US" dirty="0"/>
              <a:t>whose financial interests may be impacted by the employee’s official duties, the employee will need to recuse themselves from any matters involving them. </a:t>
            </a:r>
          </a:p>
          <a:p>
            <a:pPr marL="628650" lvl="1" indent="-171450">
              <a:spcBef>
                <a:spcPts val="600"/>
              </a:spcBef>
              <a:spcAft>
                <a:spcPts val="600"/>
              </a:spcAft>
              <a:buFont typeface="Arial" panose="020B0604020202020204" pitchFamily="34" charset="0"/>
              <a:buChar char="•"/>
            </a:pPr>
            <a:r>
              <a:rPr lang="en-US" baseline="0" dirty="0"/>
              <a:t>They may need to complete a separate public financial disclosure report (i.e., Termination Report) and inform the ethics office if they are negotiating for future employment with a non-federal entity. </a:t>
            </a:r>
          </a:p>
          <a:p>
            <a:pPr marL="628650" lvl="1" indent="-171450">
              <a:spcBef>
                <a:spcPts val="600"/>
              </a:spcBef>
              <a:spcAft>
                <a:spcPts val="600"/>
              </a:spcAft>
              <a:buFont typeface="Arial" panose="020B0604020202020204" pitchFamily="34" charset="0"/>
              <a:buChar char="•"/>
            </a:pPr>
            <a:r>
              <a:rPr lang="en-US" dirty="0"/>
              <a:t>They will also need to return all government-issued equipment.</a:t>
            </a: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55171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296863"/>
            <a:ext cx="4572000" cy="3429000"/>
          </a:xfrm>
        </p:spPr>
      </p:sp>
      <p:sp>
        <p:nvSpPr>
          <p:cNvPr id="3" name="Notes Placeholder 2"/>
          <p:cNvSpPr>
            <a:spLocks noGrp="1"/>
          </p:cNvSpPr>
          <p:nvPr>
            <p:ph type="body" idx="1"/>
          </p:nvPr>
        </p:nvSpPr>
        <p:spPr>
          <a:xfrm>
            <a:off x="271732" y="3856008"/>
            <a:ext cx="6314536" cy="5137030"/>
          </a:xfrm>
        </p:spPr>
        <p:txBody>
          <a:bodyPr/>
          <a:lstStyle/>
          <a:p>
            <a:pPr>
              <a:spcBef>
                <a:spcPts val="600"/>
              </a:spcBef>
              <a:spcAft>
                <a:spcPts val="600"/>
              </a:spcAft>
            </a:pPr>
            <a:r>
              <a:rPr lang="en-US" sz="950" dirty="0"/>
              <a:t>Leaving federal employment implicates many of the ethics rules, including criminal statutes, and requires employees, even former employees, to carefully consider their actions. </a:t>
            </a:r>
          </a:p>
          <a:p>
            <a:pPr>
              <a:spcBef>
                <a:spcPts val="600"/>
              </a:spcBef>
              <a:spcAft>
                <a:spcPts val="600"/>
              </a:spcAft>
            </a:pPr>
            <a:r>
              <a:rPr lang="en-US" sz="950" baseline="0" dirty="0"/>
              <a:t>Remind employees leaving government that the ethics rules apply to them and what they do, not who they work for after retirement.</a:t>
            </a:r>
          </a:p>
          <a:p>
            <a:pPr>
              <a:spcBef>
                <a:spcPts val="600"/>
              </a:spcBef>
              <a:spcAft>
                <a:spcPts val="600"/>
              </a:spcAft>
            </a:pPr>
            <a:r>
              <a:rPr lang="en-US" sz="950" baseline="0" dirty="0"/>
              <a:t>Regarding future employment, discuss the meanings of “seeking” and “negotiating” and the, rather serious, consequences when discussions for future involvement become negotiations (see 18 USC 208, 5 CFR Subpart D – Conflicting Financial Interests, and 5 CFR Subpart F – Seeking Other Employment). </a:t>
            </a:r>
          </a:p>
          <a:p>
            <a:pPr marL="628650" lvl="1" indent="-171450">
              <a:spcBef>
                <a:spcPts val="600"/>
              </a:spcBef>
              <a:spcAft>
                <a:spcPts val="600"/>
              </a:spcAft>
              <a:buFont typeface="Arial" panose="020B0604020202020204" pitchFamily="34" charset="0"/>
              <a:buChar char="•"/>
            </a:pPr>
            <a:r>
              <a:rPr lang="en-US" sz="950" baseline="0" dirty="0"/>
              <a:t>For employees who are public financial disclosure report filers, discuss their additional requirements under the Stop Trading on Congressional Knowledge Act (STOCK Act) when beginning negotiations for future employment (see 5 CFR 2635.607).</a:t>
            </a:r>
          </a:p>
          <a:p>
            <a:pPr marL="628650" lvl="1" indent="-171450">
              <a:spcBef>
                <a:spcPts val="600"/>
              </a:spcBef>
              <a:spcAft>
                <a:spcPts val="600"/>
              </a:spcAft>
              <a:buFont typeface="Arial" panose="020B0604020202020204" pitchFamily="34" charset="0"/>
              <a:buChar char="•"/>
            </a:pPr>
            <a:r>
              <a:rPr lang="en-US" sz="950" baseline="0" dirty="0"/>
              <a:t>Consider discussing recusal (see 5 CFR 2635.604).</a:t>
            </a:r>
          </a:p>
          <a:p>
            <a:pPr marL="628650" lvl="1" indent="-171450">
              <a:spcBef>
                <a:spcPts val="600"/>
              </a:spcBef>
              <a:spcAft>
                <a:spcPts val="600"/>
              </a:spcAft>
              <a:buFont typeface="Arial" panose="020B0604020202020204" pitchFamily="34" charset="0"/>
              <a:buChar char="•"/>
            </a:pPr>
            <a:r>
              <a:rPr lang="en-US" sz="950" baseline="0" dirty="0"/>
              <a:t>Consider discussing the process for requesting an opinion from the agency designee regarding whether </a:t>
            </a:r>
            <a:r>
              <a:rPr lang="en-US" sz="950" dirty="0"/>
              <a:t>an employee</a:t>
            </a:r>
            <a:r>
              <a:rPr lang="en-US" sz="950" baseline="0" dirty="0"/>
              <a:t> may receive a waiver or an authorization to permit their participation in a matter while seeking employment (see 5 CFR 2635.605).</a:t>
            </a:r>
          </a:p>
          <a:p>
            <a:pPr lvl="0"/>
            <a:r>
              <a:rPr lang="en-US" sz="950" baseline="0" dirty="0"/>
              <a:t>Regarding post-government employment, discuss the specific restrictions at 18 USC 207 (see also 5 CFR Part 2641 for definitions and prohibitions) and how those restrictions differ for “senior” and “very senior” employees, as well as for political appointees who are also subject to the Ethics Pledge they signed. Note: Ethics Pledges often build on the 18 USC 207 restrictions.</a:t>
            </a:r>
          </a:p>
          <a:p>
            <a:pPr lvl="0"/>
            <a:endParaRPr lang="en-US" sz="950" dirty="0"/>
          </a:p>
          <a:p>
            <a:pPr lvl="0"/>
            <a:r>
              <a:rPr lang="en-US" sz="950" baseline="0" dirty="0"/>
              <a:t>Remind employees that they have a duty to safeguard non-public information (see 5 CFR Subpart G – Misuse of Position). They should not use it to further their personal interests, such as providing it to their prospective employer. </a:t>
            </a:r>
            <a:r>
              <a:rPr lang="en-US" sz="950" dirty="0"/>
              <a:t>In addition, employees have a duty to protect and conserve government property and may not use such property, or allow its use, for other than authorized purposes. Therefore, employees leaving federal employment need to return all government-issued equipment, and before they do, they should not use it for future employment purposes (i.e., to attend virtual meetings with their prospective employer). </a:t>
            </a:r>
          </a:p>
          <a:p>
            <a:pPr lvl="0"/>
            <a:endParaRPr lang="en-US" sz="950" dirty="0"/>
          </a:p>
          <a:p>
            <a:pPr lvl="0"/>
            <a:r>
              <a:rPr lang="en-US" sz="950" dirty="0"/>
              <a:t>If the employee is a public financial disclosure report filer, they will need to complete a Termination Report. Although they can do so after their departure, it is easiest for them, and ethics officials, to fulfill this requirement while they are still at the agency.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2E116-0F40-4F4E-9AAC-B0B7A16983E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36183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62144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9203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Employees updating their social media accounts during the workday </a:t>
            </a:r>
            <a:r>
              <a:rPr lang="en-US" baseline="0" dirty="0"/>
              <a:t>should be aware of their obligations under the ethics principles – to be loyal to the law, serve selflessly, and be responsible stewards – and act accordingly.</a:t>
            </a:r>
          </a:p>
          <a:p>
            <a:pPr>
              <a:spcBef>
                <a:spcPts val="600"/>
              </a:spcBef>
              <a:spcAft>
                <a:spcPts val="600"/>
              </a:spcAft>
            </a:pPr>
            <a:r>
              <a:rPr lang="en-US" baseline="0" dirty="0"/>
              <a:t>For example, such employees must be particularly mindful of implying governmental sanction or endorsement of their accounts. If referencing their official positions in their professional networking accounts, they should use disclaimers to make it clear to the public that their statements/posts are personal and not endorsed or sanctioned by the government.</a:t>
            </a:r>
          </a:p>
          <a:p>
            <a:pPr>
              <a:spcBef>
                <a:spcPts val="600"/>
              </a:spcBef>
              <a:spcAft>
                <a:spcPts val="600"/>
              </a:spcAft>
            </a:pPr>
            <a:r>
              <a:rPr lang="en-US" dirty="0"/>
              <a:t>Additionally, employees need to put to forth an honest effort in the performance of their official duties (i.e., not use government time or equipment for personal tasks).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40175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800" y="4343399"/>
            <a:ext cx="5486400" cy="4498675"/>
          </a:xfrm>
        </p:spPr>
        <p:txBody>
          <a:bodyPr/>
          <a:lstStyle/>
          <a:p>
            <a:pPr>
              <a:spcBef>
                <a:spcPts val="600"/>
              </a:spcBef>
              <a:spcAft>
                <a:spcPts val="600"/>
              </a:spcAft>
            </a:pPr>
            <a:r>
              <a:rPr lang="en-US" dirty="0"/>
              <a:t>Discuss the provisions set forth at </a:t>
            </a:r>
            <a:r>
              <a:rPr lang="en-US" baseline="0" dirty="0"/>
              <a:t>5 CFR Subpart G – Misuse of Position.</a:t>
            </a:r>
          </a:p>
          <a:p>
            <a:pPr marL="628650" lvl="1" indent="-171450">
              <a:spcBef>
                <a:spcPts val="600"/>
              </a:spcBef>
              <a:spcAft>
                <a:spcPts val="600"/>
              </a:spcAft>
              <a:buFont typeface="Arial" panose="020B0604020202020204" pitchFamily="34" charset="0"/>
              <a:buChar char="•"/>
            </a:pPr>
            <a:r>
              <a:rPr lang="en-US" baseline="0" dirty="0"/>
              <a:t>Consider discussing your agency’s policy on social media use.</a:t>
            </a:r>
          </a:p>
          <a:p>
            <a:pPr marL="628650" lvl="1" indent="-171450">
              <a:spcBef>
                <a:spcPts val="600"/>
              </a:spcBef>
              <a:spcAft>
                <a:spcPts val="600"/>
              </a:spcAft>
              <a:buFont typeface="Arial" panose="020B0604020202020204" pitchFamily="34" charset="0"/>
              <a:buChar char="•"/>
            </a:pPr>
            <a:r>
              <a:rPr lang="en-US" baseline="0" dirty="0"/>
              <a:t>Consider discussing in detail, and providing examples for, the appearance of governmental sanction and the performance of official duties affecting a private interest (e.g., outside employment).</a:t>
            </a:r>
          </a:p>
          <a:p>
            <a:pPr marL="628650" marR="0" lvl="1" indent="-171450" algn="l" defTabSz="914400" rtl="0" eaLnBrk="1" fontAlgn="auto" latinLnBrk="0" hangingPunct="1">
              <a:spcBef>
                <a:spcPts val="600"/>
              </a:spcBef>
              <a:spcAft>
                <a:spcPts val="600"/>
              </a:spcAft>
              <a:buClrTx/>
              <a:buSzTx/>
              <a:buFont typeface="Arial" panose="020B0604020202020204" pitchFamily="34" charset="0"/>
              <a:buChar char="•"/>
              <a:tabLst/>
              <a:defRPr/>
            </a:pPr>
            <a:r>
              <a:rPr lang="en-US" baseline="0" dirty="0"/>
              <a:t>Remind employees of the restrictions on disclosing non-public information for private gain.</a:t>
            </a:r>
          </a:p>
          <a:p>
            <a:pPr lvl="0">
              <a:spcBef>
                <a:spcPts val="600"/>
              </a:spcBef>
              <a:spcAft>
                <a:spcPts val="600"/>
              </a:spcAft>
            </a:pPr>
            <a:r>
              <a:rPr lang="en-US" baseline="0" dirty="0"/>
              <a:t>Discuss the provisions set forth at 5 CFR Subpart H – Outside Activities.</a:t>
            </a:r>
          </a:p>
          <a:p>
            <a:pPr marL="628650" lvl="1" indent="-171450">
              <a:spcBef>
                <a:spcPts val="600"/>
              </a:spcBef>
              <a:spcAft>
                <a:spcPts val="600"/>
              </a:spcAft>
              <a:buFont typeface="Arial" panose="020B0604020202020204" pitchFamily="34" charset="0"/>
              <a:buChar char="•"/>
            </a:pPr>
            <a:r>
              <a:rPr lang="en-US" baseline="0" dirty="0"/>
              <a:t>Discuss the possibility that the employee may have paid partnerships/sponsors for their social media account, which would constitute outside earned income. Note: If a financial disclosure report filer, th</a:t>
            </a:r>
            <a:r>
              <a:rPr lang="en-US" dirty="0"/>
              <a:t>e employee</a:t>
            </a:r>
            <a:r>
              <a:rPr lang="en-US" baseline="0" dirty="0"/>
              <a:t> would need to report certain information for this income, as well as their outside position.</a:t>
            </a:r>
          </a:p>
          <a:p>
            <a:pPr marL="628650" lvl="1" indent="-171450">
              <a:spcBef>
                <a:spcPts val="600"/>
              </a:spcBef>
              <a:spcAft>
                <a:spcPts val="600"/>
              </a:spcAft>
              <a:buFont typeface="Arial" panose="020B0604020202020204" pitchFamily="34" charset="0"/>
              <a:buChar char="•"/>
            </a:pPr>
            <a:r>
              <a:rPr lang="en-US" baseline="0" dirty="0"/>
              <a:t>Discuss your agency’s supplemental regulations regarding outside activities, if any.</a:t>
            </a:r>
          </a:p>
          <a:p>
            <a:pPr marL="628650" lvl="1" indent="-171450">
              <a:spcBef>
                <a:spcPts val="600"/>
              </a:spcBef>
              <a:spcAft>
                <a:spcPts val="600"/>
              </a:spcAft>
              <a:buFont typeface="Arial" panose="020B0604020202020204" pitchFamily="34" charset="0"/>
              <a:buChar char="•"/>
            </a:pPr>
            <a:r>
              <a:rPr lang="en-US" baseline="0" dirty="0"/>
              <a:t>Consider discussing the criminal statutes that may apply to outside activities, such as 18 USC 201, 18 USC 203, 18 USC 205, and 18 USC 209.</a:t>
            </a:r>
          </a:p>
          <a:p>
            <a:pPr marL="171450" lvl="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923FF8-C890-4C14-8283-D0E51904F02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4565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5</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96688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2838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baseline="0" dirty="0"/>
          </a:p>
        </p:txBody>
      </p:sp>
      <p:sp>
        <p:nvSpPr>
          <p:cNvPr id="4" name="Slide Number Placeholder 3"/>
          <p:cNvSpPr>
            <a:spLocks noGrp="1"/>
          </p:cNvSpPr>
          <p:nvPr>
            <p:ph type="sldNum" sz="quarter" idx="10"/>
          </p:nvPr>
        </p:nvSpPr>
        <p:spPr/>
        <p:txBody>
          <a:bodyPr/>
          <a:lstStyle/>
          <a:p>
            <a:fld id="{B62CC498-A8C9-40C5-AE9D-245260C1BA2A}" type="slidenum">
              <a:rPr lang="en-US" smtClean="0"/>
              <a:t>6</a:t>
            </a:fld>
            <a:endParaRPr lang="en-US"/>
          </a:p>
        </p:txBody>
      </p:sp>
    </p:spTree>
    <p:extLst>
      <p:ext uri="{BB962C8B-B14F-4D97-AF65-F5344CB8AC3E}">
        <p14:creationId xmlns:p14="http://schemas.microsoft.com/office/powerpoint/2010/main" val="1610644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7</a:t>
            </a:fld>
            <a:endParaRPr lang="en-US"/>
          </a:p>
        </p:txBody>
      </p:sp>
    </p:spTree>
    <p:extLst>
      <p:ext uri="{BB962C8B-B14F-4D97-AF65-F5344CB8AC3E}">
        <p14:creationId xmlns:p14="http://schemas.microsoft.com/office/powerpoint/2010/main" val="3985645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when an employee marries that touch on the principles relating to loyalty to law, selfless service, and responsible stewardship. The most obvious might be financial conflicts of interest with the spouse’s assets, employer, etc.  We need to also be concerned with potential gifts issues that might arise from the wedding and potential misuse of official time during the planning of the wedding.</a:t>
            </a:r>
          </a:p>
          <a:p>
            <a:pPr>
              <a:spcBef>
                <a:spcPts val="600"/>
              </a:spcBef>
              <a:spcAft>
                <a:spcPts val="600"/>
              </a:spcAft>
            </a:pPr>
            <a:r>
              <a:rPr lang="en-US" baseline="0" dirty="0"/>
              <a:t>Consider asking participants if they can anticipate a possible gifts issue, misuse of official time issue, and a potential financial conflict of interest.  </a:t>
            </a:r>
          </a:p>
        </p:txBody>
      </p:sp>
      <p:sp>
        <p:nvSpPr>
          <p:cNvPr id="4" name="Slide Number Placeholder 3"/>
          <p:cNvSpPr>
            <a:spLocks noGrp="1"/>
          </p:cNvSpPr>
          <p:nvPr>
            <p:ph type="sldNum" sz="quarter" idx="10"/>
          </p:nvPr>
        </p:nvSpPr>
        <p:spPr/>
        <p:txBody>
          <a:bodyPr/>
          <a:lstStyle/>
          <a:p>
            <a:fld id="{B62CC498-A8C9-40C5-AE9D-245260C1BA2A}" type="slidenum">
              <a:rPr lang="en-US" smtClean="0"/>
              <a:t>8</a:t>
            </a:fld>
            <a:endParaRPr lang="en-US"/>
          </a:p>
        </p:txBody>
      </p:sp>
    </p:spTree>
    <p:extLst>
      <p:ext uri="{BB962C8B-B14F-4D97-AF65-F5344CB8AC3E}">
        <p14:creationId xmlns:p14="http://schemas.microsoft.com/office/powerpoint/2010/main" val="2727999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Briefly</a:t>
            </a:r>
            <a:r>
              <a:rPr lang="en-US" baseline="0" dirty="0"/>
              <a:t> explain how each of the rules listed might be implicated.</a:t>
            </a:r>
          </a:p>
          <a:p>
            <a:pPr marL="0" indent="0">
              <a:spcBef>
                <a:spcPts val="600"/>
              </a:spcBef>
              <a:spcAft>
                <a:spcPts val="600"/>
              </a:spcAft>
              <a:buFont typeface="Arial" panose="020B0604020202020204" pitchFamily="34" charset="0"/>
              <a:buNone/>
            </a:pPr>
            <a:r>
              <a:rPr lang="en-US" baseline="0" dirty="0"/>
              <a:t>The spouse’s assets are now imputed to the employee (see 18 USC 208 and also 5 CFR Subpart D – Conflicting Financial Interests).</a:t>
            </a:r>
          </a:p>
          <a:p>
            <a:pPr marL="0" indent="0">
              <a:spcBef>
                <a:spcPts val="600"/>
              </a:spcBef>
              <a:spcAft>
                <a:spcPts val="600"/>
              </a:spcAft>
              <a:buFont typeface="Arial" panose="020B0604020202020204" pitchFamily="34" charset="0"/>
              <a:buNone/>
            </a:pPr>
            <a:r>
              <a:rPr lang="en-US" baseline="0" dirty="0"/>
              <a:t>Gifts from subordinates and prohibited sources should be considered under the gifts rules.</a:t>
            </a:r>
          </a:p>
          <a:p>
            <a:pPr marL="628650" lvl="1" indent="-171450">
              <a:spcBef>
                <a:spcPts val="600"/>
              </a:spcBef>
              <a:spcAft>
                <a:spcPts val="600"/>
              </a:spcAft>
              <a:buFont typeface="Arial" panose="020B0604020202020204" pitchFamily="34" charset="0"/>
              <a:buChar char="•"/>
            </a:pPr>
            <a:r>
              <a:rPr lang="en-US" baseline="0" dirty="0"/>
              <a:t>Consider discussing the “special, infrequent occasions” exception to the general prohibition against gift giving to superiors in 5 CFR 2635 Subpart C – Gifts Between Employees, specifically 5 CFR 2635.304(b). </a:t>
            </a:r>
          </a:p>
          <a:p>
            <a:pPr marL="628650" lvl="1" indent="-171450">
              <a:spcBef>
                <a:spcPts val="600"/>
              </a:spcBef>
              <a:spcAft>
                <a:spcPts val="600"/>
              </a:spcAft>
              <a:buFont typeface="Arial" panose="020B0604020202020204" pitchFamily="34" charset="0"/>
              <a:buChar char="•"/>
            </a:pPr>
            <a:r>
              <a:rPr lang="en-US" baseline="0" dirty="0"/>
              <a:t>Consider discussing the “gifts based on personal relationships” exception to the general prohibition against accepting gifts from prohibited sources under 5 CFR Subpart B – Gifts From Outside Sources, specifically 5 CFR 2635.204(b).</a:t>
            </a:r>
          </a:p>
          <a:p>
            <a:pPr marL="0" lvl="0" indent="0">
              <a:spcBef>
                <a:spcPts val="600"/>
              </a:spcBef>
              <a:spcAft>
                <a:spcPts val="600"/>
              </a:spcAft>
              <a:buFont typeface="Arial" panose="020B0604020202020204" pitchFamily="34" charset="0"/>
              <a:buNone/>
            </a:pPr>
            <a:r>
              <a:rPr lang="en-US" baseline="0" dirty="0"/>
              <a:t>The spouse’s employer, clients, family members, etc. may pose appearance concerns under 5 CFR Subpart E – Impartiality in Performing Duties.</a:t>
            </a:r>
          </a:p>
          <a:p>
            <a:pPr marL="0" lvl="0" indent="0">
              <a:spcBef>
                <a:spcPts val="600"/>
              </a:spcBef>
              <a:spcAft>
                <a:spcPts val="600"/>
              </a:spcAft>
              <a:buFont typeface="Arial" panose="020B0604020202020204" pitchFamily="34" charset="0"/>
              <a:buNone/>
            </a:pPr>
            <a:r>
              <a:rPr lang="en-US" baseline="0" dirty="0"/>
              <a:t>Consider reminding employees about the use of official time in 5 CFR Subpart G – Misuse of Position in the context of planning an event. You can also touch on your agency’s </a:t>
            </a:r>
            <a:r>
              <a:rPr lang="en-US" i="1" baseline="0" dirty="0"/>
              <a:t>de minimis </a:t>
            </a:r>
            <a:r>
              <a:rPr lang="en-US" baseline="0" dirty="0"/>
              <a:t>policy. </a:t>
            </a:r>
          </a:p>
          <a:p>
            <a:pPr marL="0" lvl="0" indent="0">
              <a:spcBef>
                <a:spcPts val="600"/>
              </a:spcBef>
              <a:spcAft>
                <a:spcPts val="600"/>
              </a:spcAft>
              <a:buFont typeface="Arial" panose="020B0604020202020204" pitchFamily="34" charset="0"/>
              <a:buNone/>
            </a:pPr>
            <a:r>
              <a:rPr lang="en-US" baseline="0" dirty="0"/>
              <a:t>If applicable, remind employees that the spouse’s assets are reportable on financial disclosure reports.</a:t>
            </a:r>
          </a:p>
        </p:txBody>
      </p:sp>
      <p:sp>
        <p:nvSpPr>
          <p:cNvPr id="4" name="Slide Number Placeholder 3"/>
          <p:cNvSpPr>
            <a:spLocks noGrp="1"/>
          </p:cNvSpPr>
          <p:nvPr>
            <p:ph type="sldNum" sz="quarter" idx="10"/>
          </p:nvPr>
        </p:nvSpPr>
        <p:spPr/>
        <p:txBody>
          <a:bodyPr/>
          <a:lstStyle/>
          <a:p>
            <a:fld id="{B62CC498-A8C9-40C5-AE9D-245260C1BA2A}" type="slidenum">
              <a:rPr lang="en-US" smtClean="0"/>
              <a:t>9</a:t>
            </a:fld>
            <a:endParaRPr lang="en-US"/>
          </a:p>
        </p:txBody>
      </p:sp>
    </p:spTree>
    <p:extLst>
      <p:ext uri="{BB962C8B-B14F-4D97-AF65-F5344CB8AC3E}">
        <p14:creationId xmlns:p14="http://schemas.microsoft.com/office/powerpoint/2010/main" val="179973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18260459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9152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154159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978623"/>
      </p:ext>
    </p:extLst>
  </p:cSld>
  <p:clrMapOvr>
    <a:masterClrMapping/>
  </p:clrMapOvr>
  <p:extLst>
    <p:ext uri="{DCECCB84-F9BA-43D5-87BE-67443E8EF086}">
      <p15:sldGuideLst xmlns:p15="http://schemas.microsoft.com/office/powerpoint/2012/main">
        <p15:guide id="1" pos="645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2/13/2025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73323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9850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420310"/>
      </p:ext>
    </p:extLst>
  </p:cSld>
  <p:clrMapOvr>
    <a:masterClrMapping/>
  </p:clrMapOvr>
  <p:extLst>
    <p:ext uri="{DCECCB84-F9BA-43D5-87BE-67443E8EF086}">
      <p15:sldGuideLst xmlns:p15="http://schemas.microsoft.com/office/powerpoint/2012/main">
        <p15:guide id="1" pos="645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41641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5035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81915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821804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3291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2/13/2025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37048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userDrawn="1">
          <p15:clr>
            <a:srgbClr val="F26B43"/>
          </p15:clr>
        </p15:guide>
        <p15:guide id="2" pos="480" userDrawn="1">
          <p15:clr>
            <a:srgbClr val="F26B43"/>
          </p15:clr>
        </p15:guide>
        <p15:guide id="3" orient="horz" pos="432" userDrawn="1">
          <p15:clr>
            <a:srgbClr val="F26B43"/>
          </p15:clr>
        </p15:guide>
        <p15:guide id="4" pos="7200" userDrawn="1">
          <p15:clr>
            <a:srgbClr val="F26B43"/>
          </p15:clr>
        </p15:guide>
        <p15:guide id="5" pos="32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oge.gov/web/oge.nsf/0/D46E67CC62F384FA852585B6005A1809/$FILE/Ethics_Public%20Service.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oge.gov/web/oge.nsf/0/86D5B4F72AF0FBCB852585B6005A1A22/$FILE/Standards%20of%20Ethical%20Conduct%20508.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www.ecfr.gov/current/title-5/part-2635"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hyperlink" Target="https://www.oge.gov/Web/oge.nsf/Legal%20Docs/A661D351471B555E85258A38006FBEEC/$FILE/LA-23-13%20Ethics%20Guidance%20on%20Use%20of%20Professional%20Networking%20Platforms%20and%20Monetizing%20Social%20Media%20Activity.pdf?open"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4657" y="4114800"/>
            <a:ext cx="8251116" cy="4268965"/>
          </a:xfrm>
        </p:spPr>
        <p:txBody>
          <a:bodyPr>
            <a:noAutofit/>
          </a:bodyPr>
          <a:lstStyle/>
          <a:p>
            <a:pPr>
              <a:lnSpc>
                <a:spcPts val="5800"/>
              </a:lnSpc>
            </a:pPr>
            <a:r>
              <a:rPr lang="en-US" sz="8000" b="1" dirty="0">
                <a:solidFill>
                  <a:srgbClr val="00B0F0"/>
                </a:solidFill>
              </a:rPr>
              <a:t>Annual</a:t>
            </a:r>
            <a:r>
              <a:rPr lang="en-US" sz="8000" b="1" dirty="0">
                <a:solidFill>
                  <a:schemeClr val="tx1"/>
                </a:solidFill>
              </a:rPr>
              <a:t> Ethics Training</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10A9D4D8-0A98-DC5C-2A2C-EE55FDCB1373}"/>
              </a:ext>
            </a:extLst>
          </p:cNvPr>
          <p:cNvSpPr>
            <a:spLocks noGrp="1"/>
          </p:cNvSpPr>
          <p:nvPr>
            <p:ph type="subTitle" idx="1"/>
          </p:nvPr>
        </p:nvSpPr>
        <p:spPr>
          <a:xfrm>
            <a:off x="794659" y="5915193"/>
            <a:ext cx="7912445" cy="822158"/>
          </a:xfrm>
        </p:spPr>
        <p:txBody>
          <a:bodyPr/>
          <a:lstStyle/>
          <a:p>
            <a:r>
              <a:rPr lang="en-US" sz="2000" dirty="0">
                <a:solidFill>
                  <a:schemeClr val="tx1"/>
                </a:solidFill>
                <a:latin typeface="+mn-lt"/>
                <a:cs typeface="+mn-cs"/>
              </a:rPr>
              <a:t>Instructor(s): [Insert Instructor Name(s)]</a:t>
            </a:r>
            <a:endParaRPr lang="en-US" sz="2000" dirty="0">
              <a:solidFill>
                <a:schemeClr val="tx1"/>
              </a:solidFill>
              <a:latin typeface="+mn-lt"/>
            </a:endParaRPr>
          </a:p>
          <a:p>
            <a:r>
              <a:rPr lang="en-US" sz="2000" dirty="0">
                <a:solidFill>
                  <a:schemeClr val="tx1"/>
                </a:solidFill>
                <a:latin typeface="+mn-lt"/>
                <a:cs typeface="+mn-cs"/>
              </a:rPr>
              <a:t>Date: [Insert Date]</a:t>
            </a:r>
            <a:endParaRPr lang="en-US" sz="2000" dirty="0">
              <a:solidFill>
                <a:schemeClr val="tx1"/>
              </a:solidFill>
              <a:latin typeface="+mn-lt"/>
            </a:endParaRPr>
          </a:p>
        </p:txBody>
      </p:sp>
    </p:spTree>
    <p:extLst>
      <p:ext uri="{BB962C8B-B14F-4D97-AF65-F5344CB8AC3E}">
        <p14:creationId xmlns:p14="http://schemas.microsoft.com/office/powerpoint/2010/main" val="877062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711" y="1513693"/>
            <a:ext cx="7624581" cy="1549106"/>
          </a:xfrm>
        </p:spPr>
        <p:txBody>
          <a:bodyPr>
            <a:noAutofit/>
          </a:bodyPr>
          <a:lstStyle/>
          <a:p>
            <a:pPr>
              <a:lnSpc>
                <a:spcPts val="5800"/>
              </a:lnSpc>
            </a:pPr>
            <a:r>
              <a:rPr lang="en-US" sz="2000" b="1" dirty="0">
                <a:solidFill>
                  <a:srgbClr val="00B0F0"/>
                </a:solidFill>
              </a:rPr>
              <a:t>Scenario [2]:</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DB5AC99F-4B78-4A3C-5848-316C37FCA070}"/>
              </a:ext>
            </a:extLst>
          </p:cNvPr>
          <p:cNvSpPr>
            <a:spLocks noGrp="1"/>
          </p:cNvSpPr>
          <p:nvPr>
            <p:ph type="subTitle" idx="1"/>
          </p:nvPr>
        </p:nvSpPr>
        <p:spPr>
          <a:xfrm>
            <a:off x="759711" y="3737144"/>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Tree>
    <p:extLst>
      <p:ext uri="{BB962C8B-B14F-4D97-AF65-F5344CB8AC3E}">
        <p14:creationId xmlns:p14="http://schemas.microsoft.com/office/powerpoint/2010/main" val="2541918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626" y="1524747"/>
            <a:ext cx="7624581" cy="1549106"/>
          </a:xfrm>
        </p:spPr>
        <p:txBody>
          <a:bodyPr>
            <a:noAutofit/>
          </a:bodyPr>
          <a:lstStyle/>
          <a:p>
            <a:pPr>
              <a:lnSpc>
                <a:spcPts val="5800"/>
              </a:lnSpc>
            </a:pPr>
            <a:r>
              <a:rPr lang="en-US" sz="2000" b="1" dirty="0">
                <a:solidFill>
                  <a:srgbClr val="00B0F0"/>
                </a:solidFill>
              </a:rPr>
              <a:t>Scenario [2]: </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65120693-609D-3824-D69D-40E7C53C0832}"/>
              </a:ext>
            </a:extLst>
          </p:cNvPr>
          <p:cNvSpPr>
            <a:spLocks noGrp="1"/>
          </p:cNvSpPr>
          <p:nvPr>
            <p:ph type="subTitle" idx="1"/>
          </p:nvPr>
        </p:nvSpPr>
        <p:spPr>
          <a:xfrm>
            <a:off x="772247" y="3784150"/>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Tree>
    <p:extLst>
      <p:ext uri="{BB962C8B-B14F-4D97-AF65-F5344CB8AC3E}">
        <p14:creationId xmlns:p14="http://schemas.microsoft.com/office/powerpoint/2010/main" val="282955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1464D-138B-5D14-39FA-8EC50E61DBBD}"/>
              </a:ext>
            </a:extLst>
          </p:cNvPr>
          <p:cNvSpPr>
            <a:spLocks noGrp="1"/>
          </p:cNvSpPr>
          <p:nvPr>
            <p:ph type="ctrTitle"/>
          </p:nvPr>
        </p:nvSpPr>
        <p:spPr>
          <a:xfrm>
            <a:off x="-1" y="-523581"/>
            <a:ext cx="7762875" cy="1243373"/>
          </a:xfrm>
        </p:spPr>
        <p:txBody>
          <a:bodyPr/>
          <a:lstStyle/>
          <a:p>
            <a:r>
              <a:rPr lang="en-US" sz="3600" dirty="0">
                <a:solidFill>
                  <a:srgbClr val="000000"/>
                </a:solidFill>
              </a:rPr>
              <a:t>SCENARIO [2] – ETHICS PRINCIPLES</a:t>
            </a:r>
            <a:endParaRPr lang="en-US" dirty="0"/>
          </a:p>
        </p:txBody>
      </p:sp>
      <p:sp>
        <p:nvSpPr>
          <p:cNvPr id="3" name="Subtitle 2">
            <a:extLst>
              <a:ext uri="{FF2B5EF4-FFF2-40B4-BE49-F238E27FC236}">
                <a16:creationId xmlns:a16="http://schemas.microsoft.com/office/drawing/2014/main" id="{74B847A4-10E1-C0E4-2021-CAEAB7209F75}"/>
              </a:ext>
            </a:extLst>
          </p:cNvPr>
          <p:cNvSpPr>
            <a:spLocks noGrp="1"/>
          </p:cNvSpPr>
          <p:nvPr>
            <p:ph type="subTitle" idx="1"/>
          </p:nvPr>
        </p:nvSpPr>
        <p:spPr>
          <a:xfrm>
            <a:off x="840992" y="660115"/>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
        <p:nvSpPr>
          <p:cNvPr id="10" name="TextBox 9"/>
          <p:cNvSpPr txBox="1"/>
          <p:nvPr/>
        </p:nvSpPr>
        <p:spPr>
          <a:xfrm>
            <a:off x="1027640" y="2811102"/>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11102"/>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39705" y="3429000"/>
            <a:ext cx="3364319" cy="1938992"/>
          </a:xfrm>
          <a:prstGeom prst="rect">
            <a:avLst/>
          </a:prstGeom>
          <a:noFill/>
        </p:spPr>
        <p:txBody>
          <a:bodyPr wrap="none" rtlCol="0">
            <a:spAutoFit/>
          </a:bodyPr>
          <a:lstStyle/>
          <a:p>
            <a:r>
              <a:rPr lang="en-US" sz="2400" dirty="0">
                <a:solidFill>
                  <a:schemeClr val="bg2">
                    <a:lumMod val="50000"/>
                    <a:lumOff val="50000"/>
                  </a:schemeClr>
                </a:solidFill>
              </a:rPr>
              <a:t>Loyalty to Law</a:t>
            </a:r>
          </a:p>
          <a:p>
            <a:endParaRPr lang="en-US" sz="2400" dirty="0"/>
          </a:p>
          <a:p>
            <a:r>
              <a:rPr lang="en-US" sz="2400" dirty="0"/>
              <a:t>Selfless Service</a:t>
            </a:r>
          </a:p>
          <a:p>
            <a:endParaRPr lang="en-US" sz="2400" dirty="0"/>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3" name="TextBox 22">
            <a:extLst>
              <a:ext uri="{C183D7F6-B498-43B3-948B-1728B52AA6E4}">
                <adec:decorative xmlns:adec="http://schemas.microsoft.com/office/drawing/2017/decorative" val="1"/>
              </a:ext>
            </a:extLst>
          </p:cNvPr>
          <p:cNvSpPr txBox="1"/>
          <p:nvPr/>
        </p:nvSpPr>
        <p:spPr>
          <a:xfrm>
            <a:off x="4863206" y="3429002"/>
            <a:ext cx="4420529" cy="1200329"/>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Subpart D</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20540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D8601-FD33-3F1C-5157-AD1EC05387B8}"/>
              </a:ext>
            </a:extLst>
          </p:cNvPr>
          <p:cNvSpPr>
            <a:spLocks noGrp="1"/>
          </p:cNvSpPr>
          <p:nvPr>
            <p:ph type="ctrTitle"/>
          </p:nvPr>
        </p:nvSpPr>
        <p:spPr>
          <a:xfrm>
            <a:off x="0" y="-558167"/>
            <a:ext cx="7624581" cy="1549106"/>
          </a:xfrm>
        </p:spPr>
        <p:txBody>
          <a:bodyPr/>
          <a:lstStyle/>
          <a:p>
            <a:r>
              <a:rPr lang="en-US" sz="3600" dirty="0">
                <a:solidFill>
                  <a:srgbClr val="000000"/>
                </a:solidFill>
              </a:rPr>
              <a:t>SCENARIO [2]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4936"/>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50000"/>
                  <a:lumOff val="50000"/>
                </a:schemeClr>
              </a:solidFill>
            </a:endParaRPr>
          </a:p>
        </p:txBody>
      </p:sp>
      <p:sp>
        <p:nvSpPr>
          <p:cNvPr id="3" name="Subtitle 2">
            <a:extLst>
              <a:ext uri="{FF2B5EF4-FFF2-40B4-BE49-F238E27FC236}">
                <a16:creationId xmlns:a16="http://schemas.microsoft.com/office/drawing/2014/main" id="{857F4E9B-B822-A00E-8E69-D51867578CB2}"/>
              </a:ext>
            </a:extLst>
          </p:cNvPr>
          <p:cNvSpPr>
            <a:spLocks noGrp="1"/>
          </p:cNvSpPr>
          <p:nvPr>
            <p:ph type="subTitle" idx="1"/>
          </p:nvPr>
        </p:nvSpPr>
        <p:spPr>
          <a:xfrm>
            <a:off x="838202" y="787258"/>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
        <p:nvSpPr>
          <p:cNvPr id="20" name="TextBox 19"/>
          <p:cNvSpPr txBox="1"/>
          <p:nvPr/>
        </p:nvSpPr>
        <p:spPr>
          <a:xfrm>
            <a:off x="4764482" y="2814936"/>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794424" y="3429002"/>
            <a:ext cx="4420529" cy="1200329"/>
          </a:xfrm>
          <a:prstGeom prst="rect">
            <a:avLst/>
          </a:prstGeom>
          <a:noFill/>
        </p:spPr>
        <p:txBody>
          <a:bodyPr wrap="square" rtlCol="0">
            <a:spAutoFit/>
          </a:bodyPr>
          <a:lstStyle/>
          <a:p>
            <a:r>
              <a:rPr lang="en-US" sz="2400" dirty="0"/>
              <a:t>18 USC 208</a:t>
            </a:r>
          </a:p>
          <a:p>
            <a:r>
              <a:rPr lang="en-US" sz="2400" dirty="0"/>
              <a:t>Subpart D</a:t>
            </a:r>
          </a:p>
          <a:p>
            <a:r>
              <a:rPr lang="en-US" sz="2400" dirty="0"/>
              <a:t>Financial Disclosure</a:t>
            </a:r>
          </a:p>
        </p:txBody>
      </p:sp>
    </p:spTree>
    <p:extLst>
      <p:ext uri="{BB962C8B-B14F-4D97-AF65-F5344CB8AC3E}">
        <p14:creationId xmlns:p14="http://schemas.microsoft.com/office/powerpoint/2010/main" val="67154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062" y="1543875"/>
            <a:ext cx="8617176" cy="2746483"/>
          </a:xfrm>
        </p:spPr>
        <p:txBody>
          <a:bodyPr>
            <a:noAutofit/>
          </a:bodyPr>
          <a:lstStyle/>
          <a:p>
            <a:pPr>
              <a:lnSpc>
                <a:spcPts val="5800"/>
              </a:lnSpc>
            </a:pPr>
            <a:r>
              <a:rPr lang="en-US" sz="2000" b="1" dirty="0">
                <a:solidFill>
                  <a:srgbClr val="00B0F0"/>
                </a:solidFill>
              </a:rPr>
              <a:t>Scenario [3]:</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5EAFB922-7BB6-B334-E68B-B5B2264D8C97}"/>
              </a:ext>
            </a:extLst>
          </p:cNvPr>
          <p:cNvSpPr>
            <a:spLocks noGrp="1"/>
          </p:cNvSpPr>
          <p:nvPr>
            <p:ph type="subTitle" idx="1"/>
          </p:nvPr>
        </p:nvSpPr>
        <p:spPr>
          <a:xfrm>
            <a:off x="691064" y="3794294"/>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Tree>
    <p:extLst>
      <p:ext uri="{BB962C8B-B14F-4D97-AF65-F5344CB8AC3E}">
        <p14:creationId xmlns:p14="http://schemas.microsoft.com/office/powerpoint/2010/main" val="1346713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062" y="1587418"/>
            <a:ext cx="8617176" cy="2746483"/>
          </a:xfrm>
        </p:spPr>
        <p:txBody>
          <a:bodyPr>
            <a:noAutofit/>
          </a:bodyPr>
          <a:lstStyle/>
          <a:p>
            <a:pPr>
              <a:lnSpc>
                <a:spcPts val="5800"/>
              </a:lnSpc>
            </a:pPr>
            <a:r>
              <a:rPr lang="en-US" sz="2000" b="1" dirty="0">
                <a:solidFill>
                  <a:srgbClr val="00B0F0"/>
                </a:solidFill>
              </a:rPr>
              <a:t>Scenario [3]:</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A91343C0-AF8E-C122-5301-3372A4CC7C8F}"/>
              </a:ext>
            </a:extLst>
          </p:cNvPr>
          <p:cNvSpPr>
            <a:spLocks noGrp="1"/>
          </p:cNvSpPr>
          <p:nvPr>
            <p:ph type="subTitle" idx="1"/>
          </p:nvPr>
        </p:nvSpPr>
        <p:spPr>
          <a:xfrm>
            <a:off x="691064" y="3832394"/>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Tree>
    <p:extLst>
      <p:ext uri="{BB962C8B-B14F-4D97-AF65-F5344CB8AC3E}">
        <p14:creationId xmlns:p14="http://schemas.microsoft.com/office/powerpoint/2010/main" val="426642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312DA-107D-0C1A-9492-315B5BC482E0}"/>
              </a:ext>
            </a:extLst>
          </p:cNvPr>
          <p:cNvSpPr>
            <a:spLocks noGrp="1"/>
          </p:cNvSpPr>
          <p:nvPr>
            <p:ph type="ctrTitle"/>
          </p:nvPr>
        </p:nvSpPr>
        <p:spPr>
          <a:xfrm>
            <a:off x="0" y="-549474"/>
            <a:ext cx="7624581" cy="1549106"/>
          </a:xfrm>
        </p:spPr>
        <p:txBody>
          <a:bodyPr/>
          <a:lstStyle/>
          <a:p>
            <a:r>
              <a:rPr lang="en-US" sz="3600" dirty="0">
                <a:solidFill>
                  <a:srgbClr val="000000"/>
                </a:solidFill>
              </a:rPr>
              <a:t>SCENARIO [3] – ETHICS PRINCIPLES</a:t>
            </a:r>
            <a:endParaRPr lang="en-US" dirty="0"/>
          </a:p>
        </p:txBody>
      </p:sp>
      <p:sp>
        <p:nvSpPr>
          <p:cNvPr id="3" name="Subtitle 2">
            <a:extLst>
              <a:ext uri="{FF2B5EF4-FFF2-40B4-BE49-F238E27FC236}">
                <a16:creationId xmlns:a16="http://schemas.microsoft.com/office/drawing/2014/main" id="{7DB8840C-7B8A-733C-D00E-B26645198F93}"/>
              </a:ext>
            </a:extLst>
          </p:cNvPr>
          <p:cNvSpPr>
            <a:spLocks noGrp="1"/>
          </p:cNvSpPr>
          <p:nvPr>
            <p:ph type="subTitle" idx="1"/>
          </p:nvPr>
        </p:nvSpPr>
        <p:spPr>
          <a:xfrm>
            <a:off x="840992" y="1272327"/>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
        <p:nvSpPr>
          <p:cNvPr id="10" name="TextBox 9"/>
          <p:cNvSpPr txBox="1"/>
          <p:nvPr/>
        </p:nvSpPr>
        <p:spPr>
          <a:xfrm>
            <a:off x="975530" y="2818659"/>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18658"/>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24672" y="3429000"/>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p>
        </p:txBody>
      </p:sp>
      <p:sp>
        <p:nvSpPr>
          <p:cNvPr id="19" name="TextBox 18">
            <a:extLst>
              <a:ext uri="{C183D7F6-B498-43B3-948B-1728B52AA6E4}">
                <adec:decorative xmlns:adec="http://schemas.microsoft.com/office/drawing/2017/decorative" val="1"/>
              </a:ext>
            </a:extLst>
          </p:cNvPr>
          <p:cNvSpPr txBox="1"/>
          <p:nvPr/>
        </p:nvSpPr>
        <p:spPr>
          <a:xfrm>
            <a:off x="4863206" y="3429000"/>
            <a:ext cx="4420529" cy="1569660"/>
          </a:xfrm>
          <a:prstGeom prst="rect">
            <a:avLst/>
          </a:prstGeom>
          <a:noFill/>
        </p:spPr>
        <p:txBody>
          <a:bodyPr wrap="square" lIns="91440" tIns="45720" rIns="91440" bIns="45720" rtlCol="0" anchor="t">
            <a:spAutoFit/>
          </a:bodyPr>
          <a:lstStyle/>
          <a:p>
            <a:r>
              <a:rPr lang="en-US" sz="2400" dirty="0">
                <a:solidFill>
                  <a:schemeClr val="bg2">
                    <a:lumMod val="50000"/>
                    <a:lumOff val="50000"/>
                  </a:schemeClr>
                </a:solidFill>
              </a:rPr>
              <a:t>18 USC 205</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G</a:t>
            </a:r>
          </a:p>
          <a:p>
            <a:endParaRPr lang="en-US" sz="2400" dirty="0">
              <a:solidFill>
                <a:schemeClr val="bg2">
                  <a:lumMod val="50000"/>
                  <a:lumOff val="50000"/>
                </a:schemeClr>
              </a:solidFill>
            </a:endParaRPr>
          </a:p>
        </p:txBody>
      </p:sp>
    </p:spTree>
    <p:extLst>
      <p:ext uri="{BB962C8B-B14F-4D97-AF65-F5344CB8AC3E}">
        <p14:creationId xmlns:p14="http://schemas.microsoft.com/office/powerpoint/2010/main" val="3977580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E68F59-CC7C-2E87-9998-E8BE8C184155}"/>
              </a:ext>
            </a:extLst>
          </p:cNvPr>
          <p:cNvSpPr>
            <a:spLocks noGrp="1"/>
          </p:cNvSpPr>
          <p:nvPr>
            <p:ph type="ctrTitle"/>
          </p:nvPr>
        </p:nvSpPr>
        <p:spPr>
          <a:xfrm>
            <a:off x="0" y="-549474"/>
            <a:ext cx="7624581" cy="1549106"/>
          </a:xfrm>
        </p:spPr>
        <p:txBody>
          <a:bodyPr/>
          <a:lstStyle/>
          <a:p>
            <a:r>
              <a:rPr lang="en-US" sz="3600" dirty="0">
                <a:solidFill>
                  <a:srgbClr val="000000"/>
                </a:solidFill>
              </a:rPr>
              <a:t>SCENARIO [3]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1058077" y="2814935"/>
            <a:ext cx="3145989"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 name="Subtitle 1">
            <a:extLst>
              <a:ext uri="{FF2B5EF4-FFF2-40B4-BE49-F238E27FC236}">
                <a16:creationId xmlns:a16="http://schemas.microsoft.com/office/drawing/2014/main" id="{D6320435-78AD-83A4-4143-4BCB3F04255C}"/>
              </a:ext>
            </a:extLst>
          </p:cNvPr>
          <p:cNvSpPr>
            <a:spLocks noGrp="1"/>
          </p:cNvSpPr>
          <p:nvPr>
            <p:ph type="subTitle" idx="1"/>
          </p:nvPr>
        </p:nvSpPr>
        <p:spPr>
          <a:xfrm>
            <a:off x="838202" y="1242224"/>
            <a:ext cx="7912445" cy="1160310"/>
          </a:xfrm>
        </p:spPr>
        <p:txBody>
          <a:bodyPr/>
          <a:lstStyle/>
          <a:p>
            <a:pPr>
              <a:defRPr/>
            </a:pPr>
            <a:r>
              <a:rPr lang="en-US" sz="3200" b="1" dirty="0">
                <a:solidFill>
                  <a:schemeClr val="tx1"/>
                </a:solidFill>
              </a:rPr>
              <a:t>Your neighbor wants to become an American citizen.</a:t>
            </a:r>
            <a:endParaRPr lang="en-US" sz="3200" dirty="0">
              <a:solidFill>
                <a:schemeClr val="tx1"/>
              </a:solidFill>
            </a:endParaRPr>
          </a:p>
        </p:txBody>
      </p:sp>
      <p:sp>
        <p:nvSpPr>
          <p:cNvPr id="20" name="TextBox 19"/>
          <p:cNvSpPr txBox="1"/>
          <p:nvPr/>
        </p:nvSpPr>
        <p:spPr>
          <a:xfrm>
            <a:off x="4764482" y="2814935"/>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3" name="TextBox 22"/>
          <p:cNvSpPr txBox="1"/>
          <p:nvPr/>
        </p:nvSpPr>
        <p:spPr>
          <a:xfrm>
            <a:off x="4863206" y="3424850"/>
            <a:ext cx="4420529" cy="1200329"/>
          </a:xfrm>
          <a:prstGeom prst="rect">
            <a:avLst/>
          </a:prstGeom>
          <a:noFill/>
        </p:spPr>
        <p:txBody>
          <a:bodyPr wrap="square" lIns="91440" tIns="45720" rIns="91440" bIns="45720" rtlCol="0" anchor="t">
            <a:spAutoFit/>
          </a:bodyPr>
          <a:lstStyle/>
          <a:p>
            <a:r>
              <a:rPr lang="en-US" sz="2400" dirty="0"/>
              <a:t>18 USC 205</a:t>
            </a:r>
          </a:p>
          <a:p>
            <a:r>
              <a:rPr lang="en-US" sz="2400" dirty="0"/>
              <a:t>Subpart E</a:t>
            </a:r>
          </a:p>
          <a:p>
            <a:r>
              <a:rPr lang="en-US" sz="2400" dirty="0"/>
              <a:t>Subpart G</a:t>
            </a:r>
          </a:p>
        </p:txBody>
      </p:sp>
    </p:spTree>
    <p:extLst>
      <p:ext uri="{BB962C8B-B14F-4D97-AF65-F5344CB8AC3E}">
        <p14:creationId xmlns:p14="http://schemas.microsoft.com/office/powerpoint/2010/main" val="3465452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7814"/>
            <a:ext cx="8617176" cy="2746483"/>
          </a:xfrm>
        </p:spPr>
        <p:txBody>
          <a:bodyPr>
            <a:noAutofit/>
          </a:bodyPr>
          <a:lstStyle/>
          <a:p>
            <a:pPr>
              <a:lnSpc>
                <a:spcPts val="5800"/>
              </a:lnSpc>
            </a:pPr>
            <a:r>
              <a:rPr lang="en-US" sz="2000" b="1" dirty="0">
                <a:solidFill>
                  <a:srgbClr val="00B0F0"/>
                </a:solidFill>
              </a:rPr>
              <a:t>Scenario [4]:</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FC92F84B-EA9D-982F-0922-46BED9A5878D}"/>
              </a:ext>
            </a:extLst>
          </p:cNvPr>
          <p:cNvSpPr>
            <a:spLocks noGrp="1"/>
          </p:cNvSpPr>
          <p:nvPr>
            <p:ph type="subTitle" idx="1"/>
          </p:nvPr>
        </p:nvSpPr>
        <p:spPr>
          <a:xfrm>
            <a:off x="918620" y="3676646"/>
            <a:ext cx="7912445" cy="3607087"/>
          </a:xfrm>
        </p:spPr>
        <p:txBody>
          <a:bodyPr/>
          <a:lstStyle/>
          <a:p>
            <a:r>
              <a:rPr lang="en-US" sz="3200" b="1" dirty="0">
                <a:solidFill>
                  <a:schemeClr val="tx1"/>
                </a:solidFill>
              </a:rPr>
              <a:t>You left your previous employer a few months ago; your former boss invites you to the annual holiday party.</a:t>
            </a:r>
            <a:endParaRPr lang="en-US" sz="3200" dirty="0">
              <a:solidFill>
                <a:schemeClr val="tx1"/>
              </a:solidFill>
            </a:endParaRPr>
          </a:p>
        </p:txBody>
      </p:sp>
    </p:spTree>
    <p:extLst>
      <p:ext uri="{BB962C8B-B14F-4D97-AF65-F5344CB8AC3E}">
        <p14:creationId xmlns:p14="http://schemas.microsoft.com/office/powerpoint/2010/main" val="34428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544640"/>
            <a:ext cx="8617176" cy="2746483"/>
          </a:xfrm>
        </p:spPr>
        <p:txBody>
          <a:bodyPr>
            <a:noAutofit/>
          </a:bodyPr>
          <a:lstStyle/>
          <a:p>
            <a:pPr>
              <a:lnSpc>
                <a:spcPts val="5800"/>
              </a:lnSpc>
            </a:pPr>
            <a:r>
              <a:rPr lang="en-US" sz="2000" b="1" dirty="0">
                <a:solidFill>
                  <a:srgbClr val="00B0F0"/>
                </a:solidFill>
              </a:rPr>
              <a:t>Scenario [4]:</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80276656-C922-8739-5E60-F8AE706BC599}"/>
              </a:ext>
            </a:extLst>
          </p:cNvPr>
          <p:cNvSpPr>
            <a:spLocks noGrp="1"/>
          </p:cNvSpPr>
          <p:nvPr>
            <p:ph type="subTitle" idx="1"/>
          </p:nvPr>
        </p:nvSpPr>
        <p:spPr>
          <a:xfrm>
            <a:off x="921418" y="3794294"/>
            <a:ext cx="7912445" cy="3607087"/>
          </a:xfrm>
        </p:spPr>
        <p:txBody>
          <a:bodyPr/>
          <a:lstStyle/>
          <a:p>
            <a:r>
              <a:rPr lang="en-US" sz="3200" b="1" dirty="0">
                <a:solidFill>
                  <a:schemeClr val="tx1"/>
                </a:solidFill>
              </a:rPr>
              <a:t>You left your previous employer a few months ago; your former boss invites you to the annual holiday party.</a:t>
            </a:r>
            <a:endParaRPr lang="en-US" sz="3200" dirty="0">
              <a:solidFill>
                <a:schemeClr val="tx1"/>
              </a:solidFill>
            </a:endParaRPr>
          </a:p>
        </p:txBody>
      </p:sp>
    </p:spTree>
    <p:extLst>
      <p:ext uri="{BB962C8B-B14F-4D97-AF65-F5344CB8AC3E}">
        <p14:creationId xmlns:p14="http://schemas.microsoft.com/office/powerpoint/2010/main" val="44591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61"/>
            <a:ext cx="8617176" cy="2746483"/>
          </a:xfrm>
        </p:spPr>
        <p:txBody>
          <a:bodyPr>
            <a:noAutofit/>
          </a:bodyPr>
          <a:lstStyle/>
          <a:p>
            <a:pPr>
              <a:lnSpc>
                <a:spcPts val="5300"/>
              </a:lnSpc>
            </a:pPr>
            <a:r>
              <a:rPr lang="en-US" sz="8000" b="1" dirty="0">
                <a:solidFill>
                  <a:schemeClr val="tx1"/>
                </a:solidFill>
              </a:rPr>
              <a:t>Objectives</a:t>
            </a:r>
            <a:endParaRPr lang="en-US" sz="11500" b="1" dirty="0">
              <a:solidFill>
                <a:srgbClr val="00B0F0"/>
              </a:solidFill>
            </a:endParaRP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5" name="Subtitle 4">
            <a:extLst>
              <a:ext uri="{FF2B5EF4-FFF2-40B4-BE49-F238E27FC236}">
                <a16:creationId xmlns:a16="http://schemas.microsoft.com/office/drawing/2014/main" id="{F1FC5C02-A7FB-8A32-657D-1F1E0E9E9A50}"/>
              </a:ext>
            </a:extLst>
          </p:cNvPr>
          <p:cNvSpPr>
            <a:spLocks noGrp="1"/>
          </p:cNvSpPr>
          <p:nvPr>
            <p:ph type="subTitle" idx="1"/>
          </p:nvPr>
        </p:nvSpPr>
        <p:spPr>
          <a:xfrm>
            <a:off x="734115" y="2830430"/>
            <a:ext cx="7912445" cy="3607087"/>
          </a:xfrm>
        </p:spPr>
        <p:txBody>
          <a:bodyPr/>
          <a:lstStyle/>
          <a:p>
            <a:r>
              <a:rPr lang="en-US" sz="1800" dirty="0">
                <a:solidFill>
                  <a:schemeClr val="tx1"/>
                </a:solidFill>
                <a:latin typeface="+mn-lt"/>
                <a:cs typeface="+mn-cs"/>
              </a:rPr>
              <a:t>Instructor(s) should:</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Assess the ethics awareness of participants.</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Help participants anticipate and identify ethics questions “in the wild.”</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Teach participants when and how to ask ethics questions.</a:t>
            </a:r>
            <a:endParaRPr lang="en-US" sz="1800" dirty="0">
              <a:solidFill>
                <a:schemeClr val="tx1"/>
              </a:solidFill>
              <a:latin typeface="+mn-lt"/>
            </a:endParaRPr>
          </a:p>
          <a:p>
            <a:pPr>
              <a:spcBef>
                <a:spcPts val="1800"/>
              </a:spcBef>
            </a:pPr>
            <a:r>
              <a:rPr lang="en-US" sz="1800" dirty="0">
                <a:solidFill>
                  <a:schemeClr val="tx1"/>
                </a:solidFill>
                <a:latin typeface="+mn-lt"/>
                <a:cs typeface="+mn-cs"/>
              </a:rPr>
              <a:t>Participants should be able to:</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Demonstrate awareness of ethics rules and principles. </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Anticipate and identify ethics questions arising from common situations.</a:t>
            </a:r>
            <a:endParaRPr lang="en-US" sz="1800" dirty="0">
              <a:solidFill>
                <a:schemeClr val="tx1"/>
              </a:solidFill>
              <a:latin typeface="+mn-lt"/>
            </a:endParaRPr>
          </a:p>
          <a:p>
            <a:pPr marL="285750" indent="-285750">
              <a:buFont typeface="Arial" panose="020B0604020202020204" pitchFamily="34" charset="0"/>
              <a:buChar char="•"/>
            </a:pPr>
            <a:r>
              <a:rPr lang="en-US" sz="1800" dirty="0">
                <a:solidFill>
                  <a:schemeClr val="tx1"/>
                </a:solidFill>
                <a:latin typeface="+mn-lt"/>
                <a:cs typeface="+mn-cs"/>
              </a:rPr>
              <a:t>Demonstrate an ability to ask effective ethics questions.  </a:t>
            </a:r>
            <a:endParaRPr lang="en-US" sz="1800" dirty="0">
              <a:solidFill>
                <a:schemeClr val="tx1"/>
              </a:solidFill>
              <a:latin typeface="+mn-lt"/>
            </a:endParaRPr>
          </a:p>
        </p:txBody>
      </p:sp>
    </p:spTree>
    <p:extLst>
      <p:ext uri="{BB962C8B-B14F-4D97-AF65-F5344CB8AC3E}">
        <p14:creationId xmlns:p14="http://schemas.microsoft.com/office/powerpoint/2010/main" val="174817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9231-FD59-A759-9339-6B2AE058C299}"/>
              </a:ext>
            </a:extLst>
          </p:cNvPr>
          <p:cNvSpPr>
            <a:spLocks noGrp="1"/>
          </p:cNvSpPr>
          <p:nvPr>
            <p:ph type="ctrTitle"/>
          </p:nvPr>
        </p:nvSpPr>
        <p:spPr>
          <a:xfrm>
            <a:off x="0" y="-544904"/>
            <a:ext cx="7624581" cy="1549106"/>
          </a:xfrm>
        </p:spPr>
        <p:txBody>
          <a:bodyPr/>
          <a:lstStyle/>
          <a:p>
            <a:r>
              <a:rPr lang="en-US" sz="3600" dirty="0">
                <a:solidFill>
                  <a:srgbClr val="000000"/>
                </a:solidFill>
              </a:rPr>
              <a:t>SCENARIO [4] – ETHICS PRINCIPLES</a:t>
            </a:r>
            <a:endParaRPr lang="en-US" dirty="0"/>
          </a:p>
        </p:txBody>
      </p:sp>
      <p:sp>
        <p:nvSpPr>
          <p:cNvPr id="3" name="Subtitle 2">
            <a:extLst>
              <a:ext uri="{FF2B5EF4-FFF2-40B4-BE49-F238E27FC236}">
                <a16:creationId xmlns:a16="http://schemas.microsoft.com/office/drawing/2014/main" id="{259277CD-7223-07B3-2F86-E94F3042EBAC}"/>
              </a:ext>
            </a:extLst>
          </p:cNvPr>
          <p:cNvSpPr>
            <a:spLocks noGrp="1"/>
          </p:cNvSpPr>
          <p:nvPr>
            <p:ph type="subTitle" idx="1"/>
          </p:nvPr>
        </p:nvSpPr>
        <p:spPr>
          <a:xfrm>
            <a:off x="838202" y="914401"/>
            <a:ext cx="7912445" cy="1613078"/>
          </a:xfrm>
        </p:spPr>
        <p:txBody>
          <a:bodyPr/>
          <a:lstStyle/>
          <a:p>
            <a:r>
              <a:rPr lang="en-US" sz="3200" b="1" dirty="0">
                <a:solidFill>
                  <a:schemeClr val="tx1"/>
                </a:solidFill>
              </a:rPr>
              <a:t>You left your previous employer a few months ago; your former boss invites you to the annual holiday party.</a:t>
            </a:r>
            <a:endParaRPr lang="en-US" sz="3200" dirty="0">
              <a:solidFill>
                <a:schemeClr val="tx1"/>
              </a:solidFill>
            </a:endParaRPr>
          </a:p>
        </p:txBody>
      </p:sp>
      <p:sp>
        <p:nvSpPr>
          <p:cNvPr id="10" name="TextBox 9"/>
          <p:cNvSpPr txBox="1"/>
          <p:nvPr/>
        </p:nvSpPr>
        <p:spPr>
          <a:xfrm>
            <a:off x="976183" y="2807466"/>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07465"/>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6658" y="3485793"/>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p>
        </p:txBody>
      </p:sp>
      <p:sp>
        <p:nvSpPr>
          <p:cNvPr id="23" name="TextBox 22">
            <a:extLst>
              <a:ext uri="{C183D7F6-B498-43B3-948B-1728B52AA6E4}">
                <adec:decorative xmlns:adec="http://schemas.microsoft.com/office/drawing/2017/decorative" val="1"/>
              </a:ext>
            </a:extLst>
          </p:cNvPr>
          <p:cNvSpPr txBox="1"/>
          <p:nvPr/>
        </p:nvSpPr>
        <p:spPr>
          <a:xfrm>
            <a:off x="4794424" y="3267537"/>
            <a:ext cx="4420529" cy="2677656"/>
          </a:xfrm>
          <a:prstGeom prst="rect">
            <a:avLst/>
          </a:prstGeom>
          <a:noFill/>
        </p:spPr>
        <p:txBody>
          <a:bodyPr wrap="square" rtlCol="0">
            <a:spAutoFit/>
          </a:bodyPr>
          <a:lstStyle/>
          <a:p>
            <a:r>
              <a:rPr lang="en-US" sz="2400" dirty="0">
                <a:solidFill>
                  <a:schemeClr val="bg2">
                    <a:lumMod val="50000"/>
                    <a:lumOff val="50000"/>
                  </a:schemeClr>
                </a:solidFill>
              </a:rPr>
              <a:t>Subpart B</a:t>
            </a:r>
          </a:p>
          <a:p>
            <a:r>
              <a:rPr lang="en-US" sz="2400" dirty="0">
                <a:solidFill>
                  <a:schemeClr val="bg2">
                    <a:lumMod val="50000"/>
                    <a:lumOff val="50000"/>
                  </a:schemeClr>
                </a:solidFill>
              </a:rPr>
              <a:t>Subpart C</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F</a:t>
            </a:r>
          </a:p>
          <a:p>
            <a:r>
              <a:rPr lang="en-US" sz="2400" dirty="0">
                <a:solidFill>
                  <a:schemeClr val="bg2">
                    <a:lumMod val="50000"/>
                    <a:lumOff val="50000"/>
                  </a:schemeClr>
                </a:solidFill>
              </a:rPr>
              <a:t>Subpart G</a:t>
            </a:r>
          </a:p>
          <a:p>
            <a:r>
              <a:rPr lang="en-US" sz="2400" dirty="0">
                <a:solidFill>
                  <a:schemeClr val="bg2">
                    <a:lumMod val="50000"/>
                    <a:lumOff val="50000"/>
                  </a:schemeClr>
                </a:solidFill>
              </a:rPr>
              <a:t>Financial Disclosure</a:t>
            </a:r>
          </a:p>
          <a:p>
            <a:endParaRPr lang="en-US" sz="2400" dirty="0">
              <a:solidFill>
                <a:schemeClr val="bg2">
                  <a:lumMod val="50000"/>
                  <a:lumOff val="50000"/>
                </a:schemeClr>
              </a:solidFill>
            </a:endParaRPr>
          </a:p>
        </p:txBody>
      </p:sp>
    </p:spTree>
    <p:extLst>
      <p:ext uri="{BB962C8B-B14F-4D97-AF65-F5344CB8AC3E}">
        <p14:creationId xmlns:p14="http://schemas.microsoft.com/office/powerpoint/2010/main" val="3813813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BEEC7-6FCF-3523-FC04-77497F366E0E}"/>
              </a:ext>
            </a:extLst>
          </p:cNvPr>
          <p:cNvSpPr>
            <a:spLocks noGrp="1"/>
          </p:cNvSpPr>
          <p:nvPr>
            <p:ph type="ctrTitle"/>
          </p:nvPr>
        </p:nvSpPr>
        <p:spPr>
          <a:xfrm>
            <a:off x="0" y="-480072"/>
            <a:ext cx="7624581" cy="1549106"/>
          </a:xfrm>
        </p:spPr>
        <p:txBody>
          <a:bodyPr/>
          <a:lstStyle/>
          <a:p>
            <a:r>
              <a:rPr lang="en-US" sz="3600" dirty="0">
                <a:solidFill>
                  <a:srgbClr val="000000"/>
                </a:solidFill>
              </a:rPr>
              <a:t>SCENARIO [4]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55270"/>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92D555C2-EAFA-DCDC-CC22-BC7F397BD884}"/>
              </a:ext>
            </a:extLst>
          </p:cNvPr>
          <p:cNvSpPr>
            <a:spLocks noGrp="1"/>
          </p:cNvSpPr>
          <p:nvPr>
            <p:ph type="subTitle" idx="1"/>
          </p:nvPr>
        </p:nvSpPr>
        <p:spPr>
          <a:xfrm>
            <a:off x="838202" y="847894"/>
            <a:ext cx="7912445" cy="3607087"/>
          </a:xfrm>
        </p:spPr>
        <p:txBody>
          <a:bodyPr/>
          <a:lstStyle/>
          <a:p>
            <a:r>
              <a:rPr lang="en-US" sz="3200" b="1" dirty="0">
                <a:solidFill>
                  <a:schemeClr val="tx1"/>
                </a:solidFill>
              </a:rPr>
              <a:t>You left your previous employer a few months ago; your former boss invites you to the annual holiday party.</a:t>
            </a:r>
            <a:endParaRPr lang="en-US" sz="3200" dirty="0">
              <a:solidFill>
                <a:schemeClr val="tx1"/>
              </a:solidFill>
            </a:endParaRPr>
          </a:p>
        </p:txBody>
      </p:sp>
      <p:sp>
        <p:nvSpPr>
          <p:cNvPr id="20" name="TextBox 19"/>
          <p:cNvSpPr txBox="1"/>
          <p:nvPr/>
        </p:nvSpPr>
        <p:spPr>
          <a:xfrm>
            <a:off x="4764482" y="2855269"/>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46005" y="3541068"/>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794424" y="3300819"/>
            <a:ext cx="4420529" cy="2308324"/>
          </a:xfrm>
          <a:prstGeom prst="rect">
            <a:avLst/>
          </a:prstGeom>
          <a:noFill/>
        </p:spPr>
        <p:txBody>
          <a:bodyPr wrap="square" rtlCol="0">
            <a:spAutoFit/>
          </a:bodyPr>
          <a:lstStyle/>
          <a:p>
            <a:r>
              <a:rPr lang="en-US" sz="2400" dirty="0"/>
              <a:t>Subpart B</a:t>
            </a:r>
          </a:p>
          <a:p>
            <a:r>
              <a:rPr lang="en-US" sz="2400" dirty="0"/>
              <a:t>Subpart C</a:t>
            </a:r>
          </a:p>
          <a:p>
            <a:r>
              <a:rPr lang="en-US" sz="2400" dirty="0"/>
              <a:t>Subpart E</a:t>
            </a:r>
          </a:p>
          <a:p>
            <a:r>
              <a:rPr lang="en-US" sz="2400" dirty="0"/>
              <a:t>Subpart F</a:t>
            </a:r>
          </a:p>
          <a:p>
            <a:r>
              <a:rPr lang="en-US" sz="2400" dirty="0"/>
              <a:t>Subpart G</a:t>
            </a:r>
          </a:p>
          <a:p>
            <a:r>
              <a:rPr lang="en-US" sz="2400" dirty="0"/>
              <a:t>Financial Disclosure</a:t>
            </a:r>
          </a:p>
        </p:txBody>
      </p:sp>
    </p:spTree>
    <p:extLst>
      <p:ext uri="{BB962C8B-B14F-4D97-AF65-F5344CB8AC3E}">
        <p14:creationId xmlns:p14="http://schemas.microsoft.com/office/powerpoint/2010/main" val="4054315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717" y="1402354"/>
            <a:ext cx="8617176" cy="2746483"/>
          </a:xfrm>
        </p:spPr>
        <p:txBody>
          <a:bodyPr>
            <a:noAutofit/>
          </a:bodyPr>
          <a:lstStyle/>
          <a:p>
            <a:pPr>
              <a:lnSpc>
                <a:spcPts val="5800"/>
              </a:lnSpc>
            </a:pPr>
            <a:r>
              <a:rPr lang="en-US" sz="2000" b="1" dirty="0">
                <a:solidFill>
                  <a:srgbClr val="00B0F0"/>
                </a:solidFill>
              </a:rPr>
              <a:t>Scenario [5]:</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052C4168-8CF5-8856-6D1C-0A4905C8D637}"/>
              </a:ext>
            </a:extLst>
          </p:cNvPr>
          <p:cNvSpPr>
            <a:spLocks noGrp="1"/>
          </p:cNvSpPr>
          <p:nvPr>
            <p:ph type="subTitle" idx="1"/>
          </p:nvPr>
        </p:nvSpPr>
        <p:spPr>
          <a:xfrm>
            <a:off x="775719" y="3652106"/>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Tree>
    <p:extLst>
      <p:ext uri="{BB962C8B-B14F-4D97-AF65-F5344CB8AC3E}">
        <p14:creationId xmlns:p14="http://schemas.microsoft.com/office/powerpoint/2010/main" val="2285036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630" y="1444522"/>
            <a:ext cx="8617176" cy="2746483"/>
          </a:xfrm>
        </p:spPr>
        <p:txBody>
          <a:bodyPr>
            <a:noAutofit/>
          </a:bodyPr>
          <a:lstStyle/>
          <a:p>
            <a:pPr>
              <a:lnSpc>
                <a:spcPts val="5800"/>
              </a:lnSpc>
            </a:pPr>
            <a:r>
              <a:rPr lang="en-US" sz="2000" b="1" dirty="0">
                <a:solidFill>
                  <a:srgbClr val="00B0F0"/>
                </a:solidFill>
              </a:rPr>
              <a:t>Scenario [5]:</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7194FFD8-D05A-600C-9531-1E98B4073592}"/>
              </a:ext>
            </a:extLst>
          </p:cNvPr>
          <p:cNvSpPr>
            <a:spLocks noGrp="1"/>
          </p:cNvSpPr>
          <p:nvPr>
            <p:ph type="subTitle" idx="1"/>
          </p:nvPr>
        </p:nvSpPr>
        <p:spPr>
          <a:xfrm>
            <a:off x="688632" y="3681516"/>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Tree>
    <p:extLst>
      <p:ext uri="{BB962C8B-B14F-4D97-AF65-F5344CB8AC3E}">
        <p14:creationId xmlns:p14="http://schemas.microsoft.com/office/powerpoint/2010/main" val="3877636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83E16-16F9-29DE-D0CF-4CA8E7E64FD0}"/>
              </a:ext>
            </a:extLst>
          </p:cNvPr>
          <p:cNvSpPr>
            <a:spLocks noGrp="1"/>
          </p:cNvSpPr>
          <p:nvPr>
            <p:ph type="ctrTitle"/>
          </p:nvPr>
        </p:nvSpPr>
        <p:spPr>
          <a:xfrm>
            <a:off x="0" y="-466293"/>
            <a:ext cx="7624581" cy="1549106"/>
          </a:xfrm>
        </p:spPr>
        <p:txBody>
          <a:bodyPr/>
          <a:lstStyle/>
          <a:p>
            <a:r>
              <a:rPr lang="en-US" sz="3600" dirty="0">
                <a:solidFill>
                  <a:srgbClr val="000000"/>
                </a:solidFill>
              </a:rPr>
              <a:t>SCENARIO [5] – ETHICS PRINCIPLES</a:t>
            </a:r>
            <a:endParaRPr lang="en-US" dirty="0"/>
          </a:p>
        </p:txBody>
      </p:sp>
      <p:sp>
        <p:nvSpPr>
          <p:cNvPr id="3" name="Subtitle 2">
            <a:extLst>
              <a:ext uri="{FF2B5EF4-FFF2-40B4-BE49-F238E27FC236}">
                <a16:creationId xmlns:a16="http://schemas.microsoft.com/office/drawing/2014/main" id="{2D24A92C-94A2-2E05-8727-269A389B1D60}"/>
              </a:ext>
            </a:extLst>
          </p:cNvPr>
          <p:cNvSpPr>
            <a:spLocks noGrp="1"/>
          </p:cNvSpPr>
          <p:nvPr>
            <p:ph type="subTitle" idx="1"/>
          </p:nvPr>
        </p:nvSpPr>
        <p:spPr>
          <a:xfrm>
            <a:off x="838202" y="787258"/>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
        <p:nvSpPr>
          <p:cNvPr id="10" name="TextBox 9"/>
          <p:cNvSpPr txBox="1"/>
          <p:nvPr/>
        </p:nvSpPr>
        <p:spPr>
          <a:xfrm>
            <a:off x="978437" y="2814937"/>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18659"/>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8912" y="3435928"/>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endParaRPr lang="en-US" sz="1600" dirty="0"/>
          </a:p>
        </p:txBody>
      </p:sp>
      <p:sp>
        <p:nvSpPr>
          <p:cNvPr id="23" name="TextBox 22">
            <a:extLst>
              <a:ext uri="{C183D7F6-B498-43B3-948B-1728B52AA6E4}">
                <adec:decorative xmlns:adec="http://schemas.microsoft.com/office/drawing/2017/decorative" val="1"/>
              </a:ext>
            </a:extLst>
          </p:cNvPr>
          <p:cNvSpPr txBox="1"/>
          <p:nvPr/>
        </p:nvSpPr>
        <p:spPr>
          <a:xfrm>
            <a:off x="4794424" y="3240183"/>
            <a:ext cx="4420529" cy="2308324"/>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Subpart B</a:t>
            </a:r>
          </a:p>
          <a:p>
            <a:r>
              <a:rPr lang="en-US" sz="2400" dirty="0">
                <a:solidFill>
                  <a:schemeClr val="bg2">
                    <a:lumMod val="50000"/>
                    <a:lumOff val="50000"/>
                  </a:schemeClr>
                </a:solidFill>
              </a:rPr>
              <a:t>Subpart D</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F</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4220816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E3CC-F8F9-0AAB-4EDA-D018D293FE45}"/>
              </a:ext>
            </a:extLst>
          </p:cNvPr>
          <p:cNvSpPr>
            <a:spLocks noGrp="1"/>
          </p:cNvSpPr>
          <p:nvPr>
            <p:ph type="ctrTitle"/>
          </p:nvPr>
        </p:nvSpPr>
        <p:spPr>
          <a:xfrm>
            <a:off x="0" y="-558866"/>
            <a:ext cx="7624581" cy="1549106"/>
          </a:xfrm>
        </p:spPr>
        <p:txBody>
          <a:bodyPr/>
          <a:lstStyle/>
          <a:p>
            <a:r>
              <a:rPr lang="en-US" sz="3600" dirty="0">
                <a:solidFill>
                  <a:srgbClr val="000000"/>
                </a:solidFill>
              </a:rPr>
              <a:t>SCENARIO [5]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51435"/>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C2F3E419-4463-E63F-A59D-5890CDAF7715}"/>
              </a:ext>
            </a:extLst>
          </p:cNvPr>
          <p:cNvSpPr>
            <a:spLocks noGrp="1"/>
          </p:cNvSpPr>
          <p:nvPr>
            <p:ph type="subTitle" idx="1"/>
          </p:nvPr>
        </p:nvSpPr>
        <p:spPr>
          <a:xfrm>
            <a:off x="840992" y="787258"/>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
        <p:nvSpPr>
          <p:cNvPr id="20" name="TextBox 19"/>
          <p:cNvSpPr txBox="1"/>
          <p:nvPr/>
        </p:nvSpPr>
        <p:spPr>
          <a:xfrm>
            <a:off x="4764482" y="2851435"/>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48912" y="3422101"/>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797214" y="3313100"/>
            <a:ext cx="4420529" cy="2308324"/>
          </a:xfrm>
          <a:prstGeom prst="rect">
            <a:avLst/>
          </a:prstGeom>
          <a:noFill/>
        </p:spPr>
        <p:txBody>
          <a:bodyPr wrap="square" rtlCol="0">
            <a:spAutoFit/>
          </a:bodyPr>
          <a:lstStyle/>
          <a:p>
            <a:r>
              <a:rPr lang="en-US" sz="2400" dirty="0"/>
              <a:t>18 USC 208</a:t>
            </a:r>
          </a:p>
          <a:p>
            <a:r>
              <a:rPr lang="en-US" sz="2400" dirty="0"/>
              <a:t>Subpart B</a:t>
            </a:r>
          </a:p>
          <a:p>
            <a:r>
              <a:rPr lang="en-US" sz="2400" dirty="0"/>
              <a:t>Subpart D</a:t>
            </a:r>
          </a:p>
          <a:p>
            <a:r>
              <a:rPr lang="en-US" sz="2400" dirty="0"/>
              <a:t>Subpart E</a:t>
            </a:r>
          </a:p>
          <a:p>
            <a:r>
              <a:rPr lang="en-US" sz="2400" dirty="0"/>
              <a:t>Subpart F</a:t>
            </a:r>
          </a:p>
          <a:p>
            <a:r>
              <a:rPr lang="en-US" sz="2400" dirty="0"/>
              <a:t>Financial Disclosure</a:t>
            </a:r>
          </a:p>
        </p:txBody>
      </p:sp>
    </p:spTree>
    <p:extLst>
      <p:ext uri="{BB962C8B-B14F-4D97-AF65-F5344CB8AC3E}">
        <p14:creationId xmlns:p14="http://schemas.microsoft.com/office/powerpoint/2010/main" val="578955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195533"/>
            <a:ext cx="8617176" cy="2746483"/>
          </a:xfrm>
        </p:spPr>
        <p:txBody>
          <a:bodyPr>
            <a:noAutofit/>
          </a:bodyPr>
          <a:lstStyle/>
          <a:p>
            <a:pPr>
              <a:lnSpc>
                <a:spcPts val="5800"/>
              </a:lnSpc>
            </a:pPr>
            <a:r>
              <a:rPr lang="en-US" sz="2000" b="1" dirty="0">
                <a:solidFill>
                  <a:srgbClr val="00B0F0"/>
                </a:solidFill>
              </a:rPr>
              <a:t>Scenario [6]:</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879D0DC7-1BF3-15AA-93F6-56D665BBB7A2}"/>
              </a:ext>
            </a:extLst>
          </p:cNvPr>
          <p:cNvSpPr>
            <a:spLocks noGrp="1"/>
          </p:cNvSpPr>
          <p:nvPr>
            <p:ph type="subTitle" idx="1"/>
          </p:nvPr>
        </p:nvSpPr>
        <p:spPr>
          <a:xfrm>
            <a:off x="921418" y="3429002"/>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Tree>
    <p:extLst>
      <p:ext uri="{BB962C8B-B14F-4D97-AF65-F5344CB8AC3E}">
        <p14:creationId xmlns:p14="http://schemas.microsoft.com/office/powerpoint/2010/main" val="865651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7814"/>
            <a:ext cx="8617176" cy="2746483"/>
          </a:xfrm>
        </p:spPr>
        <p:txBody>
          <a:bodyPr>
            <a:noAutofit/>
          </a:bodyPr>
          <a:lstStyle/>
          <a:p>
            <a:pPr>
              <a:lnSpc>
                <a:spcPts val="5800"/>
              </a:lnSpc>
            </a:pPr>
            <a:r>
              <a:rPr lang="en-US" sz="2000" b="1" dirty="0">
                <a:solidFill>
                  <a:srgbClr val="00B0F0"/>
                </a:solidFill>
              </a:rPr>
              <a:t>Scenario [6]:</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97AF0DB0-9EE0-3D36-2D87-1303C0B4E4ED}"/>
              </a:ext>
            </a:extLst>
          </p:cNvPr>
          <p:cNvSpPr>
            <a:spLocks noGrp="1"/>
          </p:cNvSpPr>
          <p:nvPr>
            <p:ph type="subTitle" idx="1"/>
          </p:nvPr>
        </p:nvSpPr>
        <p:spPr>
          <a:xfrm>
            <a:off x="921418" y="3578405"/>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Tree>
    <p:extLst>
      <p:ext uri="{BB962C8B-B14F-4D97-AF65-F5344CB8AC3E}">
        <p14:creationId xmlns:p14="http://schemas.microsoft.com/office/powerpoint/2010/main" val="1113683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3D49-D042-FB1F-D78A-4E79646FDCFE}"/>
              </a:ext>
            </a:extLst>
          </p:cNvPr>
          <p:cNvSpPr>
            <a:spLocks noGrp="1"/>
          </p:cNvSpPr>
          <p:nvPr>
            <p:ph type="ctrTitle"/>
          </p:nvPr>
        </p:nvSpPr>
        <p:spPr>
          <a:xfrm>
            <a:off x="0" y="-544904"/>
            <a:ext cx="7624581" cy="1549106"/>
          </a:xfrm>
        </p:spPr>
        <p:txBody>
          <a:bodyPr/>
          <a:lstStyle/>
          <a:p>
            <a:r>
              <a:rPr lang="en-US" sz="3600" dirty="0">
                <a:solidFill>
                  <a:srgbClr val="000000"/>
                </a:solidFill>
              </a:rPr>
              <a:t>SCENARIO [6] – ETHICS PRINCIPLES</a:t>
            </a:r>
            <a:endParaRPr lang="en-US" dirty="0"/>
          </a:p>
        </p:txBody>
      </p:sp>
      <p:sp>
        <p:nvSpPr>
          <p:cNvPr id="3" name="Subtitle 2">
            <a:extLst>
              <a:ext uri="{FF2B5EF4-FFF2-40B4-BE49-F238E27FC236}">
                <a16:creationId xmlns:a16="http://schemas.microsoft.com/office/drawing/2014/main" id="{ACEDAD2F-3235-5F52-65BD-FB883DDB1AED}"/>
              </a:ext>
            </a:extLst>
          </p:cNvPr>
          <p:cNvSpPr>
            <a:spLocks noGrp="1"/>
          </p:cNvSpPr>
          <p:nvPr>
            <p:ph type="subTitle" idx="1"/>
          </p:nvPr>
        </p:nvSpPr>
        <p:spPr>
          <a:xfrm>
            <a:off x="840992" y="1242225"/>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
        <p:nvSpPr>
          <p:cNvPr id="10" name="TextBox 9"/>
          <p:cNvSpPr txBox="1"/>
          <p:nvPr/>
        </p:nvSpPr>
        <p:spPr>
          <a:xfrm>
            <a:off x="978437" y="2820032"/>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20032"/>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8912" y="3354689"/>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p>
        </p:txBody>
      </p:sp>
      <p:sp>
        <p:nvSpPr>
          <p:cNvPr id="23" name="TextBox 22">
            <a:extLst>
              <a:ext uri="{C183D7F6-B498-43B3-948B-1728B52AA6E4}">
                <adec:decorative xmlns:adec="http://schemas.microsoft.com/office/drawing/2017/decorative" val="1"/>
              </a:ext>
            </a:extLst>
          </p:cNvPr>
          <p:cNvSpPr txBox="1"/>
          <p:nvPr/>
        </p:nvSpPr>
        <p:spPr>
          <a:xfrm>
            <a:off x="4797214" y="3307453"/>
            <a:ext cx="4420529" cy="2308324"/>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Subpart B</a:t>
            </a:r>
          </a:p>
          <a:p>
            <a:r>
              <a:rPr lang="en-US" sz="2400" dirty="0">
                <a:solidFill>
                  <a:schemeClr val="bg2">
                    <a:lumMod val="50000"/>
                    <a:lumOff val="50000"/>
                  </a:schemeClr>
                </a:solidFill>
              </a:rPr>
              <a:t>Subpart D</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G</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1632921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B7EF7-513C-3D92-79C4-EB41D37BE2DC}"/>
              </a:ext>
            </a:extLst>
          </p:cNvPr>
          <p:cNvSpPr>
            <a:spLocks noGrp="1"/>
          </p:cNvSpPr>
          <p:nvPr>
            <p:ph type="ctrTitle"/>
          </p:nvPr>
        </p:nvSpPr>
        <p:spPr>
          <a:xfrm>
            <a:off x="0" y="-544904"/>
            <a:ext cx="7624581" cy="1549106"/>
          </a:xfrm>
        </p:spPr>
        <p:txBody>
          <a:bodyPr/>
          <a:lstStyle/>
          <a:p>
            <a:r>
              <a:rPr lang="en-US" sz="3600" dirty="0">
                <a:solidFill>
                  <a:srgbClr val="000000"/>
                </a:solidFill>
              </a:rPr>
              <a:t>SCENARIO [6]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4937"/>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FDF553BE-9F5D-E603-9251-116F27C315BF}"/>
              </a:ext>
            </a:extLst>
          </p:cNvPr>
          <p:cNvSpPr>
            <a:spLocks noGrp="1"/>
          </p:cNvSpPr>
          <p:nvPr>
            <p:ph type="subTitle" idx="1"/>
          </p:nvPr>
        </p:nvSpPr>
        <p:spPr>
          <a:xfrm>
            <a:off x="840992" y="1304539"/>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
        <p:nvSpPr>
          <p:cNvPr id="20" name="TextBox 19"/>
          <p:cNvSpPr txBox="1"/>
          <p:nvPr/>
        </p:nvSpPr>
        <p:spPr>
          <a:xfrm>
            <a:off x="4764482" y="2814936"/>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39705" y="3309282"/>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863206" y="3276599"/>
            <a:ext cx="4420529" cy="2308324"/>
          </a:xfrm>
          <a:prstGeom prst="rect">
            <a:avLst/>
          </a:prstGeom>
          <a:noFill/>
        </p:spPr>
        <p:txBody>
          <a:bodyPr wrap="square" rtlCol="0">
            <a:spAutoFit/>
          </a:bodyPr>
          <a:lstStyle/>
          <a:p>
            <a:r>
              <a:rPr lang="en-US" sz="2400" dirty="0"/>
              <a:t>18 USC 208</a:t>
            </a:r>
          </a:p>
          <a:p>
            <a:r>
              <a:rPr lang="en-US" sz="2400" dirty="0"/>
              <a:t>Subpart B</a:t>
            </a:r>
          </a:p>
          <a:p>
            <a:r>
              <a:rPr lang="en-US" sz="2400" dirty="0"/>
              <a:t>Subpart D</a:t>
            </a:r>
          </a:p>
          <a:p>
            <a:r>
              <a:rPr lang="en-US" sz="2400" dirty="0"/>
              <a:t>Subpart E</a:t>
            </a:r>
          </a:p>
          <a:p>
            <a:r>
              <a:rPr lang="en-US" sz="2400" dirty="0"/>
              <a:t>Subpart G</a:t>
            </a:r>
          </a:p>
          <a:p>
            <a:r>
              <a:rPr lang="en-US" sz="2400" dirty="0"/>
              <a:t>Financial Disclosure</a:t>
            </a:r>
          </a:p>
        </p:txBody>
      </p:sp>
    </p:spTree>
    <p:extLst>
      <p:ext uri="{BB962C8B-B14F-4D97-AF65-F5344CB8AC3E}">
        <p14:creationId xmlns:p14="http://schemas.microsoft.com/office/powerpoint/2010/main" val="3667013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61"/>
            <a:ext cx="8617176" cy="2746483"/>
          </a:xfrm>
        </p:spPr>
        <p:txBody>
          <a:bodyPr>
            <a:noAutofit/>
          </a:bodyPr>
          <a:lstStyle/>
          <a:p>
            <a:pPr>
              <a:lnSpc>
                <a:spcPts val="5300"/>
              </a:lnSpc>
            </a:pPr>
            <a:r>
              <a:rPr lang="en-US" sz="8000" b="1" dirty="0">
                <a:solidFill>
                  <a:schemeClr val="tx1"/>
                </a:solidFill>
              </a:rPr>
              <a:t>Resources</a:t>
            </a:r>
            <a:endParaRPr lang="en-US" sz="11500" b="1" dirty="0">
              <a:solidFill>
                <a:srgbClr val="00B0F0"/>
              </a:solidFill>
            </a:endParaRP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5" name="Subtitle 4">
            <a:extLst>
              <a:ext uri="{FF2B5EF4-FFF2-40B4-BE49-F238E27FC236}">
                <a16:creationId xmlns:a16="http://schemas.microsoft.com/office/drawing/2014/main" id="{D8955F73-D4AE-D5F0-6BA9-E5824E288C05}"/>
              </a:ext>
            </a:extLst>
          </p:cNvPr>
          <p:cNvSpPr>
            <a:spLocks noGrp="1"/>
          </p:cNvSpPr>
          <p:nvPr>
            <p:ph type="subTitle" idx="1"/>
          </p:nvPr>
        </p:nvSpPr>
        <p:spPr>
          <a:xfrm>
            <a:off x="734115" y="2816191"/>
            <a:ext cx="7912445" cy="3607087"/>
          </a:xfrm>
        </p:spPr>
        <p:txBody>
          <a:bodyPr/>
          <a:lstStyle/>
          <a:p>
            <a:pPr>
              <a:spcBef>
                <a:spcPts val="1200"/>
              </a:spcBef>
              <a:spcAft>
                <a:spcPts val="1200"/>
              </a:spcAft>
            </a:pPr>
            <a:r>
              <a:rPr lang="en-US" sz="1800" u="sng" dirty="0">
                <a:solidFill>
                  <a:srgbClr val="00B0F0"/>
                </a:solidFill>
                <a:latin typeface="+mn-lt"/>
                <a:cs typeface="+mn-cs"/>
                <a:hlinkClick r:id="rId3">
                  <a:extLst>
                    <a:ext uri="{A12FA001-AC4F-418D-AE19-62706E023703}">
                      <ahyp:hlinkClr xmlns:ahyp="http://schemas.microsoft.com/office/drawing/2018/hyperlinkcolor" val="tx"/>
                    </a:ext>
                  </a:extLst>
                </a:hlinkClick>
              </a:rPr>
              <a:t>Ethics &amp; Public Service: A Supplement to Annual Ethics Training</a:t>
            </a:r>
            <a:endParaRPr lang="en-US" sz="1800" u="sng" dirty="0">
              <a:solidFill>
                <a:srgbClr val="00B0F0"/>
              </a:solidFill>
              <a:latin typeface="+mn-lt"/>
              <a:cs typeface="+mn-cs"/>
            </a:endParaRPr>
          </a:p>
          <a:p>
            <a:pPr>
              <a:spcBef>
                <a:spcPts val="1200"/>
              </a:spcBef>
              <a:spcAft>
                <a:spcPts val="1200"/>
              </a:spcAft>
            </a:pPr>
            <a:r>
              <a:rPr lang="en-US" sz="1800" u="sng" dirty="0">
                <a:solidFill>
                  <a:srgbClr val="00B0F0"/>
                </a:solidFill>
                <a:latin typeface="+mn-lt"/>
                <a:cs typeface="+mn-cs"/>
                <a:hlinkClick r:id="rId4">
                  <a:extLst>
                    <a:ext uri="{A12FA001-AC4F-418D-AE19-62706E023703}">
                      <ahyp:hlinkClr xmlns:ahyp="http://schemas.microsoft.com/office/drawing/2018/hyperlinkcolor" val="tx"/>
                    </a:ext>
                  </a:extLst>
                </a:hlinkClick>
              </a:rPr>
              <a:t>Summary of the Standards of Ethical Conduct</a:t>
            </a:r>
            <a:endParaRPr lang="en-US" sz="1800" u="sng" dirty="0">
              <a:solidFill>
                <a:srgbClr val="00B0F0"/>
              </a:solidFill>
              <a:latin typeface="+mn-lt"/>
            </a:endParaRPr>
          </a:p>
          <a:p>
            <a:pPr>
              <a:spcBef>
                <a:spcPts val="1200"/>
              </a:spcBef>
              <a:spcAft>
                <a:spcPts val="1200"/>
              </a:spcAft>
            </a:pPr>
            <a:r>
              <a:rPr lang="en-US" sz="1800" dirty="0">
                <a:solidFill>
                  <a:schemeClr val="tx1"/>
                </a:solidFill>
                <a:latin typeface="+mn-lt"/>
                <a:cs typeface="+mn-cs"/>
              </a:rPr>
              <a:t>[Insert provisions of any supplemental regulations, or other written materials, the Designated Agency Ethics Official determines should be included.] </a:t>
            </a:r>
            <a:endParaRPr lang="en-US" sz="1800" dirty="0">
              <a:solidFill>
                <a:schemeClr val="tx1"/>
              </a:solidFill>
              <a:latin typeface="+mn-lt"/>
            </a:endParaRPr>
          </a:p>
          <a:p>
            <a:pPr>
              <a:spcBef>
                <a:spcPts val="1200"/>
              </a:spcBef>
              <a:spcAft>
                <a:spcPts val="1200"/>
              </a:spcAft>
            </a:pPr>
            <a:r>
              <a:rPr lang="en-US" sz="1800" dirty="0">
                <a:solidFill>
                  <a:schemeClr val="tx1"/>
                </a:solidFill>
                <a:latin typeface="+mn-lt"/>
                <a:cs typeface="+mn-cs"/>
              </a:rPr>
              <a:t>Ethics Office Contact Information:</a:t>
            </a:r>
            <a:r>
              <a:rPr lang="en-US" sz="1800" dirty="0">
                <a:solidFill>
                  <a:schemeClr val="tx1"/>
                </a:solidFill>
                <a:latin typeface="+mn-lt"/>
              </a:rPr>
              <a:t> </a:t>
            </a:r>
            <a:br>
              <a:rPr lang="en-US" sz="1800" dirty="0">
                <a:solidFill>
                  <a:schemeClr val="tx1"/>
                </a:solidFill>
                <a:latin typeface="+mn-lt"/>
              </a:rPr>
            </a:br>
            <a:r>
              <a:rPr lang="en-US" sz="1800" dirty="0">
                <a:solidFill>
                  <a:schemeClr val="tx1"/>
                </a:solidFill>
                <a:latin typeface="+mn-lt"/>
                <a:cs typeface="+mn-cs"/>
              </a:rPr>
              <a:t>[Insert the contact information for your agency’s ethics office.]</a:t>
            </a:r>
            <a:endParaRPr lang="en-US" sz="1800" dirty="0">
              <a:solidFill>
                <a:schemeClr val="tx1"/>
              </a:solidFill>
              <a:latin typeface="+mn-lt"/>
            </a:endParaRPr>
          </a:p>
        </p:txBody>
      </p:sp>
    </p:spTree>
    <p:extLst>
      <p:ext uri="{BB962C8B-B14F-4D97-AF65-F5344CB8AC3E}">
        <p14:creationId xmlns:p14="http://schemas.microsoft.com/office/powerpoint/2010/main" val="3863899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19332"/>
            <a:ext cx="8617176" cy="2746483"/>
          </a:xfrm>
        </p:spPr>
        <p:txBody>
          <a:bodyPr>
            <a:noAutofit/>
          </a:bodyPr>
          <a:lstStyle/>
          <a:p>
            <a:pPr>
              <a:lnSpc>
                <a:spcPts val="5800"/>
              </a:lnSpc>
            </a:pPr>
            <a:r>
              <a:rPr lang="en-US" sz="2000" b="1" dirty="0">
                <a:solidFill>
                  <a:srgbClr val="00B0F0"/>
                </a:solidFill>
              </a:rPr>
              <a:t>Scenario [7]:</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486F4B49-86AF-6593-4BF4-7253926EE881}"/>
              </a:ext>
            </a:extLst>
          </p:cNvPr>
          <p:cNvSpPr>
            <a:spLocks noGrp="1"/>
          </p:cNvSpPr>
          <p:nvPr>
            <p:ph type="subTitle" idx="1"/>
          </p:nvPr>
        </p:nvSpPr>
        <p:spPr>
          <a:xfrm>
            <a:off x="838202" y="3338091"/>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Tree>
    <p:extLst>
      <p:ext uri="{BB962C8B-B14F-4D97-AF65-F5344CB8AC3E}">
        <p14:creationId xmlns:p14="http://schemas.microsoft.com/office/powerpoint/2010/main" val="3568677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1043127"/>
            <a:ext cx="8617176" cy="2746483"/>
          </a:xfrm>
        </p:spPr>
        <p:txBody>
          <a:bodyPr>
            <a:noAutofit/>
          </a:bodyPr>
          <a:lstStyle/>
          <a:p>
            <a:pPr>
              <a:lnSpc>
                <a:spcPts val="5800"/>
              </a:lnSpc>
            </a:pPr>
            <a:r>
              <a:rPr lang="en-US" sz="2000" b="1" dirty="0">
                <a:solidFill>
                  <a:srgbClr val="00B0F0"/>
                </a:solidFill>
              </a:rPr>
              <a:t>Scenario [7]:</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5" name="Subtitle 4">
            <a:extLst>
              <a:ext uri="{FF2B5EF4-FFF2-40B4-BE49-F238E27FC236}">
                <a16:creationId xmlns:a16="http://schemas.microsoft.com/office/drawing/2014/main" id="{E1A07FEA-BB0C-E50C-519D-E5E1EFE17367}"/>
              </a:ext>
            </a:extLst>
          </p:cNvPr>
          <p:cNvSpPr>
            <a:spLocks noGrp="1"/>
          </p:cNvSpPr>
          <p:nvPr>
            <p:ph type="subTitle" idx="1"/>
          </p:nvPr>
        </p:nvSpPr>
        <p:spPr>
          <a:xfrm>
            <a:off x="734115" y="3250915"/>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Tree>
    <p:extLst>
      <p:ext uri="{BB962C8B-B14F-4D97-AF65-F5344CB8AC3E}">
        <p14:creationId xmlns:p14="http://schemas.microsoft.com/office/powerpoint/2010/main" val="1526611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64B72-ED59-D81C-DB6B-36F8849B34C4}"/>
              </a:ext>
            </a:extLst>
          </p:cNvPr>
          <p:cNvSpPr>
            <a:spLocks noGrp="1"/>
          </p:cNvSpPr>
          <p:nvPr>
            <p:ph type="ctrTitle"/>
          </p:nvPr>
        </p:nvSpPr>
        <p:spPr>
          <a:xfrm>
            <a:off x="0" y="-480680"/>
            <a:ext cx="7624581" cy="1549106"/>
          </a:xfrm>
        </p:spPr>
        <p:txBody>
          <a:bodyPr/>
          <a:lstStyle/>
          <a:p>
            <a:r>
              <a:rPr lang="en-US" sz="3600" dirty="0">
                <a:solidFill>
                  <a:srgbClr val="000000"/>
                </a:solidFill>
              </a:rPr>
              <a:t>SCENARIO [7] – ETHICS PRINCIPLES</a:t>
            </a:r>
            <a:endParaRPr lang="en-US" dirty="0"/>
          </a:p>
        </p:txBody>
      </p:sp>
      <p:sp>
        <p:nvSpPr>
          <p:cNvPr id="3" name="Subtitle 2">
            <a:extLst>
              <a:ext uri="{FF2B5EF4-FFF2-40B4-BE49-F238E27FC236}">
                <a16:creationId xmlns:a16="http://schemas.microsoft.com/office/drawing/2014/main" id="{71783BDD-9E6C-8189-CF6D-38522C8EEB11}"/>
              </a:ext>
            </a:extLst>
          </p:cNvPr>
          <p:cNvSpPr>
            <a:spLocks noGrp="1"/>
          </p:cNvSpPr>
          <p:nvPr>
            <p:ph type="subTitle" idx="1"/>
          </p:nvPr>
        </p:nvSpPr>
        <p:spPr>
          <a:xfrm>
            <a:off x="840992" y="255484"/>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
        <p:nvSpPr>
          <p:cNvPr id="10" name="TextBox 9"/>
          <p:cNvSpPr txBox="1"/>
          <p:nvPr/>
        </p:nvSpPr>
        <p:spPr>
          <a:xfrm>
            <a:off x="978437" y="2814937"/>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19402"/>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8912" y="3335025"/>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p>
        </p:txBody>
      </p:sp>
      <p:sp>
        <p:nvSpPr>
          <p:cNvPr id="28" name="TextBox 27">
            <a:extLst>
              <a:ext uri="{C183D7F6-B498-43B3-948B-1728B52AA6E4}">
                <adec:decorative xmlns:adec="http://schemas.microsoft.com/office/drawing/2017/decorative" val="1"/>
              </a:ext>
            </a:extLst>
          </p:cNvPr>
          <p:cNvSpPr txBox="1"/>
          <p:nvPr/>
        </p:nvSpPr>
        <p:spPr>
          <a:xfrm>
            <a:off x="4797214" y="3276602"/>
            <a:ext cx="4420529" cy="1200329"/>
          </a:xfrm>
          <a:prstGeom prst="rect">
            <a:avLst/>
          </a:prstGeom>
          <a:noFill/>
        </p:spPr>
        <p:txBody>
          <a:bodyPr wrap="square" rtlCol="0">
            <a:spAutoFit/>
          </a:bodyPr>
          <a:lstStyle/>
          <a:p>
            <a:r>
              <a:rPr lang="en-US" sz="2400" dirty="0">
                <a:solidFill>
                  <a:schemeClr val="bg2">
                    <a:lumMod val="50000"/>
                    <a:lumOff val="50000"/>
                  </a:schemeClr>
                </a:solidFill>
              </a:rPr>
              <a:t>Subpart E</a:t>
            </a:r>
          </a:p>
          <a:p>
            <a:r>
              <a:rPr lang="en-US" sz="2400" dirty="0">
                <a:solidFill>
                  <a:schemeClr val="bg2">
                    <a:lumMod val="50000"/>
                    <a:lumOff val="50000"/>
                  </a:schemeClr>
                </a:solidFill>
              </a:rPr>
              <a:t>Subpart G</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98520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0CED9D-BABF-03B8-EB8D-B599F4730921}"/>
              </a:ext>
            </a:extLst>
          </p:cNvPr>
          <p:cNvSpPr>
            <a:spLocks noGrp="1"/>
          </p:cNvSpPr>
          <p:nvPr>
            <p:ph type="ctrTitle"/>
          </p:nvPr>
        </p:nvSpPr>
        <p:spPr>
          <a:xfrm>
            <a:off x="0" y="-634706"/>
            <a:ext cx="7624581" cy="1549106"/>
          </a:xfrm>
        </p:spPr>
        <p:txBody>
          <a:bodyPr/>
          <a:lstStyle/>
          <a:p>
            <a:r>
              <a:rPr lang="en-US" sz="3600" dirty="0">
                <a:solidFill>
                  <a:srgbClr val="000000"/>
                </a:solidFill>
              </a:rPr>
              <a:t>SCENARIO [7]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42702"/>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D1A1D">
                  <a:lumMod val="75000"/>
                  <a:lumOff val="25000"/>
                </a:srgbClr>
              </a:solidFill>
            </a:endParaRPr>
          </a:p>
        </p:txBody>
      </p:sp>
      <p:sp>
        <p:nvSpPr>
          <p:cNvPr id="2" name="Subtitle 1">
            <a:extLst>
              <a:ext uri="{FF2B5EF4-FFF2-40B4-BE49-F238E27FC236}">
                <a16:creationId xmlns:a16="http://schemas.microsoft.com/office/drawing/2014/main" id="{CF9B8C00-2630-F7BF-EE45-11A7B527F68B}"/>
              </a:ext>
            </a:extLst>
          </p:cNvPr>
          <p:cNvSpPr>
            <a:spLocks noGrp="1"/>
          </p:cNvSpPr>
          <p:nvPr>
            <p:ph type="subTitle" idx="1"/>
          </p:nvPr>
        </p:nvSpPr>
        <p:spPr>
          <a:xfrm>
            <a:off x="840992" y="254825"/>
            <a:ext cx="7912445" cy="3607087"/>
          </a:xfrm>
        </p:spPr>
        <p:txBody>
          <a:bodyPr/>
          <a:lstStyle/>
          <a:p>
            <a:pPr>
              <a:defRPr/>
            </a:pPr>
            <a:r>
              <a:rPr lang="en-US" sz="2800" dirty="0">
                <a:solidFill>
                  <a:schemeClr val="tx1"/>
                </a:solidFill>
              </a:rPr>
              <a:t>You’ve been a federal employee for a bit less than a year. Today, your boss asked you to start gathering specifications for a new IT procurement. It is the sort of work your former employer specializes in.</a:t>
            </a:r>
          </a:p>
        </p:txBody>
      </p:sp>
      <p:sp>
        <p:nvSpPr>
          <p:cNvPr id="20" name="TextBox 19"/>
          <p:cNvSpPr txBox="1"/>
          <p:nvPr/>
        </p:nvSpPr>
        <p:spPr>
          <a:xfrm>
            <a:off x="4764482" y="2842703"/>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48912" y="3304365"/>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797214" y="3304367"/>
            <a:ext cx="4420529" cy="1200329"/>
          </a:xfrm>
          <a:prstGeom prst="rect">
            <a:avLst/>
          </a:prstGeom>
          <a:noFill/>
        </p:spPr>
        <p:txBody>
          <a:bodyPr wrap="square" rtlCol="0">
            <a:spAutoFit/>
          </a:bodyPr>
          <a:lstStyle/>
          <a:p>
            <a:r>
              <a:rPr lang="en-US" sz="2400" dirty="0"/>
              <a:t>Subpart E</a:t>
            </a:r>
          </a:p>
          <a:p>
            <a:r>
              <a:rPr lang="en-US" sz="2400" dirty="0"/>
              <a:t>Subpart G</a:t>
            </a:r>
          </a:p>
          <a:p>
            <a:r>
              <a:rPr lang="en-US" sz="2400" dirty="0"/>
              <a:t>Financial Disclosure</a:t>
            </a:r>
          </a:p>
        </p:txBody>
      </p:sp>
    </p:spTree>
    <p:extLst>
      <p:ext uri="{BB962C8B-B14F-4D97-AF65-F5344CB8AC3E}">
        <p14:creationId xmlns:p14="http://schemas.microsoft.com/office/powerpoint/2010/main" val="134982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6884" y="1241614"/>
            <a:ext cx="8617176" cy="2746483"/>
          </a:xfrm>
        </p:spPr>
        <p:txBody>
          <a:bodyPr>
            <a:noAutofit/>
          </a:bodyPr>
          <a:lstStyle/>
          <a:p>
            <a:pPr>
              <a:lnSpc>
                <a:spcPts val="5800"/>
              </a:lnSpc>
            </a:pPr>
            <a:r>
              <a:rPr lang="en-US" sz="2000" b="1" dirty="0">
                <a:solidFill>
                  <a:srgbClr val="00B0F0"/>
                </a:solidFill>
              </a:rPr>
              <a:t>Scenario [8]:</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056AA4CD-02E0-146A-8E81-EDA24331AE01}"/>
              </a:ext>
            </a:extLst>
          </p:cNvPr>
          <p:cNvSpPr>
            <a:spLocks noGrp="1"/>
          </p:cNvSpPr>
          <p:nvPr>
            <p:ph type="subTitle" idx="1"/>
          </p:nvPr>
        </p:nvSpPr>
        <p:spPr>
          <a:xfrm>
            <a:off x="736886" y="3434670"/>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Tree>
    <p:extLst>
      <p:ext uri="{BB962C8B-B14F-4D97-AF65-F5344CB8AC3E}">
        <p14:creationId xmlns:p14="http://schemas.microsoft.com/office/powerpoint/2010/main" val="2219135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84647"/>
            <a:ext cx="8617176" cy="2746483"/>
          </a:xfrm>
        </p:spPr>
        <p:txBody>
          <a:bodyPr>
            <a:noAutofit/>
          </a:bodyPr>
          <a:lstStyle/>
          <a:p>
            <a:pPr>
              <a:lnSpc>
                <a:spcPts val="5800"/>
              </a:lnSpc>
            </a:pPr>
            <a:r>
              <a:rPr lang="en-US" sz="2000" b="1" dirty="0">
                <a:solidFill>
                  <a:srgbClr val="00B0F0"/>
                </a:solidFill>
              </a:rPr>
              <a:t>Scenario [8]:</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1716B0C2-F495-5148-3D93-F3F27BB2CD70}"/>
              </a:ext>
            </a:extLst>
          </p:cNvPr>
          <p:cNvSpPr>
            <a:spLocks noGrp="1"/>
          </p:cNvSpPr>
          <p:nvPr>
            <p:ph type="subTitle" idx="1"/>
          </p:nvPr>
        </p:nvSpPr>
        <p:spPr>
          <a:xfrm>
            <a:off x="838202" y="3429002"/>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Tree>
    <p:extLst>
      <p:ext uri="{BB962C8B-B14F-4D97-AF65-F5344CB8AC3E}">
        <p14:creationId xmlns:p14="http://schemas.microsoft.com/office/powerpoint/2010/main" val="2593532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36B4-1949-91C5-87F6-5C81CB090401}"/>
              </a:ext>
            </a:extLst>
          </p:cNvPr>
          <p:cNvSpPr>
            <a:spLocks noGrp="1"/>
          </p:cNvSpPr>
          <p:nvPr>
            <p:ph type="ctrTitle"/>
          </p:nvPr>
        </p:nvSpPr>
        <p:spPr>
          <a:xfrm>
            <a:off x="0" y="-543278"/>
            <a:ext cx="7624581" cy="1549106"/>
          </a:xfrm>
        </p:spPr>
        <p:txBody>
          <a:bodyPr/>
          <a:lstStyle/>
          <a:p>
            <a:r>
              <a:rPr lang="en-US" sz="3600" dirty="0">
                <a:solidFill>
                  <a:srgbClr val="000000"/>
                </a:solidFill>
              </a:rPr>
              <a:t>SCENARIO [8] – ETHICS PRINCIPLES</a:t>
            </a:r>
            <a:endParaRPr lang="en-US" dirty="0"/>
          </a:p>
        </p:txBody>
      </p:sp>
      <p:sp>
        <p:nvSpPr>
          <p:cNvPr id="3" name="Subtitle 2">
            <a:extLst>
              <a:ext uri="{FF2B5EF4-FFF2-40B4-BE49-F238E27FC236}">
                <a16:creationId xmlns:a16="http://schemas.microsoft.com/office/drawing/2014/main" id="{15A01AF3-861D-349E-2A85-AF5226E3FEDD}"/>
              </a:ext>
            </a:extLst>
          </p:cNvPr>
          <p:cNvSpPr>
            <a:spLocks noGrp="1"/>
          </p:cNvSpPr>
          <p:nvPr>
            <p:ph type="subTitle" idx="1"/>
          </p:nvPr>
        </p:nvSpPr>
        <p:spPr>
          <a:xfrm>
            <a:off x="840992" y="337673"/>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
        <p:nvSpPr>
          <p:cNvPr id="10" name="TextBox 9"/>
          <p:cNvSpPr txBox="1"/>
          <p:nvPr/>
        </p:nvSpPr>
        <p:spPr>
          <a:xfrm>
            <a:off x="978437" y="2814937"/>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20032"/>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8912" y="3369191"/>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endParaRPr lang="en-US" sz="1600" dirty="0"/>
          </a:p>
        </p:txBody>
      </p:sp>
      <p:sp>
        <p:nvSpPr>
          <p:cNvPr id="23" name="TextBox 22">
            <a:extLst>
              <a:ext uri="{C183D7F6-B498-43B3-948B-1728B52AA6E4}">
                <adec:decorative xmlns:adec="http://schemas.microsoft.com/office/drawing/2017/decorative" val="1"/>
              </a:ext>
            </a:extLst>
          </p:cNvPr>
          <p:cNvSpPr txBox="1"/>
          <p:nvPr/>
        </p:nvSpPr>
        <p:spPr>
          <a:xfrm>
            <a:off x="4797214" y="3253275"/>
            <a:ext cx="4420529" cy="1938992"/>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Subpart D</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G</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39907337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8EBDA-1504-3310-EEE9-2E7FDEB75DB3}"/>
              </a:ext>
            </a:extLst>
          </p:cNvPr>
          <p:cNvSpPr>
            <a:spLocks noGrp="1"/>
          </p:cNvSpPr>
          <p:nvPr>
            <p:ph type="ctrTitle"/>
          </p:nvPr>
        </p:nvSpPr>
        <p:spPr>
          <a:xfrm>
            <a:off x="0" y="-477909"/>
            <a:ext cx="7624581" cy="1549106"/>
          </a:xfrm>
        </p:spPr>
        <p:txBody>
          <a:bodyPr/>
          <a:lstStyle/>
          <a:p>
            <a:r>
              <a:rPr lang="en-US" sz="3600" dirty="0">
                <a:solidFill>
                  <a:srgbClr val="000000"/>
                </a:solidFill>
              </a:rPr>
              <a:t>SCENARIO [8]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42702"/>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9F54C1D3-73FB-4AE2-4FEE-907B944FDD52}"/>
              </a:ext>
            </a:extLst>
          </p:cNvPr>
          <p:cNvSpPr>
            <a:spLocks noGrp="1"/>
          </p:cNvSpPr>
          <p:nvPr>
            <p:ph type="subTitle" idx="1"/>
          </p:nvPr>
        </p:nvSpPr>
        <p:spPr>
          <a:xfrm>
            <a:off x="840992" y="321368"/>
            <a:ext cx="7912445" cy="3607087"/>
          </a:xfrm>
        </p:spPr>
        <p:txBody>
          <a:bodyPr/>
          <a:lstStyle/>
          <a:p>
            <a:pPr>
              <a:defRPr/>
            </a:pPr>
            <a:r>
              <a:rPr lang="en-US" sz="2600" b="1" dirty="0">
                <a:solidFill>
                  <a:schemeClr val="tx1"/>
                </a:solidFill>
              </a:rPr>
              <a:t>Your boss stops by to let you know that your agency is </a:t>
            </a:r>
            <a:r>
              <a:rPr lang="en-US" sz="2600" dirty="0">
                <a:solidFill>
                  <a:schemeClr val="tx1"/>
                </a:solidFill>
              </a:rPr>
              <a:t>looking for a new IT service provider. They remembered that your spouse works for a local provider of those services, and they ask you if you think the firm would be a good fit.  </a:t>
            </a:r>
          </a:p>
        </p:txBody>
      </p:sp>
      <p:sp>
        <p:nvSpPr>
          <p:cNvPr id="20" name="TextBox 19"/>
          <p:cNvSpPr txBox="1"/>
          <p:nvPr/>
        </p:nvSpPr>
        <p:spPr>
          <a:xfrm>
            <a:off x="4764482" y="2842703"/>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19386" y="3429000"/>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8" name="TextBox 27"/>
          <p:cNvSpPr txBox="1"/>
          <p:nvPr/>
        </p:nvSpPr>
        <p:spPr>
          <a:xfrm>
            <a:off x="4797214" y="3304367"/>
            <a:ext cx="4420529" cy="1938992"/>
          </a:xfrm>
          <a:prstGeom prst="rect">
            <a:avLst/>
          </a:prstGeom>
          <a:noFill/>
        </p:spPr>
        <p:txBody>
          <a:bodyPr wrap="square" rtlCol="0">
            <a:spAutoFit/>
          </a:bodyPr>
          <a:lstStyle/>
          <a:p>
            <a:r>
              <a:rPr lang="en-US" sz="2400" dirty="0"/>
              <a:t>18 USC 208</a:t>
            </a:r>
          </a:p>
          <a:p>
            <a:r>
              <a:rPr lang="en-US" sz="2400" dirty="0"/>
              <a:t>Subpart D</a:t>
            </a:r>
          </a:p>
          <a:p>
            <a:r>
              <a:rPr lang="en-US" sz="2400" dirty="0"/>
              <a:t>Subpart E</a:t>
            </a:r>
          </a:p>
          <a:p>
            <a:r>
              <a:rPr lang="en-US" sz="2400" dirty="0"/>
              <a:t>Subpart G</a:t>
            </a:r>
          </a:p>
          <a:p>
            <a:r>
              <a:rPr lang="en-US" sz="2400" dirty="0"/>
              <a:t>Financial Disclosure</a:t>
            </a:r>
          </a:p>
        </p:txBody>
      </p:sp>
    </p:spTree>
    <p:extLst>
      <p:ext uri="{BB962C8B-B14F-4D97-AF65-F5344CB8AC3E}">
        <p14:creationId xmlns:p14="http://schemas.microsoft.com/office/powerpoint/2010/main" val="330471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81098"/>
            <a:ext cx="8617176" cy="2746483"/>
          </a:xfrm>
        </p:spPr>
        <p:txBody>
          <a:bodyPr>
            <a:noAutofit/>
          </a:bodyPr>
          <a:lstStyle/>
          <a:p>
            <a:pPr>
              <a:lnSpc>
                <a:spcPts val="5800"/>
              </a:lnSpc>
            </a:pPr>
            <a:r>
              <a:rPr lang="en-US" sz="2000" b="1" dirty="0">
                <a:solidFill>
                  <a:srgbClr val="00B0F0"/>
                </a:solidFill>
              </a:rPr>
              <a:t>Scenario [9]:</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EDD01A95-1954-842E-01B8-02D4B1650FA6}"/>
              </a:ext>
            </a:extLst>
          </p:cNvPr>
          <p:cNvSpPr>
            <a:spLocks noGrp="1"/>
          </p:cNvSpPr>
          <p:nvPr>
            <p:ph type="subTitle" idx="1"/>
          </p:nvPr>
        </p:nvSpPr>
        <p:spPr>
          <a:xfrm>
            <a:off x="914402" y="3496788"/>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Tree>
    <p:extLst>
      <p:ext uri="{BB962C8B-B14F-4D97-AF65-F5344CB8AC3E}">
        <p14:creationId xmlns:p14="http://schemas.microsoft.com/office/powerpoint/2010/main" val="32895176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282" y="1263514"/>
            <a:ext cx="8617176" cy="2746483"/>
          </a:xfrm>
        </p:spPr>
        <p:txBody>
          <a:bodyPr>
            <a:noAutofit/>
          </a:bodyPr>
          <a:lstStyle/>
          <a:p>
            <a:pPr>
              <a:lnSpc>
                <a:spcPts val="5800"/>
              </a:lnSpc>
            </a:pPr>
            <a:r>
              <a:rPr lang="en-US" sz="2000" b="1" dirty="0">
                <a:solidFill>
                  <a:srgbClr val="00B0F0"/>
                </a:solidFill>
              </a:rPr>
              <a:t>Scenario [9]:</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43B837DB-13C5-F2CA-A977-66DFFB32D655}"/>
              </a:ext>
            </a:extLst>
          </p:cNvPr>
          <p:cNvSpPr>
            <a:spLocks noGrp="1"/>
          </p:cNvSpPr>
          <p:nvPr>
            <p:ph type="subTitle" idx="1"/>
          </p:nvPr>
        </p:nvSpPr>
        <p:spPr>
          <a:xfrm>
            <a:off x="772247" y="3489231"/>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Tree>
    <p:extLst>
      <p:ext uri="{BB962C8B-B14F-4D97-AF65-F5344CB8AC3E}">
        <p14:creationId xmlns:p14="http://schemas.microsoft.com/office/powerpoint/2010/main" val="16281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61"/>
            <a:ext cx="8617176" cy="2746483"/>
          </a:xfrm>
        </p:spPr>
        <p:txBody>
          <a:bodyPr>
            <a:noAutofit/>
          </a:bodyPr>
          <a:lstStyle/>
          <a:p>
            <a:pPr>
              <a:lnSpc>
                <a:spcPts val="5300"/>
              </a:lnSpc>
            </a:pPr>
            <a:r>
              <a:rPr lang="en-US" sz="8000" b="1" dirty="0">
                <a:solidFill>
                  <a:schemeClr val="tx1"/>
                </a:solidFill>
              </a:rPr>
              <a:t>Framework</a:t>
            </a:r>
            <a:endParaRPr lang="en-US" sz="11500" b="1" dirty="0">
              <a:solidFill>
                <a:srgbClr val="00B0F0"/>
              </a:solidFill>
            </a:endParaRP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5" name="Subtitle 4">
            <a:extLst>
              <a:ext uri="{FF2B5EF4-FFF2-40B4-BE49-F238E27FC236}">
                <a16:creationId xmlns:a16="http://schemas.microsoft.com/office/drawing/2014/main" id="{1F9CA9AF-2933-9AE8-7E2C-8046ACD3C79D}"/>
              </a:ext>
            </a:extLst>
          </p:cNvPr>
          <p:cNvSpPr>
            <a:spLocks noGrp="1"/>
          </p:cNvSpPr>
          <p:nvPr>
            <p:ph type="subTitle" idx="1"/>
          </p:nvPr>
        </p:nvSpPr>
        <p:spPr>
          <a:xfrm>
            <a:off x="734115" y="2726839"/>
            <a:ext cx="7912445" cy="3607087"/>
          </a:xfrm>
        </p:spPr>
        <p:txBody>
          <a:bodyPr/>
          <a:lstStyle/>
          <a:p>
            <a:pPr marL="347472" indent="-347472">
              <a:spcBef>
                <a:spcPts val="600"/>
              </a:spcBef>
              <a:spcAft>
                <a:spcPts val="600"/>
              </a:spcAft>
              <a:buSzPts val="1800"/>
              <a:buFont typeface="+mj-lt"/>
              <a:buAutoNum type="arabicPeriod"/>
            </a:pPr>
            <a:r>
              <a:rPr lang="en-US" sz="1800" dirty="0">
                <a:solidFill>
                  <a:srgbClr val="FFFFFF"/>
                </a:solidFill>
                <a:latin typeface="+mn-lt"/>
                <a:cs typeface="+mn-cs"/>
              </a:rPr>
              <a:t>Participants should use innate awareness to assess each situation.</a:t>
            </a:r>
            <a:endParaRPr lang="en-US" sz="1800" dirty="0">
              <a:latin typeface="+mn-lt"/>
            </a:endParaRPr>
          </a:p>
          <a:p>
            <a:pPr marL="347472" indent="-347472">
              <a:spcBef>
                <a:spcPts val="600"/>
              </a:spcBef>
              <a:spcAft>
                <a:spcPts val="600"/>
              </a:spcAft>
              <a:buFont typeface="+mj-lt"/>
              <a:buAutoNum type="arabicPeriod"/>
            </a:pPr>
            <a:r>
              <a:rPr lang="en-US" sz="1800" dirty="0">
                <a:solidFill>
                  <a:srgbClr val="FFFFFF"/>
                </a:solidFill>
                <a:latin typeface="+mn-lt"/>
                <a:cs typeface="+mn-cs"/>
              </a:rPr>
              <a:t>Participants should describe actions they would take if presented with a situation.</a:t>
            </a:r>
            <a:endParaRPr lang="en-US" sz="1800" dirty="0">
              <a:latin typeface="+mn-lt"/>
            </a:endParaRPr>
          </a:p>
          <a:p>
            <a:pPr marL="347472" indent="-347472">
              <a:spcBef>
                <a:spcPts val="600"/>
              </a:spcBef>
              <a:spcAft>
                <a:spcPts val="600"/>
              </a:spcAft>
              <a:buFont typeface="+mj-lt"/>
              <a:buAutoNum type="arabicPeriod"/>
            </a:pPr>
            <a:r>
              <a:rPr lang="en-US" sz="1800" dirty="0">
                <a:solidFill>
                  <a:srgbClr val="FFFFFF"/>
                </a:solidFill>
                <a:latin typeface="+mn-lt"/>
                <a:cs typeface="+mn-cs"/>
              </a:rPr>
              <a:t>Participants and instructor(s) should use the ethics principles to analyze scenarios. </a:t>
            </a:r>
            <a:endParaRPr lang="en-US" sz="1800" dirty="0">
              <a:latin typeface="+mn-lt"/>
            </a:endParaRPr>
          </a:p>
          <a:p>
            <a:pPr marL="347472" indent="-347472">
              <a:spcBef>
                <a:spcPts val="600"/>
              </a:spcBef>
              <a:spcAft>
                <a:spcPts val="600"/>
              </a:spcAft>
              <a:buFont typeface="+mj-lt"/>
              <a:buAutoNum type="arabicPeriod"/>
            </a:pPr>
            <a:r>
              <a:rPr lang="en-US" sz="1800" dirty="0">
                <a:solidFill>
                  <a:srgbClr val="FFFFFF"/>
                </a:solidFill>
                <a:latin typeface="+mn-lt"/>
                <a:cs typeface="+mn-cs"/>
              </a:rPr>
              <a:t>Participants and instructor(s) should discuss rules that may apply. </a:t>
            </a:r>
            <a:endParaRPr lang="en-US" sz="1800" dirty="0">
              <a:latin typeface="+mn-lt"/>
            </a:endParaRPr>
          </a:p>
          <a:p>
            <a:pPr marL="347472" indent="-347472">
              <a:spcBef>
                <a:spcPts val="600"/>
              </a:spcBef>
              <a:spcAft>
                <a:spcPts val="600"/>
              </a:spcAft>
              <a:buFont typeface="+mj-lt"/>
              <a:buAutoNum type="arabicPeriod"/>
            </a:pPr>
            <a:r>
              <a:rPr lang="en-US" sz="1800" dirty="0">
                <a:solidFill>
                  <a:srgbClr val="FFFFFF"/>
                </a:solidFill>
                <a:latin typeface="+mn-lt"/>
                <a:cs typeface="+mn-cs"/>
              </a:rPr>
              <a:t>Participants and instructor(s) should discuss strategies for ensuring the rules are applied correctly.</a:t>
            </a:r>
            <a:endParaRPr lang="en-US" sz="1800" dirty="0">
              <a:latin typeface="+mn-lt"/>
            </a:endParaRPr>
          </a:p>
        </p:txBody>
      </p:sp>
    </p:spTree>
    <p:extLst>
      <p:ext uri="{BB962C8B-B14F-4D97-AF65-F5344CB8AC3E}">
        <p14:creationId xmlns:p14="http://schemas.microsoft.com/office/powerpoint/2010/main" val="2135200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513A-2876-781B-5B0E-FB2D0F065F42}"/>
              </a:ext>
            </a:extLst>
          </p:cNvPr>
          <p:cNvSpPr>
            <a:spLocks noGrp="1"/>
          </p:cNvSpPr>
          <p:nvPr>
            <p:ph type="ctrTitle"/>
          </p:nvPr>
        </p:nvSpPr>
        <p:spPr>
          <a:xfrm>
            <a:off x="0" y="-507853"/>
            <a:ext cx="7624581" cy="1549106"/>
          </a:xfrm>
        </p:spPr>
        <p:txBody>
          <a:bodyPr/>
          <a:lstStyle/>
          <a:p>
            <a:r>
              <a:rPr lang="en-US" sz="3600" dirty="0">
                <a:solidFill>
                  <a:srgbClr val="000000"/>
                </a:solidFill>
              </a:rPr>
              <a:t>SCENARIO [9] – ETHICS PRINCIPLES</a:t>
            </a:r>
            <a:endParaRPr lang="en-US" dirty="0"/>
          </a:p>
        </p:txBody>
      </p:sp>
      <p:sp>
        <p:nvSpPr>
          <p:cNvPr id="3" name="Subtitle 2">
            <a:extLst>
              <a:ext uri="{FF2B5EF4-FFF2-40B4-BE49-F238E27FC236}">
                <a16:creationId xmlns:a16="http://schemas.microsoft.com/office/drawing/2014/main" id="{678B3F59-FB22-7D07-2BA4-FC7A5383AA90}"/>
              </a:ext>
            </a:extLst>
          </p:cNvPr>
          <p:cNvSpPr>
            <a:spLocks noGrp="1"/>
          </p:cNvSpPr>
          <p:nvPr>
            <p:ph type="subTitle" idx="1"/>
          </p:nvPr>
        </p:nvSpPr>
        <p:spPr>
          <a:xfrm>
            <a:off x="840992" y="572220"/>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
        <p:nvSpPr>
          <p:cNvPr id="10" name="TextBox 9"/>
          <p:cNvSpPr txBox="1"/>
          <p:nvPr/>
        </p:nvSpPr>
        <p:spPr>
          <a:xfrm>
            <a:off x="978437" y="2811732"/>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5106326" y="2811731"/>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4" y="2590801"/>
            <a:ext cx="4258052" cy="4071256"/>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46868" y="3330517"/>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endParaRPr lang="en-US" sz="1600" dirty="0"/>
          </a:p>
        </p:txBody>
      </p:sp>
      <p:sp>
        <p:nvSpPr>
          <p:cNvPr id="23" name="TextBox 22">
            <a:extLst>
              <a:ext uri="{C183D7F6-B498-43B3-948B-1728B52AA6E4}">
                <adec:decorative xmlns:adec="http://schemas.microsoft.com/office/drawing/2017/decorative" val="1"/>
              </a:ext>
            </a:extLst>
          </p:cNvPr>
          <p:cNvSpPr txBox="1"/>
          <p:nvPr/>
        </p:nvSpPr>
        <p:spPr>
          <a:xfrm>
            <a:off x="4797214" y="3174307"/>
            <a:ext cx="4420529" cy="3416320"/>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Post-Employment Restrictions</a:t>
            </a:r>
          </a:p>
          <a:p>
            <a:pPr marL="342900" indent="-342900">
              <a:buFont typeface="Arial" panose="020B0604020202020204" pitchFamily="34" charset="0"/>
              <a:buChar char="•"/>
            </a:pPr>
            <a:r>
              <a:rPr lang="en-US" sz="2400" dirty="0">
                <a:solidFill>
                  <a:schemeClr val="bg2">
                    <a:lumMod val="50000"/>
                    <a:lumOff val="50000"/>
                  </a:schemeClr>
                </a:solidFill>
              </a:rPr>
              <a:t>18 USC 207, 5 CFR Part 2641 </a:t>
            </a:r>
          </a:p>
          <a:p>
            <a:r>
              <a:rPr lang="en-US" sz="2400" dirty="0">
                <a:solidFill>
                  <a:schemeClr val="bg2">
                    <a:lumMod val="50000"/>
                    <a:lumOff val="50000"/>
                  </a:schemeClr>
                </a:solidFill>
              </a:rPr>
              <a:t>Subpart B</a:t>
            </a:r>
          </a:p>
          <a:p>
            <a:r>
              <a:rPr lang="en-US" sz="2400" dirty="0">
                <a:solidFill>
                  <a:schemeClr val="bg2">
                    <a:lumMod val="50000"/>
                    <a:lumOff val="50000"/>
                  </a:schemeClr>
                </a:solidFill>
              </a:rPr>
              <a:t>Subpart C</a:t>
            </a:r>
          </a:p>
          <a:p>
            <a:r>
              <a:rPr lang="en-US" sz="2400" dirty="0">
                <a:solidFill>
                  <a:schemeClr val="bg2">
                    <a:lumMod val="50000"/>
                    <a:lumOff val="50000"/>
                  </a:schemeClr>
                </a:solidFill>
              </a:rPr>
              <a:t>Subpart D</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F</a:t>
            </a:r>
            <a:br>
              <a:rPr lang="en-US" sz="2400" dirty="0">
                <a:solidFill>
                  <a:schemeClr val="bg2">
                    <a:lumMod val="50000"/>
                    <a:lumOff val="50000"/>
                  </a:schemeClr>
                </a:solidFill>
              </a:rPr>
            </a:br>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3722002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86B91-A67C-2663-440A-9AF61FA8F23B}"/>
              </a:ext>
            </a:extLst>
          </p:cNvPr>
          <p:cNvSpPr>
            <a:spLocks noGrp="1"/>
          </p:cNvSpPr>
          <p:nvPr>
            <p:ph type="ctrTitle"/>
          </p:nvPr>
        </p:nvSpPr>
        <p:spPr>
          <a:xfrm>
            <a:off x="0" y="-511186"/>
            <a:ext cx="7624581" cy="1549106"/>
          </a:xfrm>
        </p:spPr>
        <p:txBody>
          <a:bodyPr/>
          <a:lstStyle/>
          <a:p>
            <a:r>
              <a:rPr lang="en-US" sz="3600" dirty="0">
                <a:solidFill>
                  <a:srgbClr val="000000"/>
                </a:solidFill>
              </a:rPr>
              <a:t>SCENARIO [9]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8659"/>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A4BCEB22-9037-575E-FA6D-29A8353522BB}"/>
              </a:ext>
            </a:extLst>
          </p:cNvPr>
          <p:cNvSpPr>
            <a:spLocks noGrp="1"/>
          </p:cNvSpPr>
          <p:nvPr>
            <p:ph type="subTitle" idx="1"/>
          </p:nvPr>
        </p:nvSpPr>
        <p:spPr>
          <a:xfrm>
            <a:off x="840992" y="559814"/>
            <a:ext cx="7912445" cy="3607087"/>
          </a:xfrm>
        </p:spPr>
        <p:txBody>
          <a:bodyPr/>
          <a:lstStyle/>
          <a:p>
            <a:pPr>
              <a:defRPr/>
            </a:pPr>
            <a:r>
              <a:rPr lang="en-US" sz="2800" b="1" dirty="0">
                <a:solidFill>
                  <a:schemeClr val="tx1"/>
                </a:solidFill>
              </a:rPr>
              <a:t>Your boss finds an opportunity in the private sector and leaves government service. You are assigned to act in their stead while your agency looks for a replacement.</a:t>
            </a:r>
            <a:endParaRPr lang="en-US" sz="2800" dirty="0">
              <a:solidFill>
                <a:schemeClr val="tx1"/>
              </a:solidFill>
            </a:endParaRPr>
          </a:p>
        </p:txBody>
      </p:sp>
      <p:sp>
        <p:nvSpPr>
          <p:cNvPr id="22" name="TextBox 21">
            <a:extLst>
              <a:ext uri="{C183D7F6-B498-43B3-948B-1728B52AA6E4}">
                <adec:decorative xmlns:adec="http://schemas.microsoft.com/office/drawing/2017/decorative" val="1"/>
              </a:ext>
            </a:extLst>
          </p:cNvPr>
          <p:cNvSpPr txBox="1"/>
          <p:nvPr/>
        </p:nvSpPr>
        <p:spPr>
          <a:xfrm>
            <a:off x="946005" y="3298905"/>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5" name="TextBox 4">
            <a:extLst>
              <a:ext uri="{FF2B5EF4-FFF2-40B4-BE49-F238E27FC236}">
                <a16:creationId xmlns:a16="http://schemas.microsoft.com/office/drawing/2014/main" id="{5F53FC69-5F78-1E03-CA1D-9A4DCC84EF93}"/>
              </a:ext>
              <a:ext uri="{C183D7F6-B498-43B3-948B-1728B52AA6E4}">
                <adec:decorative xmlns:adec="http://schemas.microsoft.com/office/drawing/2017/decorative" val="1"/>
              </a:ext>
            </a:extLst>
          </p:cNvPr>
          <p:cNvSpPr txBox="1"/>
          <p:nvPr/>
        </p:nvSpPr>
        <p:spPr>
          <a:xfrm>
            <a:off x="5106326" y="2811731"/>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6" name="Rounded Rectangle 16">
            <a:extLst>
              <a:ext uri="{FF2B5EF4-FFF2-40B4-BE49-F238E27FC236}">
                <a16:creationId xmlns:a16="http://schemas.microsoft.com/office/drawing/2014/main" id="{F53A9527-04A5-7ED3-4321-C80A292653BA}"/>
              </a:ext>
              <a:ext uri="{C183D7F6-B498-43B3-948B-1728B52AA6E4}">
                <adec:decorative xmlns:adec="http://schemas.microsoft.com/office/drawing/2017/decorative" val="1"/>
              </a:ext>
            </a:extLst>
          </p:cNvPr>
          <p:cNvSpPr/>
          <p:nvPr/>
        </p:nvSpPr>
        <p:spPr>
          <a:xfrm>
            <a:off x="4629934" y="2590801"/>
            <a:ext cx="4258052" cy="4071256"/>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7" name="TextBox 6">
            <a:extLst>
              <a:ext uri="{FF2B5EF4-FFF2-40B4-BE49-F238E27FC236}">
                <a16:creationId xmlns:a16="http://schemas.microsoft.com/office/drawing/2014/main" id="{C10A9D19-B659-4A6D-128D-C2A3A25F25F9}"/>
              </a:ext>
              <a:ext uri="{C183D7F6-B498-43B3-948B-1728B52AA6E4}">
                <adec:decorative xmlns:adec="http://schemas.microsoft.com/office/drawing/2017/decorative" val="1"/>
              </a:ext>
            </a:extLst>
          </p:cNvPr>
          <p:cNvSpPr txBox="1"/>
          <p:nvPr/>
        </p:nvSpPr>
        <p:spPr>
          <a:xfrm>
            <a:off x="4797214" y="3174307"/>
            <a:ext cx="4420529" cy="3416320"/>
          </a:xfrm>
          <a:prstGeom prst="rect">
            <a:avLst/>
          </a:prstGeom>
          <a:noFill/>
        </p:spPr>
        <p:txBody>
          <a:bodyPr wrap="square" rtlCol="0">
            <a:spAutoFit/>
          </a:bodyPr>
          <a:lstStyle/>
          <a:p>
            <a:r>
              <a:rPr lang="en-US" sz="2400" dirty="0"/>
              <a:t>18 USC 208</a:t>
            </a:r>
          </a:p>
          <a:p>
            <a:r>
              <a:rPr lang="en-US" sz="2400" dirty="0"/>
              <a:t>Post-Employment Restrictions</a:t>
            </a:r>
          </a:p>
          <a:p>
            <a:pPr marL="342900" indent="-342900">
              <a:buFont typeface="Arial" panose="020B0604020202020204" pitchFamily="34" charset="0"/>
              <a:buChar char="•"/>
            </a:pPr>
            <a:r>
              <a:rPr lang="en-US" sz="2400" dirty="0"/>
              <a:t>18 USC 207, 5 CFR Part 2641 </a:t>
            </a:r>
          </a:p>
          <a:p>
            <a:r>
              <a:rPr lang="en-US" sz="2400" dirty="0"/>
              <a:t>Subpart B</a:t>
            </a:r>
          </a:p>
          <a:p>
            <a:r>
              <a:rPr lang="en-US" sz="2400" dirty="0"/>
              <a:t>Subpart C</a:t>
            </a:r>
          </a:p>
          <a:p>
            <a:r>
              <a:rPr lang="en-US" sz="2400" dirty="0"/>
              <a:t>Subpart D</a:t>
            </a:r>
          </a:p>
          <a:p>
            <a:r>
              <a:rPr lang="en-US" sz="2400" dirty="0"/>
              <a:t>Subpart E</a:t>
            </a:r>
          </a:p>
          <a:p>
            <a:r>
              <a:rPr lang="en-US" sz="2400" dirty="0"/>
              <a:t>Subpart F</a:t>
            </a:r>
            <a:br>
              <a:rPr lang="en-US" sz="2400" dirty="0"/>
            </a:br>
            <a:r>
              <a:rPr lang="en-US" sz="2400" dirty="0"/>
              <a:t>Financial Disclosure</a:t>
            </a:r>
          </a:p>
        </p:txBody>
      </p:sp>
    </p:spTree>
    <p:extLst>
      <p:ext uri="{BB962C8B-B14F-4D97-AF65-F5344CB8AC3E}">
        <p14:creationId xmlns:p14="http://schemas.microsoft.com/office/powerpoint/2010/main" val="2733161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544640"/>
            <a:ext cx="8617176" cy="2746483"/>
          </a:xfrm>
        </p:spPr>
        <p:txBody>
          <a:bodyPr>
            <a:noAutofit/>
          </a:bodyPr>
          <a:lstStyle/>
          <a:p>
            <a:pPr>
              <a:lnSpc>
                <a:spcPts val="5800"/>
              </a:lnSpc>
            </a:pPr>
            <a:r>
              <a:rPr lang="en-US" sz="2000" b="1" dirty="0">
                <a:solidFill>
                  <a:srgbClr val="00B0F0"/>
                </a:solidFill>
              </a:rPr>
              <a:t>Scenario [10]:</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3" name="Subtitle 2">
            <a:extLst>
              <a:ext uri="{FF2B5EF4-FFF2-40B4-BE49-F238E27FC236}">
                <a16:creationId xmlns:a16="http://schemas.microsoft.com/office/drawing/2014/main" id="{40715B9A-522C-E385-C57C-608729469396}"/>
              </a:ext>
            </a:extLst>
          </p:cNvPr>
          <p:cNvSpPr>
            <a:spLocks noGrp="1"/>
          </p:cNvSpPr>
          <p:nvPr>
            <p:ph type="subTitle" idx="1"/>
          </p:nvPr>
        </p:nvSpPr>
        <p:spPr>
          <a:xfrm>
            <a:off x="921418" y="3814183"/>
            <a:ext cx="7912445" cy="3607087"/>
          </a:xfrm>
        </p:spPr>
        <p:txBody>
          <a:bodyPr/>
          <a:lstStyle/>
          <a:p>
            <a:r>
              <a:rPr lang="en-US" sz="3200" b="1" dirty="0">
                <a:solidFill>
                  <a:schemeClr val="tx1"/>
                </a:solidFill>
              </a:rPr>
              <a:t>You are planning to retire soon.</a:t>
            </a:r>
            <a:endParaRPr lang="en-US" sz="3200" dirty="0">
              <a:solidFill>
                <a:schemeClr val="tx1"/>
              </a:solidFill>
            </a:endParaRPr>
          </a:p>
        </p:txBody>
      </p:sp>
    </p:spTree>
    <p:extLst>
      <p:ext uri="{BB962C8B-B14F-4D97-AF65-F5344CB8AC3E}">
        <p14:creationId xmlns:p14="http://schemas.microsoft.com/office/powerpoint/2010/main" val="3509872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456789"/>
            <a:ext cx="8617176" cy="2746483"/>
          </a:xfrm>
        </p:spPr>
        <p:txBody>
          <a:bodyPr>
            <a:noAutofit/>
          </a:bodyPr>
          <a:lstStyle/>
          <a:p>
            <a:pPr>
              <a:lnSpc>
                <a:spcPts val="5800"/>
              </a:lnSpc>
            </a:pPr>
            <a:r>
              <a:rPr lang="en-US" sz="2000" b="1" dirty="0">
                <a:solidFill>
                  <a:srgbClr val="00B0F0"/>
                </a:solidFill>
              </a:rPr>
              <a:t>Scenario [10]:</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3" name="Subtitle 2">
            <a:extLst>
              <a:ext uri="{FF2B5EF4-FFF2-40B4-BE49-F238E27FC236}">
                <a16:creationId xmlns:a16="http://schemas.microsoft.com/office/drawing/2014/main" id="{532EE43A-5487-94A8-9AED-9B17F9D4B8E5}"/>
              </a:ext>
            </a:extLst>
          </p:cNvPr>
          <p:cNvSpPr>
            <a:spLocks noGrp="1"/>
          </p:cNvSpPr>
          <p:nvPr>
            <p:ph type="subTitle" idx="1"/>
          </p:nvPr>
        </p:nvSpPr>
        <p:spPr>
          <a:xfrm>
            <a:off x="918620" y="3761284"/>
            <a:ext cx="7912445" cy="3607087"/>
          </a:xfrm>
        </p:spPr>
        <p:txBody>
          <a:bodyPr/>
          <a:lstStyle/>
          <a:p>
            <a:r>
              <a:rPr lang="en-US" sz="3200" b="1" dirty="0">
                <a:solidFill>
                  <a:schemeClr val="tx1"/>
                </a:solidFill>
              </a:rPr>
              <a:t>You are planning to retire soon.</a:t>
            </a:r>
            <a:endParaRPr lang="en-US" sz="3200" dirty="0">
              <a:solidFill>
                <a:schemeClr val="tx1"/>
              </a:solidFill>
            </a:endParaRPr>
          </a:p>
        </p:txBody>
      </p:sp>
    </p:spTree>
    <p:extLst>
      <p:ext uri="{BB962C8B-B14F-4D97-AF65-F5344CB8AC3E}">
        <p14:creationId xmlns:p14="http://schemas.microsoft.com/office/powerpoint/2010/main" val="19560342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6B50B-CE61-25C0-257F-5BFBF476AC65}"/>
              </a:ext>
            </a:extLst>
          </p:cNvPr>
          <p:cNvSpPr>
            <a:spLocks noGrp="1"/>
          </p:cNvSpPr>
          <p:nvPr>
            <p:ph type="ctrTitle"/>
          </p:nvPr>
        </p:nvSpPr>
        <p:spPr>
          <a:xfrm>
            <a:off x="0" y="-480072"/>
            <a:ext cx="8382000" cy="1549106"/>
          </a:xfrm>
        </p:spPr>
        <p:txBody>
          <a:bodyPr/>
          <a:lstStyle/>
          <a:p>
            <a:r>
              <a:rPr lang="en-US" sz="3600" dirty="0">
                <a:solidFill>
                  <a:srgbClr val="000000"/>
                </a:solidFill>
              </a:rPr>
              <a:t>SCENARIO [12] – ETHICS PRINCIPLES</a:t>
            </a:r>
            <a:endParaRPr lang="en-US" dirty="0"/>
          </a:p>
        </p:txBody>
      </p:sp>
      <p:sp>
        <p:nvSpPr>
          <p:cNvPr id="3" name="Subtitle 2">
            <a:extLst>
              <a:ext uri="{FF2B5EF4-FFF2-40B4-BE49-F238E27FC236}">
                <a16:creationId xmlns:a16="http://schemas.microsoft.com/office/drawing/2014/main" id="{7B75E5DE-1733-8667-1F86-ACA406BB4791}"/>
              </a:ext>
            </a:extLst>
          </p:cNvPr>
          <p:cNvSpPr>
            <a:spLocks noGrp="1"/>
          </p:cNvSpPr>
          <p:nvPr>
            <p:ph type="subTitle" idx="1"/>
          </p:nvPr>
        </p:nvSpPr>
        <p:spPr>
          <a:xfrm>
            <a:off x="840992" y="1627691"/>
            <a:ext cx="7912445" cy="3607087"/>
          </a:xfrm>
        </p:spPr>
        <p:txBody>
          <a:bodyPr/>
          <a:lstStyle/>
          <a:p>
            <a:pPr>
              <a:defRPr/>
            </a:pPr>
            <a:r>
              <a:rPr lang="en-US" sz="3200" b="1" dirty="0">
                <a:solidFill>
                  <a:schemeClr val="tx1"/>
                </a:solidFill>
              </a:rPr>
              <a:t>You are planning to retire soon.</a:t>
            </a:r>
            <a:endParaRPr lang="en-US" sz="3200" dirty="0">
              <a:solidFill>
                <a:schemeClr val="tx1"/>
              </a:solidFill>
            </a:endParaRPr>
          </a:p>
        </p:txBody>
      </p:sp>
      <p:sp>
        <p:nvSpPr>
          <p:cNvPr id="10" name="TextBox 9"/>
          <p:cNvSpPr txBox="1"/>
          <p:nvPr/>
        </p:nvSpPr>
        <p:spPr>
          <a:xfrm>
            <a:off x="975530" y="2830286"/>
            <a:ext cx="3305266" cy="461665"/>
          </a:xfrm>
          <a:prstGeom prst="rect">
            <a:avLst/>
          </a:prstGeom>
          <a:noFill/>
        </p:spPr>
        <p:txBody>
          <a:bodyPr wrap="square" rtlCol="0">
            <a:spAutoFit/>
          </a:bodyPr>
          <a:lstStyle/>
          <a:p>
            <a:pPr algn="ctr">
              <a:defRPr/>
            </a:pP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14" name="TextBox 13">
            <a:extLst>
              <a:ext uri="{C183D7F6-B498-43B3-948B-1728B52AA6E4}">
                <adec:decorative xmlns:adec="http://schemas.microsoft.com/office/drawing/2017/decorative" val="1"/>
              </a:ext>
            </a:extLst>
          </p:cNvPr>
          <p:cNvSpPr txBox="1"/>
          <p:nvPr/>
        </p:nvSpPr>
        <p:spPr>
          <a:xfrm>
            <a:off x="5090109" y="2830285"/>
            <a:ext cx="3305266" cy="461665"/>
          </a:xfrm>
          <a:prstGeom prst="rect">
            <a:avLst/>
          </a:prstGeom>
          <a:noFill/>
        </p:spPr>
        <p:txBody>
          <a:bodyPr wrap="square" rtlCol="0">
            <a:spAutoFit/>
          </a:bodyPr>
          <a:lstStyle/>
          <a:p>
            <a:pPr algn="ctr">
              <a:defRPr/>
            </a:pP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2" y="2590800"/>
            <a:ext cx="4225622" cy="4068184"/>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18" name="TextBox 17"/>
          <p:cNvSpPr txBox="1"/>
          <p:nvPr/>
        </p:nvSpPr>
        <p:spPr>
          <a:xfrm>
            <a:off x="946005" y="3297704"/>
            <a:ext cx="3364319" cy="1938992"/>
          </a:xfrm>
          <a:prstGeom prst="rect">
            <a:avLst/>
          </a:prstGeom>
          <a:noFill/>
        </p:spPr>
        <p:txBody>
          <a:bodyPr wrap="none" rtlCol="0">
            <a:spAutoFit/>
          </a:bodyPr>
          <a:lstStyle/>
          <a:p>
            <a:pPr>
              <a:defRPr/>
            </a:pPr>
            <a:r>
              <a:rPr lang="en-US" sz="2400" dirty="0">
                <a:latin typeface="Corbel"/>
              </a:rPr>
              <a:t>Loyalty to Law</a:t>
            </a:r>
          </a:p>
          <a:p>
            <a:pPr>
              <a:defRPr/>
            </a:pPr>
            <a:endParaRPr lang="en-US" sz="2400" dirty="0">
              <a:latin typeface="Corbel"/>
            </a:endParaRPr>
          </a:p>
          <a:p>
            <a:pPr>
              <a:defRPr/>
            </a:pPr>
            <a:r>
              <a:rPr lang="en-US" sz="2400" dirty="0">
                <a:latin typeface="Corbel"/>
              </a:rPr>
              <a:t>Selfless Service</a:t>
            </a:r>
          </a:p>
          <a:p>
            <a:pPr>
              <a:defRPr/>
            </a:pPr>
            <a:endParaRPr lang="en-US" sz="2400" dirty="0">
              <a:latin typeface="Corbel"/>
            </a:endParaRPr>
          </a:p>
          <a:p>
            <a:pPr>
              <a:defRPr/>
            </a:pPr>
            <a:r>
              <a:rPr lang="en-US" sz="2400" dirty="0">
                <a:latin typeface="Corbel"/>
              </a:rPr>
              <a:t>Responsible Stewardship</a:t>
            </a:r>
            <a:endParaRPr lang="en-US" sz="1600" dirty="0">
              <a:latin typeface="Corbel"/>
            </a:endParaRPr>
          </a:p>
        </p:txBody>
      </p:sp>
      <p:sp>
        <p:nvSpPr>
          <p:cNvPr id="23" name="TextBox 22">
            <a:extLst>
              <a:ext uri="{C183D7F6-B498-43B3-948B-1728B52AA6E4}">
                <adec:decorative xmlns:adec="http://schemas.microsoft.com/office/drawing/2017/decorative" val="1"/>
              </a:ext>
            </a:extLst>
          </p:cNvPr>
          <p:cNvSpPr txBox="1"/>
          <p:nvPr/>
        </p:nvSpPr>
        <p:spPr>
          <a:xfrm>
            <a:off x="4797214" y="3158520"/>
            <a:ext cx="4420529" cy="3785652"/>
          </a:xfrm>
          <a:prstGeom prst="rect">
            <a:avLst/>
          </a:prstGeom>
          <a:noFill/>
        </p:spPr>
        <p:txBody>
          <a:bodyPr wrap="square" rtlCol="0">
            <a:spAutoFit/>
          </a:bodyPr>
          <a:lstStyle/>
          <a:p>
            <a:pPr>
              <a:defRPr/>
            </a:pPr>
            <a:r>
              <a:rPr lang="en-US" sz="2400" dirty="0">
                <a:solidFill>
                  <a:schemeClr val="bg2">
                    <a:lumMod val="50000"/>
                    <a:lumOff val="50000"/>
                  </a:schemeClr>
                </a:solidFill>
                <a:latin typeface="Corbel"/>
              </a:rPr>
              <a:t>18 USC 208</a:t>
            </a:r>
          </a:p>
          <a:p>
            <a:pPr>
              <a:defRPr/>
            </a:pPr>
            <a:r>
              <a:rPr lang="en-US" sz="2400" dirty="0">
                <a:solidFill>
                  <a:schemeClr val="bg2">
                    <a:lumMod val="50000"/>
                    <a:lumOff val="50000"/>
                  </a:schemeClr>
                </a:solidFill>
                <a:latin typeface="Corbel"/>
              </a:rPr>
              <a:t>STOCK Act</a:t>
            </a:r>
          </a:p>
          <a:p>
            <a:pPr>
              <a:defRPr/>
            </a:pPr>
            <a:r>
              <a:rPr lang="en-US" sz="2400" dirty="0">
                <a:solidFill>
                  <a:schemeClr val="bg2">
                    <a:lumMod val="50000"/>
                    <a:lumOff val="50000"/>
                  </a:schemeClr>
                </a:solidFill>
                <a:latin typeface="Corbel"/>
              </a:rPr>
              <a:t>Post-Employment Restrictions</a:t>
            </a:r>
          </a:p>
          <a:p>
            <a:pPr marL="342900" indent="-342900">
              <a:buFont typeface="Arial" panose="020B0604020202020204" pitchFamily="34" charset="0"/>
              <a:buChar char="•"/>
              <a:defRPr/>
            </a:pPr>
            <a:r>
              <a:rPr lang="en-US" sz="2400" dirty="0">
                <a:solidFill>
                  <a:schemeClr val="bg2">
                    <a:lumMod val="50000"/>
                    <a:lumOff val="50000"/>
                  </a:schemeClr>
                </a:solidFill>
                <a:latin typeface="Corbel"/>
              </a:rPr>
              <a:t>18 USC 207, 5 CFR Part 2641</a:t>
            </a:r>
          </a:p>
          <a:p>
            <a:pPr marL="342900" indent="-342900">
              <a:buFont typeface="Arial" panose="020B0604020202020204" pitchFamily="34" charset="0"/>
              <a:buChar char="•"/>
              <a:defRPr/>
            </a:pPr>
            <a:r>
              <a:rPr lang="en-US" sz="2400" dirty="0">
                <a:solidFill>
                  <a:schemeClr val="bg2">
                    <a:lumMod val="50000"/>
                    <a:lumOff val="50000"/>
                  </a:schemeClr>
                </a:solidFill>
                <a:latin typeface="Corbel"/>
              </a:rPr>
              <a:t>Ethics Pledge</a:t>
            </a:r>
          </a:p>
          <a:p>
            <a:pPr>
              <a:defRPr/>
            </a:pPr>
            <a:r>
              <a:rPr lang="en-US" sz="2400" dirty="0">
                <a:solidFill>
                  <a:schemeClr val="bg2">
                    <a:lumMod val="50000"/>
                    <a:lumOff val="50000"/>
                  </a:schemeClr>
                </a:solidFill>
                <a:latin typeface="Corbel"/>
              </a:rPr>
              <a:t>Subpart D</a:t>
            </a:r>
          </a:p>
          <a:p>
            <a:pPr>
              <a:defRPr/>
            </a:pPr>
            <a:r>
              <a:rPr lang="en-US" sz="2400" dirty="0">
                <a:solidFill>
                  <a:schemeClr val="bg2">
                    <a:lumMod val="50000"/>
                    <a:lumOff val="50000"/>
                  </a:schemeClr>
                </a:solidFill>
                <a:latin typeface="Corbel"/>
              </a:rPr>
              <a:t>Subpart F</a:t>
            </a:r>
          </a:p>
          <a:p>
            <a:pPr>
              <a:defRPr/>
            </a:pPr>
            <a:r>
              <a:rPr lang="en-US" sz="2400" dirty="0">
                <a:solidFill>
                  <a:schemeClr val="bg2">
                    <a:lumMod val="50000"/>
                    <a:lumOff val="50000"/>
                  </a:schemeClr>
                </a:solidFill>
                <a:latin typeface="Corbel"/>
              </a:rPr>
              <a:t>Subpart G</a:t>
            </a:r>
          </a:p>
          <a:p>
            <a:pPr>
              <a:defRPr/>
            </a:pPr>
            <a:r>
              <a:rPr lang="en-US" sz="2400" dirty="0">
                <a:solidFill>
                  <a:schemeClr val="bg2">
                    <a:lumMod val="50000"/>
                    <a:lumOff val="50000"/>
                  </a:schemeClr>
                </a:solidFill>
                <a:latin typeface="Corbel"/>
              </a:rPr>
              <a:t>Financial Disclosure</a:t>
            </a:r>
          </a:p>
          <a:p>
            <a:pPr>
              <a:defRPr/>
            </a:pPr>
            <a:endParaRPr lang="en-US" sz="2400" dirty="0">
              <a:solidFill>
                <a:schemeClr val="bg2">
                  <a:lumMod val="50000"/>
                  <a:lumOff val="50000"/>
                </a:schemeClr>
              </a:solidFill>
              <a:latin typeface="Corbel"/>
            </a:endParaRPr>
          </a:p>
        </p:txBody>
      </p:sp>
    </p:spTree>
    <p:extLst>
      <p:ext uri="{BB962C8B-B14F-4D97-AF65-F5344CB8AC3E}">
        <p14:creationId xmlns:p14="http://schemas.microsoft.com/office/powerpoint/2010/main" val="7057153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CC65-44F4-E6EA-7C5C-73E059A787E5}"/>
              </a:ext>
            </a:extLst>
          </p:cNvPr>
          <p:cNvSpPr>
            <a:spLocks noGrp="1"/>
          </p:cNvSpPr>
          <p:nvPr>
            <p:ph type="ctrTitle"/>
          </p:nvPr>
        </p:nvSpPr>
        <p:spPr>
          <a:xfrm>
            <a:off x="0" y="-480072"/>
            <a:ext cx="7624581" cy="1549106"/>
          </a:xfrm>
        </p:spPr>
        <p:txBody>
          <a:bodyPr/>
          <a:lstStyle/>
          <a:p>
            <a:r>
              <a:rPr lang="en-US" sz="3600" dirty="0">
                <a:solidFill>
                  <a:srgbClr val="000000"/>
                </a:solidFill>
              </a:rPr>
              <a:t>SCENARIO [12]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03467"/>
            <a:ext cx="3305266" cy="461665"/>
          </a:xfrm>
          <a:prstGeom prst="rect">
            <a:avLst/>
          </a:prstGeom>
          <a:noFill/>
          <a:ln>
            <a:noFill/>
          </a:ln>
        </p:spPr>
        <p:txBody>
          <a:bodyPr wrap="square" rtlCol="0">
            <a:spAutoFit/>
          </a:bodyPr>
          <a:lstStyle/>
          <a:p>
            <a:pPr algn="ctr">
              <a:defRPr/>
            </a:pP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1D1A1D">
                  <a:lumMod val="75000"/>
                  <a:lumOff val="25000"/>
                </a:srgbClr>
              </a:solidFill>
              <a:latin typeface="Corbel"/>
            </a:endParaRPr>
          </a:p>
        </p:txBody>
      </p:sp>
      <p:sp>
        <p:nvSpPr>
          <p:cNvPr id="3" name="Subtitle 2">
            <a:extLst>
              <a:ext uri="{FF2B5EF4-FFF2-40B4-BE49-F238E27FC236}">
                <a16:creationId xmlns:a16="http://schemas.microsoft.com/office/drawing/2014/main" id="{D986CA03-4A42-BBB0-F58C-CB64D512D5EF}"/>
              </a:ext>
            </a:extLst>
          </p:cNvPr>
          <p:cNvSpPr>
            <a:spLocks noGrp="1"/>
          </p:cNvSpPr>
          <p:nvPr>
            <p:ph type="subTitle" idx="1"/>
          </p:nvPr>
        </p:nvSpPr>
        <p:spPr>
          <a:xfrm>
            <a:off x="840992" y="1553723"/>
            <a:ext cx="7912445" cy="894621"/>
          </a:xfrm>
        </p:spPr>
        <p:txBody>
          <a:bodyPr/>
          <a:lstStyle/>
          <a:p>
            <a:pPr>
              <a:defRPr/>
            </a:pPr>
            <a:r>
              <a:rPr lang="en-US" sz="3200" b="1" dirty="0">
                <a:solidFill>
                  <a:schemeClr val="tx1"/>
                </a:solidFill>
              </a:rPr>
              <a:t>You are planning to retire soon.</a:t>
            </a:r>
            <a:endParaRPr lang="en-US" sz="3200" dirty="0">
              <a:solidFill>
                <a:schemeClr val="tx1"/>
              </a:solidFill>
            </a:endParaRPr>
          </a:p>
        </p:txBody>
      </p:sp>
      <p:sp>
        <p:nvSpPr>
          <p:cNvPr id="22" name="TextBox 21">
            <a:extLst>
              <a:ext uri="{C183D7F6-B498-43B3-948B-1728B52AA6E4}">
                <adec:decorative xmlns:adec="http://schemas.microsoft.com/office/drawing/2017/decorative" val="1"/>
              </a:ext>
            </a:extLst>
          </p:cNvPr>
          <p:cNvSpPr txBox="1"/>
          <p:nvPr/>
        </p:nvSpPr>
        <p:spPr>
          <a:xfrm>
            <a:off x="876777" y="3265130"/>
            <a:ext cx="3364319" cy="1938992"/>
          </a:xfrm>
          <a:prstGeom prst="rect">
            <a:avLst/>
          </a:prstGeom>
          <a:noFill/>
          <a:ln>
            <a:noFill/>
          </a:ln>
        </p:spPr>
        <p:txBody>
          <a:bodyPr wrap="none" rtlCol="0">
            <a:spAutoFit/>
          </a:bodyPr>
          <a:lstStyle/>
          <a:p>
            <a:pPr>
              <a:defRPr/>
            </a:pPr>
            <a:r>
              <a:rPr lang="en-US" sz="2400" dirty="0">
                <a:solidFill>
                  <a:schemeClr val="bg2">
                    <a:lumMod val="50000"/>
                    <a:lumOff val="50000"/>
                  </a:schemeClr>
                </a:solidFill>
                <a:latin typeface="Corbel"/>
              </a:rPr>
              <a:t>Loyalty to Law</a:t>
            </a:r>
          </a:p>
          <a:p>
            <a:pPr>
              <a:defRPr/>
            </a:pPr>
            <a:endParaRPr lang="en-US" sz="2400" dirty="0">
              <a:solidFill>
                <a:schemeClr val="bg2">
                  <a:lumMod val="50000"/>
                  <a:lumOff val="50000"/>
                </a:schemeClr>
              </a:solidFill>
              <a:latin typeface="Corbel"/>
            </a:endParaRPr>
          </a:p>
          <a:p>
            <a:pPr>
              <a:defRPr/>
            </a:pPr>
            <a:r>
              <a:rPr lang="en-US" sz="2400" dirty="0">
                <a:solidFill>
                  <a:schemeClr val="bg2">
                    <a:lumMod val="50000"/>
                    <a:lumOff val="50000"/>
                  </a:schemeClr>
                </a:solidFill>
                <a:latin typeface="Corbel"/>
              </a:rPr>
              <a:t>Selfless Service</a:t>
            </a:r>
          </a:p>
          <a:p>
            <a:pPr>
              <a:defRPr/>
            </a:pPr>
            <a:endParaRPr lang="en-US" sz="2400" dirty="0">
              <a:solidFill>
                <a:schemeClr val="bg2">
                  <a:lumMod val="50000"/>
                  <a:lumOff val="50000"/>
                </a:schemeClr>
              </a:solidFill>
              <a:latin typeface="Corbel"/>
            </a:endParaRPr>
          </a:p>
          <a:p>
            <a:pPr>
              <a:defRPr/>
            </a:pPr>
            <a:r>
              <a:rPr lang="en-US" sz="2400" dirty="0">
                <a:solidFill>
                  <a:schemeClr val="bg2">
                    <a:lumMod val="50000"/>
                    <a:lumOff val="50000"/>
                  </a:schemeClr>
                </a:solidFill>
                <a:latin typeface="Corbel"/>
              </a:rPr>
              <a:t>Responsible Stewardship</a:t>
            </a:r>
            <a:endParaRPr lang="en-US" sz="1600" dirty="0">
              <a:solidFill>
                <a:schemeClr val="bg2">
                  <a:lumMod val="50000"/>
                  <a:lumOff val="50000"/>
                </a:schemeClr>
              </a:solidFill>
              <a:latin typeface="Corbel"/>
            </a:endParaRPr>
          </a:p>
        </p:txBody>
      </p:sp>
      <p:sp>
        <p:nvSpPr>
          <p:cNvPr id="4" name="TextBox 3">
            <a:extLst>
              <a:ext uri="{FF2B5EF4-FFF2-40B4-BE49-F238E27FC236}">
                <a16:creationId xmlns:a16="http://schemas.microsoft.com/office/drawing/2014/main" id="{52982663-9B3F-FE9C-2C99-A87A8991A9EE}"/>
              </a:ext>
              <a:ext uri="{C183D7F6-B498-43B3-948B-1728B52AA6E4}">
                <adec:decorative xmlns:adec="http://schemas.microsoft.com/office/drawing/2017/decorative" val="1"/>
              </a:ext>
            </a:extLst>
          </p:cNvPr>
          <p:cNvSpPr txBox="1"/>
          <p:nvPr/>
        </p:nvSpPr>
        <p:spPr>
          <a:xfrm>
            <a:off x="5090109" y="2830285"/>
            <a:ext cx="3305266" cy="461665"/>
          </a:xfrm>
          <a:prstGeom prst="rect">
            <a:avLst/>
          </a:prstGeom>
          <a:noFill/>
        </p:spPr>
        <p:txBody>
          <a:bodyPr wrap="square" rtlCol="0">
            <a:spAutoFit/>
          </a:bodyPr>
          <a:lstStyle/>
          <a:p>
            <a:pPr algn="ctr">
              <a:defRPr/>
            </a:pPr>
            <a:r>
              <a:rPr lang="en-US" sz="2400" dirty="0">
                <a:latin typeface="Aharoni" panose="02010803020104030203" pitchFamily="2" charset="-79"/>
                <a:cs typeface="Aharoni" panose="02010803020104030203" pitchFamily="2" charset="-79"/>
              </a:rPr>
              <a:t>ETHICS RULES</a:t>
            </a:r>
          </a:p>
        </p:txBody>
      </p:sp>
      <p:sp>
        <p:nvSpPr>
          <p:cNvPr id="8" name="Rounded Rectangle 16">
            <a:extLst>
              <a:ext uri="{FF2B5EF4-FFF2-40B4-BE49-F238E27FC236}">
                <a16:creationId xmlns:a16="http://schemas.microsoft.com/office/drawing/2014/main" id="{32BD85C9-D964-8732-0600-2188D33C0848}"/>
              </a:ext>
              <a:ext uri="{C183D7F6-B498-43B3-948B-1728B52AA6E4}">
                <adec:decorative xmlns:adec="http://schemas.microsoft.com/office/drawing/2017/decorative" val="1"/>
              </a:ext>
            </a:extLst>
          </p:cNvPr>
          <p:cNvSpPr/>
          <p:nvPr/>
        </p:nvSpPr>
        <p:spPr>
          <a:xfrm>
            <a:off x="4629932" y="2590800"/>
            <a:ext cx="4225622" cy="4068184"/>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9" name="TextBox 8">
            <a:extLst>
              <a:ext uri="{FF2B5EF4-FFF2-40B4-BE49-F238E27FC236}">
                <a16:creationId xmlns:a16="http://schemas.microsoft.com/office/drawing/2014/main" id="{3245B1C7-86D7-5B24-1284-1AC876B5B677}"/>
              </a:ext>
              <a:ext uri="{C183D7F6-B498-43B3-948B-1728B52AA6E4}">
                <adec:decorative xmlns:adec="http://schemas.microsoft.com/office/drawing/2017/decorative" val="1"/>
              </a:ext>
            </a:extLst>
          </p:cNvPr>
          <p:cNvSpPr txBox="1"/>
          <p:nvPr/>
        </p:nvSpPr>
        <p:spPr>
          <a:xfrm>
            <a:off x="4797214" y="3158520"/>
            <a:ext cx="4420529" cy="3785652"/>
          </a:xfrm>
          <a:prstGeom prst="rect">
            <a:avLst/>
          </a:prstGeom>
          <a:noFill/>
        </p:spPr>
        <p:txBody>
          <a:bodyPr wrap="square" rtlCol="0">
            <a:spAutoFit/>
          </a:bodyPr>
          <a:lstStyle/>
          <a:p>
            <a:pPr>
              <a:defRPr/>
            </a:pPr>
            <a:r>
              <a:rPr lang="en-US" sz="2400" dirty="0">
                <a:latin typeface="Corbel"/>
              </a:rPr>
              <a:t>18 USC 208</a:t>
            </a:r>
          </a:p>
          <a:p>
            <a:pPr>
              <a:defRPr/>
            </a:pPr>
            <a:r>
              <a:rPr lang="en-US" sz="2400" dirty="0">
                <a:latin typeface="Corbel"/>
              </a:rPr>
              <a:t>STOCK Act</a:t>
            </a:r>
          </a:p>
          <a:p>
            <a:pPr>
              <a:defRPr/>
            </a:pPr>
            <a:r>
              <a:rPr lang="en-US" sz="2400" dirty="0">
                <a:latin typeface="Corbel"/>
              </a:rPr>
              <a:t>Post-Employment Restrictions</a:t>
            </a:r>
          </a:p>
          <a:p>
            <a:pPr marL="342900" indent="-342900">
              <a:buFont typeface="Arial" panose="020B0604020202020204" pitchFamily="34" charset="0"/>
              <a:buChar char="•"/>
              <a:defRPr/>
            </a:pPr>
            <a:r>
              <a:rPr lang="en-US" sz="2400" dirty="0">
                <a:latin typeface="Corbel"/>
              </a:rPr>
              <a:t>18 USC 207, 5 CFR Part 2641</a:t>
            </a:r>
          </a:p>
          <a:p>
            <a:pPr marL="342900" indent="-342900">
              <a:buFont typeface="Arial" panose="020B0604020202020204" pitchFamily="34" charset="0"/>
              <a:buChar char="•"/>
              <a:defRPr/>
            </a:pPr>
            <a:r>
              <a:rPr lang="en-US" sz="2400" dirty="0">
                <a:latin typeface="Corbel"/>
              </a:rPr>
              <a:t>Ethics Pledge</a:t>
            </a:r>
          </a:p>
          <a:p>
            <a:pPr>
              <a:defRPr/>
            </a:pPr>
            <a:r>
              <a:rPr lang="en-US" sz="2400" dirty="0">
                <a:latin typeface="Corbel"/>
              </a:rPr>
              <a:t>Subpart D</a:t>
            </a:r>
          </a:p>
          <a:p>
            <a:pPr>
              <a:defRPr/>
            </a:pPr>
            <a:r>
              <a:rPr lang="en-US" sz="2400" dirty="0">
                <a:latin typeface="Corbel"/>
              </a:rPr>
              <a:t>Subpart F</a:t>
            </a:r>
          </a:p>
          <a:p>
            <a:pPr>
              <a:defRPr/>
            </a:pPr>
            <a:r>
              <a:rPr lang="en-US" sz="2400" dirty="0">
                <a:latin typeface="Corbel"/>
              </a:rPr>
              <a:t>Subpart G</a:t>
            </a:r>
          </a:p>
          <a:p>
            <a:pPr>
              <a:defRPr/>
            </a:pPr>
            <a:r>
              <a:rPr lang="en-US" sz="2400" dirty="0">
                <a:latin typeface="Corbel"/>
              </a:rPr>
              <a:t>Financial Disclosure</a:t>
            </a:r>
          </a:p>
          <a:p>
            <a:pPr>
              <a:defRPr/>
            </a:pPr>
            <a:endParaRPr lang="en-US" sz="2400" dirty="0">
              <a:latin typeface="Corbel"/>
            </a:endParaRPr>
          </a:p>
        </p:txBody>
      </p:sp>
    </p:spTree>
    <p:extLst>
      <p:ext uri="{BB962C8B-B14F-4D97-AF65-F5344CB8AC3E}">
        <p14:creationId xmlns:p14="http://schemas.microsoft.com/office/powerpoint/2010/main" val="19586012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6681"/>
            <a:ext cx="8617176" cy="2746483"/>
          </a:xfrm>
        </p:spPr>
        <p:txBody>
          <a:bodyPr>
            <a:noAutofit/>
          </a:bodyPr>
          <a:lstStyle/>
          <a:p>
            <a:pPr>
              <a:lnSpc>
                <a:spcPts val="5800"/>
              </a:lnSpc>
            </a:pPr>
            <a:r>
              <a:rPr lang="en-US" sz="2000" b="1" dirty="0">
                <a:solidFill>
                  <a:srgbClr val="00B0F0"/>
                </a:solidFill>
              </a:rPr>
              <a:t>Scenario [11]: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3" name="Subtitle 2">
            <a:extLst>
              <a:ext uri="{FF2B5EF4-FFF2-40B4-BE49-F238E27FC236}">
                <a16:creationId xmlns:a16="http://schemas.microsoft.com/office/drawing/2014/main" id="{352C2555-C758-23D2-9DC4-529D69B37A7A}"/>
              </a:ext>
            </a:extLst>
          </p:cNvPr>
          <p:cNvSpPr>
            <a:spLocks noGrp="1"/>
          </p:cNvSpPr>
          <p:nvPr>
            <p:ph type="subTitle" idx="1"/>
          </p:nvPr>
        </p:nvSpPr>
        <p:spPr>
          <a:xfrm>
            <a:off x="918620" y="3677779"/>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Tree>
    <p:extLst>
      <p:ext uri="{BB962C8B-B14F-4D97-AF65-F5344CB8AC3E}">
        <p14:creationId xmlns:p14="http://schemas.microsoft.com/office/powerpoint/2010/main" val="3942398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7814"/>
            <a:ext cx="8617176" cy="2746483"/>
          </a:xfrm>
        </p:spPr>
        <p:txBody>
          <a:bodyPr>
            <a:noAutofit/>
          </a:bodyPr>
          <a:lstStyle/>
          <a:p>
            <a:pPr>
              <a:lnSpc>
                <a:spcPts val="5800"/>
              </a:lnSpc>
            </a:pPr>
            <a:r>
              <a:rPr lang="en-US" sz="2000" b="1" dirty="0">
                <a:solidFill>
                  <a:srgbClr val="00B0F0"/>
                </a:solidFill>
              </a:rPr>
              <a:t>Scenario [11]: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3" name="Subtitle 2">
            <a:extLst>
              <a:ext uri="{FF2B5EF4-FFF2-40B4-BE49-F238E27FC236}">
                <a16:creationId xmlns:a16="http://schemas.microsoft.com/office/drawing/2014/main" id="{09742AE8-9D3F-5948-7700-A224B65AB1D4}"/>
              </a:ext>
            </a:extLst>
          </p:cNvPr>
          <p:cNvSpPr>
            <a:spLocks noGrp="1"/>
          </p:cNvSpPr>
          <p:nvPr>
            <p:ph type="subTitle" idx="1"/>
          </p:nvPr>
        </p:nvSpPr>
        <p:spPr>
          <a:xfrm>
            <a:off x="918620" y="3676646"/>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Tree>
    <p:extLst>
      <p:ext uri="{BB962C8B-B14F-4D97-AF65-F5344CB8AC3E}">
        <p14:creationId xmlns:p14="http://schemas.microsoft.com/office/powerpoint/2010/main" val="3616179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8B5B1-1FD8-CD8A-CDE7-5B1E1C1FFDD6}"/>
              </a:ext>
            </a:extLst>
          </p:cNvPr>
          <p:cNvSpPr>
            <a:spLocks noGrp="1"/>
          </p:cNvSpPr>
          <p:nvPr>
            <p:ph type="ctrTitle"/>
          </p:nvPr>
        </p:nvSpPr>
        <p:spPr>
          <a:xfrm>
            <a:off x="0" y="-570174"/>
            <a:ext cx="8382000" cy="1549106"/>
          </a:xfrm>
        </p:spPr>
        <p:txBody>
          <a:bodyPr/>
          <a:lstStyle/>
          <a:p>
            <a:r>
              <a:rPr lang="en-US" sz="3600" dirty="0">
                <a:solidFill>
                  <a:srgbClr val="000000"/>
                </a:solidFill>
              </a:rPr>
              <a:t>SCENARIO [15] – ETHICS PRINCIPLES</a:t>
            </a:r>
            <a:endParaRPr lang="en-US" dirty="0"/>
          </a:p>
        </p:txBody>
      </p:sp>
      <p:sp>
        <p:nvSpPr>
          <p:cNvPr id="3" name="Subtitle 2">
            <a:extLst>
              <a:ext uri="{FF2B5EF4-FFF2-40B4-BE49-F238E27FC236}">
                <a16:creationId xmlns:a16="http://schemas.microsoft.com/office/drawing/2014/main" id="{F0064E51-BC22-2B7C-D6CA-C077276F9AAB}"/>
              </a:ext>
            </a:extLst>
          </p:cNvPr>
          <p:cNvSpPr>
            <a:spLocks noGrp="1"/>
          </p:cNvSpPr>
          <p:nvPr>
            <p:ph type="subTitle" idx="1"/>
          </p:nvPr>
        </p:nvSpPr>
        <p:spPr>
          <a:xfrm>
            <a:off x="840992" y="787258"/>
            <a:ext cx="7912445" cy="3607087"/>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
        <p:nvSpPr>
          <p:cNvPr id="10" name="TextBox 9"/>
          <p:cNvSpPr txBox="1"/>
          <p:nvPr/>
        </p:nvSpPr>
        <p:spPr>
          <a:xfrm>
            <a:off x="978437" y="2804805"/>
            <a:ext cx="3305266" cy="461665"/>
          </a:xfrm>
          <a:prstGeom prst="rect">
            <a:avLst/>
          </a:prstGeom>
          <a:noFill/>
        </p:spPr>
        <p:txBody>
          <a:bodyPr wrap="square" rtlCol="0">
            <a:spAutoFit/>
          </a:bodyPr>
          <a:lstStyle/>
          <a:p>
            <a:pPr algn="ctr">
              <a:defRPr/>
            </a:pPr>
            <a:r>
              <a:rPr lang="en-US" sz="2400" dirty="0">
                <a:latin typeface="Aharoni" panose="02010803020104030203" pitchFamily="2" charset="-79"/>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14" name="TextBox 13">
            <a:extLst>
              <a:ext uri="{C183D7F6-B498-43B3-948B-1728B52AA6E4}">
                <adec:decorative xmlns:adec="http://schemas.microsoft.com/office/drawing/2017/decorative" val="1"/>
              </a:ext>
            </a:extLst>
          </p:cNvPr>
          <p:cNvSpPr txBox="1"/>
          <p:nvPr/>
        </p:nvSpPr>
        <p:spPr>
          <a:xfrm>
            <a:off x="4764482" y="2808010"/>
            <a:ext cx="3305266" cy="461665"/>
          </a:xfrm>
          <a:prstGeom prst="rect">
            <a:avLst/>
          </a:prstGeom>
          <a:noFill/>
        </p:spPr>
        <p:txBody>
          <a:bodyPr wrap="square" rtlCol="0">
            <a:spAutoFit/>
          </a:bodyPr>
          <a:lstStyle/>
          <a:p>
            <a:pPr algn="ctr">
              <a:defRPr/>
            </a:pP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18" name="TextBox 17"/>
          <p:cNvSpPr txBox="1"/>
          <p:nvPr/>
        </p:nvSpPr>
        <p:spPr>
          <a:xfrm>
            <a:off x="948912" y="3362236"/>
            <a:ext cx="3364319" cy="1938992"/>
          </a:xfrm>
          <a:prstGeom prst="rect">
            <a:avLst/>
          </a:prstGeom>
          <a:noFill/>
        </p:spPr>
        <p:txBody>
          <a:bodyPr wrap="none" rtlCol="0">
            <a:spAutoFit/>
          </a:bodyPr>
          <a:lstStyle/>
          <a:p>
            <a:pPr>
              <a:defRPr/>
            </a:pPr>
            <a:r>
              <a:rPr lang="en-US" sz="2400" dirty="0">
                <a:latin typeface="Corbel"/>
              </a:rPr>
              <a:t>Loyalty to Law</a:t>
            </a:r>
          </a:p>
          <a:p>
            <a:pPr>
              <a:defRPr/>
            </a:pPr>
            <a:endParaRPr lang="en-US" sz="2400" dirty="0">
              <a:latin typeface="Corbel"/>
            </a:endParaRPr>
          </a:p>
          <a:p>
            <a:pPr>
              <a:defRPr/>
            </a:pPr>
            <a:r>
              <a:rPr lang="en-US" sz="2400" dirty="0">
                <a:latin typeface="Corbel"/>
              </a:rPr>
              <a:t>Selfless Service</a:t>
            </a:r>
          </a:p>
          <a:p>
            <a:pPr>
              <a:defRPr/>
            </a:pPr>
            <a:endParaRPr lang="en-US" sz="2400" dirty="0">
              <a:latin typeface="Corbel"/>
            </a:endParaRPr>
          </a:p>
          <a:p>
            <a:pPr>
              <a:defRPr/>
            </a:pPr>
            <a:r>
              <a:rPr lang="en-US" sz="2400" dirty="0">
                <a:latin typeface="Corbel"/>
              </a:rPr>
              <a:t>Responsible Stewardship</a:t>
            </a:r>
            <a:endParaRPr lang="en-US" sz="1600" dirty="0">
              <a:latin typeface="Corbel"/>
            </a:endParaRPr>
          </a:p>
        </p:txBody>
      </p:sp>
      <p:sp>
        <p:nvSpPr>
          <p:cNvPr id="23" name="TextBox 22">
            <a:extLst>
              <a:ext uri="{C183D7F6-B498-43B3-948B-1728B52AA6E4}">
                <adec:decorative xmlns:adec="http://schemas.microsoft.com/office/drawing/2017/decorative" val="1"/>
              </a:ext>
            </a:extLst>
          </p:cNvPr>
          <p:cNvSpPr txBox="1"/>
          <p:nvPr/>
        </p:nvSpPr>
        <p:spPr>
          <a:xfrm>
            <a:off x="4797214" y="3362238"/>
            <a:ext cx="4420529" cy="830997"/>
          </a:xfrm>
          <a:prstGeom prst="rect">
            <a:avLst/>
          </a:prstGeom>
          <a:noFill/>
        </p:spPr>
        <p:txBody>
          <a:bodyPr wrap="square" rtlCol="0">
            <a:spAutoFit/>
          </a:bodyPr>
          <a:lstStyle/>
          <a:p>
            <a:pPr>
              <a:defRPr/>
            </a:pPr>
            <a:r>
              <a:rPr lang="en-US" sz="2400" dirty="0">
                <a:solidFill>
                  <a:schemeClr val="bg2">
                    <a:lumMod val="50000"/>
                    <a:lumOff val="50000"/>
                  </a:schemeClr>
                </a:solidFill>
                <a:latin typeface="Corbel"/>
              </a:rPr>
              <a:t>Subpart G</a:t>
            </a:r>
          </a:p>
          <a:p>
            <a:pPr>
              <a:defRPr/>
            </a:pPr>
            <a:r>
              <a:rPr lang="en-US" sz="2400" dirty="0">
                <a:solidFill>
                  <a:schemeClr val="bg2">
                    <a:lumMod val="50000"/>
                    <a:lumOff val="50000"/>
                  </a:schemeClr>
                </a:solidFill>
                <a:latin typeface="Corbel"/>
              </a:rPr>
              <a:t>Subpart H</a:t>
            </a:r>
          </a:p>
        </p:txBody>
      </p:sp>
    </p:spTree>
    <p:extLst>
      <p:ext uri="{BB962C8B-B14F-4D97-AF65-F5344CB8AC3E}">
        <p14:creationId xmlns:p14="http://schemas.microsoft.com/office/powerpoint/2010/main" val="146682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0F8F-E7A9-6BC8-9059-4BD2D1A15BAB}"/>
              </a:ext>
            </a:extLst>
          </p:cNvPr>
          <p:cNvSpPr>
            <a:spLocks noGrp="1"/>
          </p:cNvSpPr>
          <p:nvPr>
            <p:ph type="ctrTitle"/>
          </p:nvPr>
        </p:nvSpPr>
        <p:spPr>
          <a:xfrm>
            <a:off x="0" y="-480072"/>
            <a:ext cx="8382000" cy="1549106"/>
          </a:xfrm>
        </p:spPr>
        <p:txBody>
          <a:bodyPr/>
          <a:lstStyle/>
          <a:p>
            <a:r>
              <a:rPr lang="en-US" sz="3600" dirty="0">
                <a:solidFill>
                  <a:srgbClr val="000000"/>
                </a:solidFill>
              </a:rPr>
              <a:t>SCENARIO [15]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14937"/>
            <a:ext cx="3305266" cy="461665"/>
          </a:xfrm>
          <a:prstGeom prst="rect">
            <a:avLst/>
          </a:prstGeom>
          <a:noFill/>
          <a:ln>
            <a:noFill/>
          </a:ln>
        </p:spPr>
        <p:txBody>
          <a:bodyPr wrap="square" rtlCol="0">
            <a:spAutoFit/>
          </a:bodyPr>
          <a:lstStyle/>
          <a:p>
            <a:pPr algn="ctr">
              <a:defRPr/>
            </a:pP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1D1A1D">
                  <a:lumMod val="75000"/>
                  <a:lumOff val="25000"/>
                </a:srgbClr>
              </a:solidFill>
              <a:latin typeface="Corbel"/>
            </a:endParaRPr>
          </a:p>
        </p:txBody>
      </p:sp>
      <p:sp>
        <p:nvSpPr>
          <p:cNvPr id="3" name="Subtitle 2">
            <a:extLst>
              <a:ext uri="{FF2B5EF4-FFF2-40B4-BE49-F238E27FC236}">
                <a16:creationId xmlns:a16="http://schemas.microsoft.com/office/drawing/2014/main" id="{3CF0B7DD-9BC8-AA96-48AB-649A71976092}"/>
              </a:ext>
            </a:extLst>
          </p:cNvPr>
          <p:cNvSpPr>
            <a:spLocks noGrp="1"/>
          </p:cNvSpPr>
          <p:nvPr>
            <p:ph type="subTitle" idx="1"/>
          </p:nvPr>
        </p:nvSpPr>
        <p:spPr>
          <a:xfrm>
            <a:off x="840992" y="660114"/>
            <a:ext cx="7912445" cy="1731614"/>
          </a:xfrm>
        </p:spPr>
        <p:txBody>
          <a:bodyPr/>
          <a:lstStyle/>
          <a:p>
            <a:pPr>
              <a:defRPr/>
            </a:pPr>
            <a:r>
              <a:rPr lang="en-US" sz="3200" b="1" dirty="0">
                <a:solidFill>
                  <a:schemeClr val="tx1"/>
                </a:solidFill>
              </a:rPr>
              <a:t>A colleague at your agency is updating their social media account during the workday.</a:t>
            </a:r>
            <a:endParaRPr lang="en-US" sz="3200" dirty="0">
              <a:solidFill>
                <a:schemeClr val="tx1"/>
              </a:solidFill>
            </a:endParaRPr>
          </a:p>
        </p:txBody>
      </p:sp>
      <p:sp>
        <p:nvSpPr>
          <p:cNvPr id="20" name="TextBox 19"/>
          <p:cNvSpPr txBox="1"/>
          <p:nvPr/>
        </p:nvSpPr>
        <p:spPr>
          <a:xfrm>
            <a:off x="4764482" y="2814937"/>
            <a:ext cx="3305266" cy="461665"/>
          </a:xfrm>
          <a:prstGeom prst="rect">
            <a:avLst/>
          </a:prstGeom>
          <a:noFill/>
        </p:spPr>
        <p:txBody>
          <a:bodyPr wrap="square" rtlCol="0">
            <a:spAutoFit/>
          </a:bodyPr>
          <a:lstStyle/>
          <a:p>
            <a:pPr algn="ctr">
              <a:defRPr/>
            </a:pP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sp>
        <p:nvSpPr>
          <p:cNvPr id="22" name="TextBox 21">
            <a:extLst>
              <a:ext uri="{C183D7F6-B498-43B3-948B-1728B52AA6E4}">
                <adec:decorative xmlns:adec="http://schemas.microsoft.com/office/drawing/2017/decorative" val="1"/>
              </a:ext>
            </a:extLst>
          </p:cNvPr>
          <p:cNvSpPr txBox="1"/>
          <p:nvPr/>
        </p:nvSpPr>
        <p:spPr>
          <a:xfrm>
            <a:off x="876777" y="3297704"/>
            <a:ext cx="3364319" cy="1938992"/>
          </a:xfrm>
          <a:prstGeom prst="rect">
            <a:avLst/>
          </a:prstGeom>
          <a:noFill/>
          <a:ln>
            <a:noFill/>
          </a:ln>
        </p:spPr>
        <p:txBody>
          <a:bodyPr wrap="none" rtlCol="0">
            <a:spAutoFit/>
          </a:bodyPr>
          <a:lstStyle/>
          <a:p>
            <a:pPr>
              <a:defRPr/>
            </a:pPr>
            <a:r>
              <a:rPr lang="en-US" sz="2400" dirty="0">
                <a:solidFill>
                  <a:schemeClr val="bg2">
                    <a:lumMod val="50000"/>
                    <a:lumOff val="50000"/>
                  </a:schemeClr>
                </a:solidFill>
                <a:latin typeface="Corbel"/>
              </a:rPr>
              <a:t>Loyalty to Law</a:t>
            </a:r>
          </a:p>
          <a:p>
            <a:pPr>
              <a:defRPr/>
            </a:pPr>
            <a:endParaRPr lang="en-US" sz="2400" dirty="0">
              <a:solidFill>
                <a:schemeClr val="bg2">
                  <a:lumMod val="50000"/>
                  <a:lumOff val="50000"/>
                </a:schemeClr>
              </a:solidFill>
              <a:latin typeface="Corbel"/>
            </a:endParaRPr>
          </a:p>
          <a:p>
            <a:pPr>
              <a:defRPr/>
            </a:pPr>
            <a:r>
              <a:rPr lang="en-US" sz="2400" dirty="0">
                <a:solidFill>
                  <a:schemeClr val="bg2">
                    <a:lumMod val="50000"/>
                    <a:lumOff val="50000"/>
                  </a:schemeClr>
                </a:solidFill>
                <a:latin typeface="Corbel"/>
              </a:rPr>
              <a:t>Selfless Service</a:t>
            </a:r>
          </a:p>
          <a:p>
            <a:pPr>
              <a:defRPr/>
            </a:pPr>
            <a:endParaRPr lang="en-US" sz="2400" dirty="0">
              <a:solidFill>
                <a:schemeClr val="bg2">
                  <a:lumMod val="50000"/>
                  <a:lumOff val="50000"/>
                </a:schemeClr>
              </a:solidFill>
              <a:latin typeface="Corbel"/>
            </a:endParaRPr>
          </a:p>
          <a:p>
            <a:pPr>
              <a:defRPr/>
            </a:pPr>
            <a:r>
              <a:rPr lang="en-US" sz="2400" dirty="0">
                <a:solidFill>
                  <a:schemeClr val="bg2">
                    <a:lumMod val="50000"/>
                    <a:lumOff val="50000"/>
                  </a:schemeClr>
                </a:solidFill>
                <a:latin typeface="Corbel"/>
              </a:rPr>
              <a:t>Responsible Stewardship</a:t>
            </a:r>
            <a:endParaRPr lang="en-US" sz="1600" dirty="0">
              <a:solidFill>
                <a:schemeClr val="bg2">
                  <a:lumMod val="50000"/>
                  <a:lumOff val="50000"/>
                </a:schemeClr>
              </a:solidFill>
              <a:latin typeface="Corbel"/>
            </a:endParaRPr>
          </a:p>
        </p:txBody>
      </p:sp>
      <p:sp>
        <p:nvSpPr>
          <p:cNvPr id="28" name="TextBox 27"/>
          <p:cNvSpPr txBox="1"/>
          <p:nvPr/>
        </p:nvSpPr>
        <p:spPr>
          <a:xfrm>
            <a:off x="4764484" y="3276602"/>
            <a:ext cx="4420529" cy="830997"/>
          </a:xfrm>
          <a:prstGeom prst="rect">
            <a:avLst/>
          </a:prstGeom>
          <a:noFill/>
        </p:spPr>
        <p:txBody>
          <a:bodyPr wrap="square" rtlCol="0">
            <a:spAutoFit/>
          </a:bodyPr>
          <a:lstStyle/>
          <a:p>
            <a:pPr>
              <a:defRPr/>
            </a:pPr>
            <a:r>
              <a:rPr lang="en-US" sz="2400" dirty="0">
                <a:latin typeface="Corbel"/>
              </a:rPr>
              <a:t>Subpart G</a:t>
            </a:r>
          </a:p>
          <a:p>
            <a:pPr>
              <a:defRPr/>
            </a:pPr>
            <a:r>
              <a:rPr lang="en-US" sz="2400" dirty="0">
                <a:latin typeface="Corbel"/>
              </a:rPr>
              <a:t>Subpart H</a:t>
            </a:r>
          </a:p>
        </p:txBody>
      </p:sp>
    </p:spTree>
    <p:extLst>
      <p:ext uri="{BB962C8B-B14F-4D97-AF65-F5344CB8AC3E}">
        <p14:creationId xmlns:p14="http://schemas.microsoft.com/office/powerpoint/2010/main" val="1844846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308470"/>
            <a:ext cx="8617176" cy="2746483"/>
          </a:xfrm>
        </p:spPr>
        <p:txBody>
          <a:bodyPr>
            <a:noAutofit/>
          </a:bodyPr>
          <a:lstStyle/>
          <a:p>
            <a:pPr algn="l">
              <a:lnSpc>
                <a:spcPct val="100000"/>
              </a:lnSpc>
            </a:pPr>
            <a:r>
              <a:rPr lang="en-US" sz="8000" b="1" dirty="0">
                <a:solidFill>
                  <a:schemeClr val="tx1"/>
                </a:solidFill>
              </a:rPr>
              <a:t>Scenarios</a:t>
            </a:r>
            <a:endParaRPr lang="en-US" sz="11500" b="1" dirty="0">
              <a:solidFill>
                <a:srgbClr val="00B0F0"/>
              </a:solidFill>
            </a:endParaRP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88153443-389F-941F-F360-DD2EE540D8B4}"/>
              </a:ext>
            </a:extLst>
          </p:cNvPr>
          <p:cNvSpPr>
            <a:spLocks noGrp="1"/>
          </p:cNvSpPr>
          <p:nvPr>
            <p:ph type="subTitle" idx="1"/>
          </p:nvPr>
        </p:nvSpPr>
        <p:spPr>
          <a:xfrm>
            <a:off x="772247" y="5871448"/>
            <a:ext cx="7912445" cy="3607087"/>
          </a:xfrm>
        </p:spPr>
        <p:txBody>
          <a:bodyPr/>
          <a:lstStyle/>
          <a:p>
            <a:r>
              <a:rPr lang="en-US" sz="1800" dirty="0">
                <a:solidFill>
                  <a:schemeClr val="tx1"/>
                </a:solidFill>
                <a:latin typeface="+mn-lt"/>
                <a:cs typeface="+mn-cs"/>
              </a:rPr>
              <a:t>[Select or create scenarios that will be beneficial to your agency’s employees. If selecting from those provided, re-number your scenarios accordingly. Delete these instructions before finalizing your presentation.]</a:t>
            </a:r>
          </a:p>
        </p:txBody>
      </p:sp>
    </p:spTree>
    <p:extLst>
      <p:ext uri="{BB962C8B-B14F-4D97-AF65-F5344CB8AC3E}">
        <p14:creationId xmlns:p14="http://schemas.microsoft.com/office/powerpoint/2010/main" val="34953687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878" y="518450"/>
            <a:ext cx="8617176" cy="899534"/>
          </a:xfrm>
        </p:spPr>
        <p:txBody>
          <a:bodyPr>
            <a:noAutofit/>
          </a:bodyPr>
          <a:lstStyle/>
          <a:p>
            <a:pPr>
              <a:lnSpc>
                <a:spcPts val="5300"/>
              </a:lnSpc>
            </a:pPr>
            <a:r>
              <a:rPr lang="en-US" sz="8000" b="1" dirty="0">
                <a:solidFill>
                  <a:schemeClr val="tx1"/>
                </a:solidFill>
              </a:rPr>
              <a:t>References</a:t>
            </a:r>
            <a:endParaRPr lang="en-US" sz="11500" b="1" dirty="0">
              <a:solidFill>
                <a:schemeClr val="tx1"/>
              </a:solidFill>
            </a:endParaRP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graphicFrame>
        <p:nvGraphicFramePr>
          <p:cNvPr id="5" name="Table 4">
            <a:extLst>
              <a:ext uri="{FF2B5EF4-FFF2-40B4-BE49-F238E27FC236}">
                <a16:creationId xmlns:a16="http://schemas.microsoft.com/office/drawing/2014/main" id="{1031BF95-1163-C938-C5EF-B2E87818BE57}"/>
              </a:ext>
            </a:extLst>
          </p:cNvPr>
          <p:cNvGraphicFramePr>
            <a:graphicFrameLocks noGrp="1"/>
          </p:cNvGraphicFramePr>
          <p:nvPr>
            <p:extLst>
              <p:ext uri="{D42A27DB-BD31-4B8C-83A1-F6EECF244321}">
                <p14:modId xmlns:p14="http://schemas.microsoft.com/office/powerpoint/2010/main" val="4242603592"/>
              </p:ext>
            </p:extLst>
          </p:nvPr>
        </p:nvGraphicFramePr>
        <p:xfrm>
          <a:off x="946420" y="1331883"/>
          <a:ext cx="7564096" cy="3922596"/>
        </p:xfrm>
        <a:graphic>
          <a:graphicData uri="http://schemas.openxmlformats.org/drawingml/2006/table">
            <a:tbl>
              <a:tblPr firstRow="1" bandRow="1">
                <a:tableStyleId>{5C22544A-7EE6-4342-B048-85BDC9FD1C3A}</a:tableStyleId>
              </a:tblPr>
              <a:tblGrid>
                <a:gridCol w="2272746">
                  <a:extLst>
                    <a:ext uri="{9D8B030D-6E8A-4147-A177-3AD203B41FA5}">
                      <a16:colId xmlns:a16="http://schemas.microsoft.com/office/drawing/2014/main" val="3114430532"/>
                    </a:ext>
                  </a:extLst>
                </a:gridCol>
                <a:gridCol w="5291350">
                  <a:extLst>
                    <a:ext uri="{9D8B030D-6E8A-4147-A177-3AD203B41FA5}">
                      <a16:colId xmlns:a16="http://schemas.microsoft.com/office/drawing/2014/main" val="3785254459"/>
                    </a:ext>
                  </a:extLst>
                </a:gridCol>
              </a:tblGrid>
              <a:tr h="499546">
                <a:tc>
                  <a:txBody>
                    <a:bodyPr/>
                    <a:lstStyle/>
                    <a:p>
                      <a:r>
                        <a:rPr lang="en-US">
                          <a:solidFill>
                            <a:schemeClr val="bg1"/>
                          </a:solidFill>
                          <a:latin typeface="Aharoni" panose="02010803020104030203" pitchFamily="2" charset="-79"/>
                          <a:cs typeface="Aharoni" panose="02010803020104030203" pitchFamily="2" charset="-79"/>
                        </a:rPr>
                        <a:t>Topics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F0"/>
                    </a:solidFill>
                  </a:tcPr>
                </a:tc>
                <a:tc>
                  <a:txBody>
                    <a:bodyPr/>
                    <a:lstStyle/>
                    <a:p>
                      <a:r>
                        <a:rPr lang="en-US">
                          <a:solidFill>
                            <a:sysClr val="windowText" lastClr="000000"/>
                          </a:solidFill>
                          <a:latin typeface="Aharoni" panose="02010803020104030203" pitchFamily="2" charset="-79"/>
                          <a:cs typeface="Aharoni" panose="02010803020104030203" pitchFamily="2" charset="-79"/>
                        </a:rPr>
                        <a:t>Helpful Links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423283226"/>
                  </a:ext>
                </a:extLst>
              </a:tr>
              <a:tr h="862230">
                <a:tc>
                  <a:txBody>
                    <a:bodyPr/>
                    <a:lstStyle/>
                    <a:p>
                      <a:r>
                        <a:rPr lang="en-US" dirty="0"/>
                        <a:t>Standards of Ethical Conduct Regulations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r>
                        <a:rPr lang="en-US" b="0" dirty="0">
                          <a:solidFill>
                            <a:schemeClr val="bg1"/>
                          </a:solidFill>
                          <a:hlinkClick r:id="rId3">
                            <a:extLst>
                              <a:ext uri="{A12FA001-AC4F-418D-AE19-62706E023703}">
                                <ahyp:hlinkClr xmlns:ahyp="http://schemas.microsoft.com/office/drawing/2018/hyperlinkcolor" val="tx"/>
                              </a:ext>
                            </a:extLst>
                          </a:hlinkClick>
                        </a:rPr>
                        <a:t>5 CFR Part 2635</a:t>
                      </a:r>
                      <a:endParaRPr lang="en-US"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626759701"/>
                  </a:ext>
                </a:extLst>
              </a:tr>
              <a:tr h="1062182">
                <a:tc>
                  <a:txBody>
                    <a:bodyPr/>
                    <a:lstStyle/>
                    <a:p>
                      <a:r>
                        <a:rPr lang="en-US"/>
                        <a:t>Letters of Recommendation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pPr marL="285750" indent="-285750">
                        <a:spcAft>
                          <a:spcPts val="600"/>
                        </a:spcAft>
                        <a:buFont typeface="Arial" panose="020B0604020202020204" pitchFamily="34" charset="0"/>
                        <a:buChar char="•"/>
                      </a:pPr>
                      <a:r>
                        <a:rPr lang="en-US" u="none" dirty="0">
                          <a:solidFill>
                            <a:sysClr val="windowText" lastClr="000000"/>
                          </a:solidFill>
                        </a:rPr>
                        <a:t>“</a:t>
                      </a:r>
                      <a:r>
                        <a:rPr lang="en-US" u="sng" dirty="0">
                          <a:solidFill>
                            <a:sysClr val="windowText" lastClr="000000"/>
                          </a:solidFill>
                        </a:rPr>
                        <a:t>Letters of Recommendation</a:t>
                      </a:r>
                      <a:r>
                        <a:rPr lang="en-US" u="none" dirty="0">
                          <a:solidFill>
                            <a:sysClr val="windowText" lastClr="000000"/>
                          </a:solidFill>
                        </a:rPr>
                        <a:t>” IEG On-Demand Training</a:t>
                      </a:r>
                    </a:p>
                    <a:p>
                      <a:pPr marL="285750" indent="-285750">
                        <a:buFont typeface="Arial" panose="020B0604020202020204" pitchFamily="34" charset="0"/>
                        <a:buChar char="•"/>
                      </a:pPr>
                      <a:r>
                        <a:rPr lang="en-US" u="none" dirty="0">
                          <a:solidFill>
                            <a:sysClr val="windowText" lastClr="000000"/>
                          </a:solidFill>
                        </a:rPr>
                        <a:t>“</a:t>
                      </a:r>
                      <a:r>
                        <a:rPr lang="en-US" u="sng" dirty="0">
                          <a:solidFill>
                            <a:sysClr val="windowText" lastClr="000000"/>
                          </a:solidFill>
                        </a:rPr>
                        <a:t>Recommendations</a:t>
                      </a:r>
                      <a:r>
                        <a:rPr lang="en-US" u="none" dirty="0">
                          <a:solidFill>
                            <a:sysClr val="windowText" lastClr="000000"/>
                          </a:solidFill>
                        </a:rPr>
                        <a:t>” Job Aid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4019648812"/>
                  </a:ext>
                </a:extLst>
              </a:tr>
              <a:tr h="499546">
                <a:tc>
                  <a:txBody>
                    <a:bodyPr/>
                    <a:lstStyle/>
                    <a:p>
                      <a:r>
                        <a:rPr lang="en-US"/>
                        <a:t>Personal Social Media</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pPr marL="285750" indent="-285750">
                        <a:buFont typeface="Arial" panose="020B0604020202020204" pitchFamily="34" charset="0"/>
                        <a:buChar char="•"/>
                      </a:pPr>
                      <a:r>
                        <a:rPr lang="en-US">
                          <a:solidFill>
                            <a:schemeClr val="bg1"/>
                          </a:solidFill>
                          <a:hlinkClick r:id="rId4">
                            <a:extLst>
                              <a:ext uri="{A12FA001-AC4F-418D-AE19-62706E023703}">
                                <ahyp:hlinkClr xmlns:ahyp="http://schemas.microsoft.com/office/drawing/2018/hyperlinkcolor" val="tx"/>
                              </a:ext>
                            </a:extLst>
                          </a:hlinkClick>
                        </a:rPr>
                        <a:t>LA-23-13</a:t>
                      </a:r>
                      <a:r>
                        <a:rPr lang="en-US">
                          <a:solidFill>
                            <a:schemeClr val="bg1"/>
                          </a:solidFill>
                        </a:rPr>
                        <a:t> </a:t>
                      </a:r>
                      <a:r>
                        <a:rPr lang="en-US">
                          <a:solidFill>
                            <a:sysClr val="windowText" lastClr="000000"/>
                          </a:solidFill>
                        </a:rPr>
                        <a:t>– Personal Social Media</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636571456"/>
                  </a:ext>
                </a:extLst>
              </a:tr>
              <a:tr h="499546">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2345518330"/>
                  </a:ext>
                </a:extLst>
              </a:tr>
              <a:tr h="499546">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dirty="0">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828229393"/>
                  </a:ext>
                </a:extLst>
              </a:tr>
            </a:tbl>
          </a:graphicData>
        </a:graphic>
      </p:graphicFrame>
      <p:sp>
        <p:nvSpPr>
          <p:cNvPr id="3" name="Subtitle 2">
            <a:extLst>
              <a:ext uri="{FF2B5EF4-FFF2-40B4-BE49-F238E27FC236}">
                <a16:creationId xmlns:a16="http://schemas.microsoft.com/office/drawing/2014/main" id="{AFED7CDD-94C5-7798-78CC-3026B91CE4BA}"/>
              </a:ext>
            </a:extLst>
          </p:cNvPr>
          <p:cNvSpPr>
            <a:spLocks noGrp="1"/>
          </p:cNvSpPr>
          <p:nvPr>
            <p:ph type="subTitle" idx="1"/>
          </p:nvPr>
        </p:nvSpPr>
        <p:spPr>
          <a:xfrm>
            <a:off x="772247" y="5871448"/>
            <a:ext cx="7912445" cy="1227621"/>
          </a:xfrm>
        </p:spPr>
        <p:txBody>
          <a:bodyPr/>
          <a:lstStyle/>
          <a:p>
            <a:r>
              <a:rPr lang="en-US" sz="1800" dirty="0">
                <a:solidFill>
                  <a:schemeClr val="tx1"/>
                </a:solidFill>
                <a:latin typeface="+mn-lt"/>
                <a:cs typeface="+mn-cs"/>
              </a:rPr>
              <a:t>[These slides can either be used (</a:t>
            </a:r>
            <a:r>
              <a:rPr lang="en-US" sz="1800" dirty="0" err="1">
                <a:solidFill>
                  <a:schemeClr val="tx1"/>
                </a:solidFill>
                <a:latin typeface="+mn-lt"/>
                <a:cs typeface="+mn-cs"/>
              </a:rPr>
              <a:t>i</a:t>
            </a:r>
            <a:r>
              <a:rPr lang="en-US" sz="1800" dirty="0">
                <a:solidFill>
                  <a:schemeClr val="tx1"/>
                </a:solidFill>
                <a:latin typeface="+mn-lt"/>
                <a:cs typeface="+mn-cs"/>
              </a:rPr>
              <a:t>) to share links to helpful information with instructors or (ii) by instructors to provide additional information to their employees. Delete these instructions before finalizing presentation.]</a:t>
            </a:r>
          </a:p>
        </p:txBody>
      </p:sp>
    </p:spTree>
    <p:extLst>
      <p:ext uri="{BB962C8B-B14F-4D97-AF65-F5344CB8AC3E}">
        <p14:creationId xmlns:p14="http://schemas.microsoft.com/office/powerpoint/2010/main" val="20946059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878" y="518450"/>
            <a:ext cx="8617176" cy="899534"/>
          </a:xfrm>
        </p:spPr>
        <p:txBody>
          <a:bodyPr>
            <a:noAutofit/>
          </a:bodyPr>
          <a:lstStyle/>
          <a:p>
            <a:pPr>
              <a:lnSpc>
                <a:spcPts val="5300"/>
              </a:lnSpc>
            </a:pPr>
            <a:r>
              <a:rPr lang="en-US" sz="8000" b="1" dirty="0">
                <a:solidFill>
                  <a:schemeClr val="tx1"/>
                </a:solidFill>
              </a:rPr>
              <a:t>References Cont.</a:t>
            </a:r>
            <a:br>
              <a:rPr lang="en-US" sz="8000" b="1" dirty="0">
                <a:solidFill>
                  <a:schemeClr val="tx1"/>
                </a:solidFill>
              </a:rPr>
            </a:br>
            <a:r>
              <a:rPr lang="en-US" sz="8000" b="1" dirty="0">
                <a:solidFill>
                  <a:schemeClr val="tx1"/>
                </a:solidFill>
              </a:rPr>
              <a:t>	</a:t>
            </a:r>
            <a:endParaRPr lang="en-US" sz="11500" b="1" dirty="0">
              <a:solidFill>
                <a:schemeClr val="tx1"/>
              </a:solidFill>
            </a:endParaRPr>
          </a:p>
        </p:txBody>
      </p:sp>
      <p:sp>
        <p:nvSpPr>
          <p:cNvPr id="4" name="Rectangle 3">
            <a:extLst>
              <a:ext uri="{C183D7F6-B498-43B3-948B-1728B52AA6E4}">
                <adec:decorative xmlns:adec="http://schemas.microsoft.com/office/drawing/2017/decorative" val="1"/>
              </a:ext>
            </a:extLst>
          </p:cNvPr>
          <p:cNvSpPr/>
          <p:nvPr/>
        </p:nvSpPr>
        <p:spPr>
          <a:xfrm>
            <a:off x="312939" y="5675051"/>
            <a:ext cx="8831063" cy="14648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00B0F0"/>
              </a:solidFill>
              <a:latin typeface="Corbel"/>
            </a:endParaRPr>
          </a:p>
        </p:txBody>
      </p:sp>
      <p:graphicFrame>
        <p:nvGraphicFramePr>
          <p:cNvPr id="5" name="Table 4">
            <a:extLst>
              <a:ext uri="{FF2B5EF4-FFF2-40B4-BE49-F238E27FC236}">
                <a16:creationId xmlns:a16="http://schemas.microsoft.com/office/drawing/2014/main" id="{1031BF95-1163-C938-C5EF-B2E87818BE57}"/>
              </a:ext>
            </a:extLst>
          </p:cNvPr>
          <p:cNvGraphicFramePr>
            <a:graphicFrameLocks noGrp="1"/>
          </p:cNvGraphicFramePr>
          <p:nvPr>
            <p:extLst>
              <p:ext uri="{D42A27DB-BD31-4B8C-83A1-F6EECF244321}">
                <p14:modId xmlns:p14="http://schemas.microsoft.com/office/powerpoint/2010/main" val="1281937260"/>
              </p:ext>
            </p:extLst>
          </p:nvPr>
        </p:nvGraphicFramePr>
        <p:xfrm>
          <a:off x="946420" y="1933955"/>
          <a:ext cx="7564096" cy="3337560"/>
        </p:xfrm>
        <a:graphic>
          <a:graphicData uri="http://schemas.openxmlformats.org/drawingml/2006/table">
            <a:tbl>
              <a:tblPr firstRow="1" bandRow="1">
                <a:tableStyleId>{5C22544A-7EE6-4342-B048-85BDC9FD1C3A}</a:tableStyleId>
              </a:tblPr>
              <a:tblGrid>
                <a:gridCol w="2272746">
                  <a:extLst>
                    <a:ext uri="{9D8B030D-6E8A-4147-A177-3AD203B41FA5}">
                      <a16:colId xmlns:a16="http://schemas.microsoft.com/office/drawing/2014/main" val="3114430532"/>
                    </a:ext>
                  </a:extLst>
                </a:gridCol>
                <a:gridCol w="5291350">
                  <a:extLst>
                    <a:ext uri="{9D8B030D-6E8A-4147-A177-3AD203B41FA5}">
                      <a16:colId xmlns:a16="http://schemas.microsoft.com/office/drawing/2014/main" val="3785254459"/>
                    </a:ext>
                  </a:extLst>
                </a:gridCol>
              </a:tblGrid>
              <a:tr h="370840">
                <a:tc>
                  <a:txBody>
                    <a:bodyPr/>
                    <a:lstStyle/>
                    <a:p>
                      <a:r>
                        <a:rPr lang="en-US">
                          <a:solidFill>
                            <a:schemeClr val="bg1"/>
                          </a:solidFill>
                          <a:latin typeface="Aharoni" panose="02010803020104030203" pitchFamily="2" charset="-79"/>
                          <a:cs typeface="Aharoni" panose="02010803020104030203" pitchFamily="2" charset="-79"/>
                        </a:rPr>
                        <a:t>Topics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F0"/>
                    </a:solidFill>
                  </a:tcPr>
                </a:tc>
                <a:tc>
                  <a:txBody>
                    <a:bodyPr/>
                    <a:lstStyle/>
                    <a:p>
                      <a:r>
                        <a:rPr lang="en-US">
                          <a:solidFill>
                            <a:sysClr val="windowText" lastClr="000000"/>
                          </a:solidFill>
                          <a:latin typeface="Aharoni" panose="02010803020104030203" pitchFamily="2" charset="-79"/>
                          <a:cs typeface="Aharoni" panose="02010803020104030203" pitchFamily="2" charset="-79"/>
                        </a:rPr>
                        <a:t>Helpful Links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42328322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pPr marL="0" indent="0">
                        <a:buFont typeface="Arial" panose="020B0604020202020204" pitchFamily="34" charset="0"/>
                        <a:buNone/>
                      </a:pPr>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401964881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63657145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787536488"/>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983689734"/>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889771690"/>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223096477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577645490"/>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endParaRPr lang="en-US">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577460967"/>
                  </a:ext>
                </a:extLst>
              </a:tr>
            </a:tbl>
          </a:graphicData>
        </a:graphic>
      </p:graphicFrame>
    </p:spTree>
    <p:extLst>
      <p:ext uri="{BB962C8B-B14F-4D97-AF65-F5344CB8AC3E}">
        <p14:creationId xmlns:p14="http://schemas.microsoft.com/office/powerpoint/2010/main" val="6342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673" y="1641306"/>
            <a:ext cx="8617176" cy="2746483"/>
          </a:xfrm>
        </p:spPr>
        <p:txBody>
          <a:bodyPr>
            <a:noAutofit/>
          </a:bodyPr>
          <a:lstStyle/>
          <a:p>
            <a:pPr>
              <a:lnSpc>
                <a:spcPts val="5800"/>
              </a:lnSpc>
            </a:pPr>
            <a:r>
              <a:rPr lang="en-US" sz="2000" b="1" dirty="0">
                <a:solidFill>
                  <a:srgbClr val="00B0F0"/>
                </a:solidFill>
              </a:rPr>
              <a:t>Scenario [1]:</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D0839125-25FA-7363-F34B-8E39C92ED2A3}"/>
              </a:ext>
            </a:extLst>
          </p:cNvPr>
          <p:cNvSpPr>
            <a:spLocks noGrp="1"/>
          </p:cNvSpPr>
          <p:nvPr>
            <p:ph type="subTitle" idx="1"/>
          </p:nvPr>
        </p:nvSpPr>
        <p:spPr>
          <a:xfrm>
            <a:off x="801675" y="3878168"/>
            <a:ext cx="7912445" cy="3607087"/>
          </a:xfrm>
        </p:spPr>
        <p:txBody>
          <a:bodyPr/>
          <a:lstStyle/>
          <a:p>
            <a:r>
              <a:rPr lang="en-US" sz="3200" dirty="0">
                <a:solidFill>
                  <a:schemeClr val="tx1"/>
                </a:solidFill>
              </a:rPr>
              <a:t>You and your partner of many years finally decide to make it official and tie the knot.  </a:t>
            </a:r>
          </a:p>
        </p:txBody>
      </p:sp>
    </p:spTree>
    <p:extLst>
      <p:ext uri="{BB962C8B-B14F-4D97-AF65-F5344CB8AC3E}">
        <p14:creationId xmlns:p14="http://schemas.microsoft.com/office/powerpoint/2010/main" val="277870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602459"/>
            <a:ext cx="8617176" cy="2746483"/>
          </a:xfrm>
        </p:spPr>
        <p:txBody>
          <a:bodyPr>
            <a:noAutofit/>
          </a:bodyPr>
          <a:lstStyle/>
          <a:p>
            <a:pPr>
              <a:lnSpc>
                <a:spcPts val="5800"/>
              </a:lnSpc>
            </a:pPr>
            <a:r>
              <a:rPr lang="en-US" sz="2000" b="1" dirty="0">
                <a:solidFill>
                  <a:srgbClr val="00B0F0"/>
                </a:solidFill>
              </a:rPr>
              <a:t>Scenario [1]:</a:t>
            </a:r>
            <a:br>
              <a:rPr lang="en-US" sz="2000" b="1" dirty="0">
                <a:solidFill>
                  <a:schemeClr val="tx1"/>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Subtitle 2">
            <a:extLst>
              <a:ext uri="{FF2B5EF4-FFF2-40B4-BE49-F238E27FC236}">
                <a16:creationId xmlns:a16="http://schemas.microsoft.com/office/drawing/2014/main" id="{BF764D05-E250-4186-08CC-177CD526B9FA}"/>
              </a:ext>
            </a:extLst>
          </p:cNvPr>
          <p:cNvSpPr>
            <a:spLocks noGrp="1"/>
          </p:cNvSpPr>
          <p:nvPr>
            <p:ph type="subTitle" idx="1"/>
          </p:nvPr>
        </p:nvSpPr>
        <p:spPr>
          <a:xfrm>
            <a:off x="918620" y="3878168"/>
            <a:ext cx="7912445" cy="3607087"/>
          </a:xfrm>
        </p:spPr>
        <p:txBody>
          <a:bodyPr/>
          <a:lstStyle/>
          <a:p>
            <a:pPr>
              <a:defRPr/>
            </a:pPr>
            <a:r>
              <a:rPr lang="en-US" sz="3200" dirty="0">
                <a:solidFill>
                  <a:schemeClr val="tx1"/>
                </a:solidFill>
              </a:rPr>
              <a:t>You and your partner of many years finally decide to make it official and tie the knot.  </a:t>
            </a:r>
          </a:p>
        </p:txBody>
      </p:sp>
    </p:spTree>
    <p:extLst>
      <p:ext uri="{BB962C8B-B14F-4D97-AF65-F5344CB8AC3E}">
        <p14:creationId xmlns:p14="http://schemas.microsoft.com/office/powerpoint/2010/main" val="428143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A654A-50DA-5D7D-48D0-288ED9B7EC8E}"/>
              </a:ext>
            </a:extLst>
          </p:cNvPr>
          <p:cNvSpPr>
            <a:spLocks noGrp="1"/>
          </p:cNvSpPr>
          <p:nvPr>
            <p:ph type="ctrTitle"/>
          </p:nvPr>
        </p:nvSpPr>
        <p:spPr>
          <a:xfrm>
            <a:off x="-1" y="-495300"/>
            <a:ext cx="8512629" cy="1314807"/>
          </a:xfrm>
        </p:spPr>
        <p:txBody>
          <a:bodyPr>
            <a:normAutofit/>
          </a:bodyPr>
          <a:lstStyle/>
          <a:p>
            <a:r>
              <a:rPr lang="en-US" sz="3600" cap="none" dirty="0"/>
              <a:t>SCENARIO [1] – ETHICS PRINCIPLES</a:t>
            </a:r>
          </a:p>
        </p:txBody>
      </p:sp>
      <p:sp>
        <p:nvSpPr>
          <p:cNvPr id="3" name="Subtitle 2">
            <a:extLst>
              <a:ext uri="{FF2B5EF4-FFF2-40B4-BE49-F238E27FC236}">
                <a16:creationId xmlns:a16="http://schemas.microsoft.com/office/drawing/2014/main" id="{26051889-F7A4-38DA-3CE3-28455F8D2B99}"/>
              </a:ext>
            </a:extLst>
          </p:cNvPr>
          <p:cNvSpPr>
            <a:spLocks noGrp="1"/>
          </p:cNvSpPr>
          <p:nvPr>
            <p:ph type="subTitle" idx="1"/>
          </p:nvPr>
        </p:nvSpPr>
        <p:spPr>
          <a:xfrm>
            <a:off x="840992" y="943811"/>
            <a:ext cx="7912445" cy="3607087"/>
          </a:xfrm>
        </p:spPr>
        <p:txBody>
          <a:bodyPr/>
          <a:lstStyle/>
          <a:p>
            <a:pPr>
              <a:defRPr/>
            </a:pPr>
            <a:r>
              <a:rPr lang="en-US" sz="3200" dirty="0">
                <a:solidFill>
                  <a:schemeClr val="tx1"/>
                </a:solidFill>
              </a:rPr>
              <a:t>You and your partner of many years finally decide to make it official and tie the knot.  </a:t>
            </a:r>
          </a:p>
        </p:txBody>
      </p:sp>
      <p:sp>
        <p:nvSpPr>
          <p:cNvPr id="10" name="TextBox 9"/>
          <p:cNvSpPr txBox="1"/>
          <p:nvPr/>
        </p:nvSpPr>
        <p:spPr>
          <a:xfrm>
            <a:off x="975530" y="2814936"/>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a:extLst>
              <a:ext uri="{C183D7F6-B498-43B3-948B-1728B52AA6E4}">
                <adec:decorative xmlns:adec="http://schemas.microsoft.com/office/drawing/2017/decorative" val="1"/>
              </a:ext>
            </a:extLst>
          </p:cNvPr>
          <p:cNvSpPr txBox="1"/>
          <p:nvPr/>
        </p:nvSpPr>
        <p:spPr>
          <a:xfrm>
            <a:off x="4764482" y="2814936"/>
            <a:ext cx="3305266" cy="461665"/>
          </a:xfrm>
          <a:prstGeom prst="rect">
            <a:avLst/>
          </a:prstGeom>
          <a:noFill/>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968589" y="3416349"/>
            <a:ext cx="3364319" cy="1938992"/>
          </a:xfrm>
          <a:prstGeom prst="rect">
            <a:avLst/>
          </a:prstGeom>
          <a:noFill/>
        </p:spPr>
        <p:txBody>
          <a:bodyPr wrap="none" rtlCol="0">
            <a:spAutoFit/>
          </a:bodyPr>
          <a:lstStyle/>
          <a:p>
            <a:r>
              <a:rPr lang="en-US" sz="2400" dirty="0"/>
              <a:t>Loyalty to Law</a:t>
            </a:r>
          </a:p>
          <a:p>
            <a:endParaRPr lang="en-US" sz="2400" dirty="0"/>
          </a:p>
          <a:p>
            <a:r>
              <a:rPr lang="en-US" sz="2400" dirty="0"/>
              <a:t>Selfless Service</a:t>
            </a:r>
          </a:p>
          <a:p>
            <a:endParaRPr lang="en-US" sz="2400" dirty="0"/>
          </a:p>
          <a:p>
            <a:r>
              <a:rPr lang="en-US" sz="2400" dirty="0"/>
              <a:t>Responsible Stewardship</a:t>
            </a:r>
            <a:endParaRPr lang="en-US" sz="1600" dirty="0"/>
          </a:p>
        </p:txBody>
      </p:sp>
      <p:sp>
        <p:nvSpPr>
          <p:cNvPr id="23" name="TextBox 22">
            <a:extLst>
              <a:ext uri="{C183D7F6-B498-43B3-948B-1728B52AA6E4}">
                <adec:decorative xmlns:adec="http://schemas.microsoft.com/office/drawing/2017/decorative" val="1"/>
              </a:ext>
            </a:extLst>
          </p:cNvPr>
          <p:cNvSpPr txBox="1"/>
          <p:nvPr/>
        </p:nvSpPr>
        <p:spPr>
          <a:xfrm>
            <a:off x="4797214" y="3212070"/>
            <a:ext cx="4420529" cy="2677656"/>
          </a:xfrm>
          <a:prstGeom prst="rect">
            <a:avLst/>
          </a:prstGeom>
          <a:noFill/>
        </p:spPr>
        <p:txBody>
          <a:bodyPr wrap="square" rtlCol="0">
            <a:spAutoFit/>
          </a:bodyPr>
          <a:lstStyle/>
          <a:p>
            <a:r>
              <a:rPr lang="en-US" sz="2400" dirty="0">
                <a:solidFill>
                  <a:schemeClr val="bg2">
                    <a:lumMod val="50000"/>
                    <a:lumOff val="50000"/>
                  </a:schemeClr>
                </a:solidFill>
              </a:rPr>
              <a:t>18 USC 208</a:t>
            </a:r>
          </a:p>
          <a:p>
            <a:r>
              <a:rPr lang="en-US" sz="2400" dirty="0">
                <a:solidFill>
                  <a:schemeClr val="bg2">
                    <a:lumMod val="50000"/>
                    <a:lumOff val="50000"/>
                  </a:schemeClr>
                </a:solidFill>
              </a:rPr>
              <a:t>Subpart B</a:t>
            </a:r>
          </a:p>
          <a:p>
            <a:r>
              <a:rPr lang="en-US" sz="2400" dirty="0">
                <a:solidFill>
                  <a:schemeClr val="bg2">
                    <a:lumMod val="50000"/>
                    <a:lumOff val="50000"/>
                  </a:schemeClr>
                </a:solidFill>
              </a:rPr>
              <a:t>Subpart C</a:t>
            </a:r>
          </a:p>
          <a:p>
            <a:r>
              <a:rPr lang="en-US" sz="2400" dirty="0">
                <a:solidFill>
                  <a:schemeClr val="bg2">
                    <a:lumMod val="50000"/>
                    <a:lumOff val="50000"/>
                  </a:schemeClr>
                </a:solidFill>
              </a:rPr>
              <a:t>Subpart D</a:t>
            </a:r>
          </a:p>
          <a:p>
            <a:r>
              <a:rPr lang="en-US" sz="2400" dirty="0">
                <a:solidFill>
                  <a:schemeClr val="bg2">
                    <a:lumMod val="50000"/>
                    <a:lumOff val="50000"/>
                  </a:schemeClr>
                </a:solidFill>
              </a:rPr>
              <a:t>Subpart E</a:t>
            </a:r>
          </a:p>
          <a:p>
            <a:r>
              <a:rPr lang="en-US" sz="2400" dirty="0">
                <a:solidFill>
                  <a:schemeClr val="bg2">
                    <a:lumMod val="50000"/>
                    <a:lumOff val="50000"/>
                  </a:schemeClr>
                </a:solidFill>
              </a:rPr>
              <a:t>Subpart G</a:t>
            </a:r>
          </a:p>
          <a:p>
            <a:r>
              <a:rPr lang="en-US" sz="2400" dirty="0">
                <a:solidFill>
                  <a:schemeClr val="bg2">
                    <a:lumMod val="50000"/>
                    <a:lumOff val="50000"/>
                  </a:schemeClr>
                </a:solidFill>
              </a:rPr>
              <a:t>Financial Disclosure</a:t>
            </a:r>
          </a:p>
        </p:txBody>
      </p:sp>
    </p:spTree>
    <p:extLst>
      <p:ext uri="{BB962C8B-B14F-4D97-AF65-F5344CB8AC3E}">
        <p14:creationId xmlns:p14="http://schemas.microsoft.com/office/powerpoint/2010/main" val="355853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F3156-3315-D6F3-9EF4-05B6B10DBAAC}"/>
              </a:ext>
            </a:extLst>
          </p:cNvPr>
          <p:cNvSpPr>
            <a:spLocks noGrp="1"/>
          </p:cNvSpPr>
          <p:nvPr>
            <p:ph type="ctrTitle"/>
          </p:nvPr>
        </p:nvSpPr>
        <p:spPr>
          <a:xfrm>
            <a:off x="0" y="-495005"/>
            <a:ext cx="6896100" cy="1277386"/>
          </a:xfrm>
        </p:spPr>
        <p:txBody>
          <a:bodyPr/>
          <a:lstStyle/>
          <a:p>
            <a:r>
              <a:rPr lang="en-US" sz="3600" dirty="0">
                <a:solidFill>
                  <a:srgbClr val="000000"/>
                </a:solidFill>
              </a:rPr>
              <a:t>SCENARIO [1]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1024850" y="2814936"/>
            <a:ext cx="3305266" cy="461665"/>
          </a:xfrm>
          <a:prstGeom prst="rect">
            <a:avLst/>
          </a:prstGeom>
          <a:noFill/>
          <a:ln>
            <a:noFill/>
          </a:ln>
        </p:spPr>
        <p:txBody>
          <a:bodyPr wrap="square" rtlCol="0">
            <a:spAutoFit/>
          </a:bodyPr>
          <a:lstStyle/>
          <a:p>
            <a:pPr algn="ctr"/>
            <a:r>
              <a:rPr lang="en-US" sz="2400" dirty="0">
                <a:solidFill>
                  <a:schemeClr val="bg2">
                    <a:lumMod val="50000"/>
                    <a:lumOff val="50000"/>
                  </a:schemeClr>
                </a:solidFill>
                <a:latin typeface="Aharoni" panose="02010803020104030203" pitchFamily="2" charset="-79"/>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3" name="Subtitle 2">
            <a:extLst>
              <a:ext uri="{FF2B5EF4-FFF2-40B4-BE49-F238E27FC236}">
                <a16:creationId xmlns:a16="http://schemas.microsoft.com/office/drawing/2014/main" id="{83AC2672-A97C-E42D-819B-AE1EC575E89B}"/>
              </a:ext>
            </a:extLst>
          </p:cNvPr>
          <p:cNvSpPr>
            <a:spLocks noGrp="1"/>
          </p:cNvSpPr>
          <p:nvPr>
            <p:ph type="subTitle" idx="1"/>
          </p:nvPr>
        </p:nvSpPr>
        <p:spPr>
          <a:xfrm>
            <a:off x="838202" y="914402"/>
            <a:ext cx="7912445" cy="3607087"/>
          </a:xfrm>
        </p:spPr>
        <p:txBody>
          <a:bodyPr/>
          <a:lstStyle/>
          <a:p>
            <a:r>
              <a:rPr lang="en-US" sz="3200" dirty="0">
                <a:solidFill>
                  <a:schemeClr val="tx1"/>
                </a:solidFill>
              </a:rPr>
              <a:t>You and your partner of many years finally decide to make it official and tie the knot.  </a:t>
            </a:r>
          </a:p>
        </p:txBody>
      </p:sp>
      <p:sp>
        <p:nvSpPr>
          <p:cNvPr id="20" name="TextBox 19"/>
          <p:cNvSpPr txBox="1"/>
          <p:nvPr/>
        </p:nvSpPr>
        <p:spPr>
          <a:xfrm>
            <a:off x="4764482" y="2811100"/>
            <a:ext cx="3305266" cy="461665"/>
          </a:xfrm>
          <a:prstGeom prst="rect">
            <a:avLst/>
          </a:prstGeom>
          <a:noFill/>
        </p:spPr>
        <p:txBody>
          <a:bodyPr wrap="square" rtlCol="0">
            <a:spAutoFit/>
          </a:bodyPr>
          <a:lstStyle/>
          <a:p>
            <a:pPr algn="ctr"/>
            <a:r>
              <a:rPr lang="en-US" sz="2400" dirty="0">
                <a:latin typeface="Aharoni" panose="02010803020104030203" pitchFamily="2" charset="-79"/>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r>
              <a:rPr lang="en-US" sz="2400" dirty="0">
                <a:solidFill>
                  <a:schemeClr val="bg2">
                    <a:lumMod val="50000"/>
                    <a:lumOff val="50000"/>
                  </a:schemeClr>
                </a:solidFill>
              </a:rPr>
              <a:t>Loyalty to Law</a:t>
            </a:r>
          </a:p>
          <a:p>
            <a:endParaRPr lang="en-US" sz="2400" dirty="0">
              <a:solidFill>
                <a:schemeClr val="bg2">
                  <a:lumMod val="50000"/>
                  <a:lumOff val="50000"/>
                </a:schemeClr>
              </a:solidFill>
            </a:endParaRPr>
          </a:p>
          <a:p>
            <a:r>
              <a:rPr lang="en-US" sz="2400" dirty="0">
                <a:solidFill>
                  <a:schemeClr val="bg2">
                    <a:lumMod val="50000"/>
                    <a:lumOff val="50000"/>
                  </a:schemeClr>
                </a:solidFill>
              </a:rPr>
              <a:t>Selfless Service</a:t>
            </a:r>
          </a:p>
          <a:p>
            <a:endParaRPr lang="en-US" sz="2400" dirty="0">
              <a:solidFill>
                <a:schemeClr val="bg2">
                  <a:lumMod val="50000"/>
                  <a:lumOff val="50000"/>
                </a:schemeClr>
              </a:solidFill>
            </a:endParaRPr>
          </a:p>
          <a:p>
            <a:r>
              <a:rPr lang="en-US" sz="2400" dirty="0">
                <a:solidFill>
                  <a:schemeClr val="bg2">
                    <a:lumMod val="50000"/>
                    <a:lumOff val="50000"/>
                  </a:schemeClr>
                </a:solidFill>
              </a:rPr>
              <a:t>Responsible Stewardship</a:t>
            </a:r>
            <a:endParaRPr lang="en-US" sz="1600" dirty="0">
              <a:solidFill>
                <a:schemeClr val="bg2">
                  <a:lumMod val="50000"/>
                  <a:lumOff val="50000"/>
                </a:schemeClr>
              </a:solidFill>
            </a:endParaRPr>
          </a:p>
        </p:txBody>
      </p:sp>
      <p:sp>
        <p:nvSpPr>
          <p:cNvPr id="26" name="TextBox 25"/>
          <p:cNvSpPr txBox="1"/>
          <p:nvPr/>
        </p:nvSpPr>
        <p:spPr>
          <a:xfrm>
            <a:off x="4764482" y="3182661"/>
            <a:ext cx="4420529" cy="2677656"/>
          </a:xfrm>
          <a:prstGeom prst="rect">
            <a:avLst/>
          </a:prstGeom>
          <a:noFill/>
        </p:spPr>
        <p:txBody>
          <a:bodyPr wrap="square" rtlCol="0">
            <a:spAutoFit/>
          </a:bodyPr>
          <a:lstStyle/>
          <a:p>
            <a:r>
              <a:rPr lang="en-US" sz="2400" dirty="0"/>
              <a:t>18 USC 208</a:t>
            </a:r>
          </a:p>
          <a:p>
            <a:r>
              <a:rPr lang="en-US" sz="2400" dirty="0"/>
              <a:t>Subpart B</a:t>
            </a:r>
          </a:p>
          <a:p>
            <a:r>
              <a:rPr lang="en-US" sz="2400" dirty="0"/>
              <a:t>Subpart C</a:t>
            </a:r>
          </a:p>
          <a:p>
            <a:r>
              <a:rPr lang="en-US" sz="2400" dirty="0"/>
              <a:t>Subpart D</a:t>
            </a:r>
          </a:p>
          <a:p>
            <a:r>
              <a:rPr lang="en-US" sz="2400" dirty="0"/>
              <a:t>Subpart E</a:t>
            </a:r>
          </a:p>
          <a:p>
            <a:r>
              <a:rPr lang="en-US" sz="2400" dirty="0"/>
              <a:t>Subpart G</a:t>
            </a:r>
          </a:p>
          <a:p>
            <a:r>
              <a:rPr lang="en-US" sz="2400" dirty="0"/>
              <a:t>Financial Disclosure</a:t>
            </a:r>
          </a:p>
        </p:txBody>
      </p:sp>
    </p:spTree>
    <p:extLst>
      <p:ext uri="{BB962C8B-B14F-4D97-AF65-F5344CB8AC3E}">
        <p14:creationId xmlns:p14="http://schemas.microsoft.com/office/powerpoint/2010/main" val="4122397453"/>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6753</Words>
  <Application>Microsoft Office PowerPoint</Application>
  <PresentationFormat>On-screen Show (4:3)</PresentationFormat>
  <Paragraphs>621</Paragraphs>
  <Slides>51</Slides>
  <Notes>51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Aharoni</vt:lpstr>
      <vt:lpstr>Aptos</vt:lpstr>
      <vt:lpstr>Arial</vt:lpstr>
      <vt:lpstr>Calibri</vt:lpstr>
      <vt:lpstr>Century Schoolbook</vt:lpstr>
      <vt:lpstr>Corbel</vt:lpstr>
      <vt:lpstr>Headlines</vt:lpstr>
      <vt:lpstr>Annual Ethics Training</vt:lpstr>
      <vt:lpstr>Objectives</vt:lpstr>
      <vt:lpstr>Resources</vt:lpstr>
      <vt:lpstr>Framework</vt:lpstr>
      <vt:lpstr>Scenarios</vt:lpstr>
      <vt:lpstr>Scenario [1]: What do you Think?</vt:lpstr>
      <vt:lpstr>Scenario [1]: What do you DO?</vt:lpstr>
      <vt:lpstr>SCENARIO [1] – ETHICS PRINCIPLES</vt:lpstr>
      <vt:lpstr>SCENARIO [1] – ETHICS rules</vt:lpstr>
      <vt:lpstr>Scenario [2]: What do you Think?</vt:lpstr>
      <vt:lpstr>Scenario [2]:  What do you do?</vt:lpstr>
      <vt:lpstr>SCENARIO [2] – ETHICS PRINCIPLES</vt:lpstr>
      <vt:lpstr>SCENARIO [2] – ETHICS rules</vt:lpstr>
      <vt:lpstr>Scenario [3]: What do you Think?</vt:lpstr>
      <vt:lpstr>Scenario [3]: What do you do?</vt:lpstr>
      <vt:lpstr>SCENARIO [3] – ETHICS PRINCIPLES</vt:lpstr>
      <vt:lpstr>SCENARIO [3] – ETHICS rules</vt:lpstr>
      <vt:lpstr>Scenario [4]: What do you Think?</vt:lpstr>
      <vt:lpstr>Scenario [4]: What do you do?</vt:lpstr>
      <vt:lpstr>SCENARIO [4] – ETHICS PRINCIPLES</vt:lpstr>
      <vt:lpstr>SCENARIO [4] – ETHICS rules</vt:lpstr>
      <vt:lpstr>Scenario [5]: What do you Think?</vt:lpstr>
      <vt:lpstr>Scenario [5]: What do you do?</vt:lpstr>
      <vt:lpstr>SCENARIO [5] – ETHICS PRINCIPLES</vt:lpstr>
      <vt:lpstr>SCENARIO [5] – ETHICS rules</vt:lpstr>
      <vt:lpstr>Scenario [6]: What do you Think?</vt:lpstr>
      <vt:lpstr>Scenario [6]: What do you do?</vt:lpstr>
      <vt:lpstr>SCENARIO [6] – ETHICS PRINCIPLES</vt:lpstr>
      <vt:lpstr>SCENARIO [6] – ETHICS rules</vt:lpstr>
      <vt:lpstr>Scenario [7]: What do you Think?</vt:lpstr>
      <vt:lpstr>Scenario [7]: What do you do?</vt:lpstr>
      <vt:lpstr>SCENARIO [7] – ETHICS PRINCIPLES</vt:lpstr>
      <vt:lpstr>SCENARIO [7] – ETHICS rules</vt:lpstr>
      <vt:lpstr>Scenario [8]: What do you Think?</vt:lpstr>
      <vt:lpstr>Scenario [8]: What do you do?</vt:lpstr>
      <vt:lpstr>SCENARIO [8] – ETHICS PRINCIPLES</vt:lpstr>
      <vt:lpstr>SCENARIO [8] – ETHICS rules</vt:lpstr>
      <vt:lpstr>Scenario [9]: What do you Think?</vt:lpstr>
      <vt:lpstr>Scenario [9]: What do you do?</vt:lpstr>
      <vt:lpstr>SCENARIO [9] – ETHICS PRINCIPLES</vt:lpstr>
      <vt:lpstr>SCENARIO [9] – ETHICS rules</vt:lpstr>
      <vt:lpstr>Scenario [10]: What do you Think?</vt:lpstr>
      <vt:lpstr>Scenario [10]: What do you do?</vt:lpstr>
      <vt:lpstr>SCENARIO [12] – ETHICS PRINCIPLES</vt:lpstr>
      <vt:lpstr>SCENARIO [12] – ETHICS rules</vt:lpstr>
      <vt:lpstr>Scenario [11]: What do you Think?</vt:lpstr>
      <vt:lpstr>Scenario [11]: What do you do?</vt:lpstr>
      <vt:lpstr>SCENARIO [15] – ETHICS PRINCIPLES</vt:lpstr>
      <vt:lpstr>SCENARIO [15] – ETHICS rules</vt:lpstr>
      <vt:lpstr>References</vt:lpstr>
      <vt:lpstr>References Cont.  </vt:lpstr>
    </vt:vector>
  </TitlesOfParts>
  <Company>US Office of Government Ethics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Patrick Shepherd</dc:creator>
  <cp:lastModifiedBy>Megan Kunkle</cp:lastModifiedBy>
  <cp:revision>62</cp:revision>
  <dcterms:created xsi:type="dcterms:W3CDTF">2016-01-19T20:43:24Z</dcterms:created>
  <dcterms:modified xsi:type="dcterms:W3CDTF">2025-02-13T18:43:13Z</dcterms:modified>
</cp:coreProperties>
</file>