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273" r:id="rId2"/>
    <p:sldId id="274" r:id="rId3"/>
    <p:sldId id="275" r:id="rId4"/>
    <p:sldId id="276"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6" autoAdjust="0"/>
    <p:restoredTop sz="94660"/>
  </p:normalViewPr>
  <p:slideViewPr>
    <p:cSldViewPr snapToGrid="0">
      <p:cViewPr varScale="1">
        <p:scale>
          <a:sx n="112" d="100"/>
          <a:sy n="112" d="100"/>
        </p:scale>
        <p:origin x="187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3DD790-9531-4E4A-90E2-331FC1A79C35}" type="datetimeFigureOut">
              <a:rPr lang="en-US" smtClean="0"/>
              <a:t>2/10/2025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22EB01-DA12-4D1F-8818-7D26DC07604C}" type="slidenum">
              <a:rPr lang="en-US" smtClean="0"/>
              <a:t>‹#›</a:t>
            </a:fld>
            <a:endParaRPr lang="en-US"/>
          </a:p>
        </p:txBody>
      </p:sp>
    </p:spTree>
    <p:extLst>
      <p:ext uri="{BB962C8B-B14F-4D97-AF65-F5344CB8AC3E}">
        <p14:creationId xmlns:p14="http://schemas.microsoft.com/office/powerpoint/2010/main" val="3692767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Imagine that you find yourself</a:t>
            </a:r>
            <a:r>
              <a:rPr lang="en-US" baseline="0" dirty="0"/>
              <a:t> in this situation. Do you see a reason to seek ethics advice?</a:t>
            </a:r>
          </a:p>
          <a:p>
            <a:pPr>
              <a:spcBef>
                <a:spcPts val="600"/>
              </a:spcBef>
              <a:spcAft>
                <a:spcPts val="600"/>
              </a:spcAft>
            </a:pPr>
            <a:r>
              <a:rPr lang="en-US" baseline="0" dirty="0"/>
              <a:t>If so, what questions might you ask?</a:t>
            </a:r>
          </a:p>
          <a:p>
            <a:pPr>
              <a:spcBef>
                <a:spcPts val="600"/>
              </a:spcBef>
              <a:spcAft>
                <a:spcPts val="600"/>
              </a:spcAft>
            </a:pPr>
            <a:r>
              <a:rPr lang="en-US" baseline="0" dirty="0"/>
              <a:t>Do any of the Principles or Standards of Ethical Conduct or the Criminal Conflict of Interest Laws, all summarized in the Ethics and Public Service document, seem to be implicated by this scenario?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88FE0B-2D5E-4C6F-93C0-7E98E06449ED}"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43392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What steps</a:t>
            </a:r>
            <a:r>
              <a:rPr lang="en-US" baseline="0" dirty="0"/>
              <a:t> do you take to manage this situation?</a:t>
            </a:r>
          </a:p>
          <a:p>
            <a:pPr>
              <a:spcBef>
                <a:spcPts val="600"/>
              </a:spcBef>
              <a:spcAft>
                <a:spcPts val="600"/>
              </a:spcAft>
            </a:pPr>
            <a:r>
              <a:rPr lang="en-US" baseline="0" dirty="0"/>
              <a:t>What questions do you ask?</a:t>
            </a:r>
          </a:p>
          <a:p>
            <a:pPr>
              <a:spcBef>
                <a:spcPts val="600"/>
              </a:spcBef>
              <a:spcAft>
                <a:spcPts val="600"/>
              </a:spcAft>
            </a:pPr>
            <a:r>
              <a:rPr lang="en-US" baseline="0" dirty="0"/>
              <a:t>If you seek ethics advice, what information do you provide to your ethics official?</a:t>
            </a:r>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88FE0B-2D5E-4C6F-93C0-7E98E06449ED}"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74723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There are many ethics issues</a:t>
            </a:r>
            <a:r>
              <a:rPr lang="en-US" baseline="0" dirty="0"/>
              <a:t> that can arise for an employee in this situation that touch on the principles relating to loyalty to law, selfless service, and responsible stewardship. For example:</a:t>
            </a:r>
            <a:endParaRPr lang="en-US" dirty="0"/>
          </a:p>
          <a:p>
            <a:pPr marL="628650" lvl="1" indent="-171450">
              <a:spcBef>
                <a:spcPts val="600"/>
              </a:spcBef>
              <a:spcAft>
                <a:spcPts val="600"/>
              </a:spcAft>
              <a:buFont typeface="Arial" panose="020B0604020202020204" pitchFamily="34" charset="0"/>
              <a:buChar char="•"/>
            </a:pPr>
            <a:r>
              <a:rPr lang="en-US" dirty="0"/>
              <a:t>Negotiations</a:t>
            </a:r>
            <a:r>
              <a:rPr lang="en-US" baseline="0" dirty="0"/>
              <a:t> for future employment may create a financial conflict of interest. </a:t>
            </a:r>
          </a:p>
          <a:p>
            <a:pPr marL="628650" lvl="1" indent="-171450">
              <a:spcBef>
                <a:spcPts val="600"/>
              </a:spcBef>
              <a:spcAft>
                <a:spcPts val="600"/>
              </a:spcAft>
              <a:buFont typeface="Arial" panose="020B0604020202020204" pitchFamily="34" charset="0"/>
              <a:buChar char="•"/>
            </a:pPr>
            <a:r>
              <a:rPr lang="en-US" baseline="0" dirty="0"/>
              <a:t>There may be gifts and travel associated with a prospective job interview, discussion, etc., and these should be discussed with an ethics official.</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88FE0B-2D5E-4C6F-93C0-7E98E06449ED}"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32063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Explain that this discussion could constitute a “negotiation</a:t>
            </a:r>
            <a:r>
              <a:rPr lang="en-US" baseline="0" dirty="0"/>
              <a:t> for future employment” for purposes </a:t>
            </a:r>
            <a:r>
              <a:rPr lang="en-US" dirty="0"/>
              <a:t>of the criminal conflict of interest laws (see 18 USC 208 and the definition of “imputed interests” at 5 CFR 2635.402(b)(2)). (See also 5 CFR Subpart D – Conflicting Financial Interests and 5 CFR Subpart F – Seeking Other Employment.)</a:t>
            </a:r>
            <a:endParaRPr lang="en-US" b="0" i="0" dirty="0">
              <a:solidFill>
                <a:srgbClr val="333333"/>
              </a:solidFill>
              <a:effectLst/>
            </a:endParaRPr>
          </a:p>
          <a:p>
            <a:pPr marL="628650" lvl="1" indent="-171450">
              <a:spcBef>
                <a:spcPts val="600"/>
              </a:spcBef>
              <a:spcAft>
                <a:spcPts val="600"/>
              </a:spcAft>
              <a:buFont typeface="Arial" panose="020B0604020202020204" pitchFamily="34" charset="0"/>
              <a:buChar char="•"/>
            </a:pPr>
            <a:r>
              <a:rPr lang="en-US" baseline="0" dirty="0"/>
              <a:t>Explain that an employee in such a situation must either unconditionally reject the overture toward employment or recuse themselves from matters affecting their prospective employer.</a:t>
            </a:r>
          </a:p>
          <a:p>
            <a:pPr marL="628650" marR="0" lvl="1" indent="-171450" algn="l" defTabSz="914400" rtl="0" eaLnBrk="1" fontAlgn="auto" latinLnBrk="0" hangingPunct="1">
              <a:spcBef>
                <a:spcPts val="600"/>
              </a:spcBef>
              <a:spcAft>
                <a:spcPts val="600"/>
              </a:spcAft>
              <a:buClrTx/>
              <a:buSzTx/>
              <a:buFont typeface="Arial" panose="020B0604020202020204" pitchFamily="34" charset="0"/>
              <a:buChar char="•"/>
              <a:tabLst/>
              <a:defRPr/>
            </a:pPr>
            <a:r>
              <a:rPr lang="en-US" baseline="0" dirty="0"/>
              <a:t>Strongly emphasize that the seeking and negotiating rules are broader than employees might imagine and that they should seek advice any time they have employment discussions with someone who does business with or is regulated by the agency.</a:t>
            </a:r>
          </a:p>
          <a:p>
            <a:pPr marL="0" indent="0">
              <a:spcBef>
                <a:spcPts val="600"/>
              </a:spcBef>
              <a:spcAft>
                <a:spcPts val="600"/>
              </a:spcAft>
              <a:buFont typeface="Arial" panose="020B0604020202020204" pitchFamily="34" charset="0"/>
              <a:buNone/>
            </a:pPr>
            <a:r>
              <a:rPr lang="en-US" dirty="0"/>
              <a:t>Discuss the application of the gifts rules at 5 CFR Subpart B – Gifts from Outside Sources regarding any travel or other gifts associated with a job search (see specifically 5 CFR 2635.204(e)(3)).</a:t>
            </a:r>
            <a:endParaRPr lang="en-US" baseline="0" dirty="0"/>
          </a:p>
          <a:p>
            <a:pPr marL="628650" lvl="1" indent="-171450">
              <a:spcBef>
                <a:spcPts val="600"/>
              </a:spcBef>
              <a:spcAft>
                <a:spcPts val="600"/>
              </a:spcAft>
              <a:buFont typeface="Arial" panose="020B0604020202020204" pitchFamily="34" charset="0"/>
              <a:buChar char="•"/>
            </a:pPr>
            <a:r>
              <a:rPr lang="en-US" baseline="0" dirty="0"/>
              <a:t>If applicable, such gifts may need to be reported on the employee’s financial disclosure report.</a:t>
            </a:r>
          </a:p>
          <a:p>
            <a:pPr marL="0" indent="0">
              <a:spcBef>
                <a:spcPts val="600"/>
              </a:spcBef>
              <a:spcAft>
                <a:spcPts val="600"/>
              </a:spcAft>
              <a:buFont typeface="Arial" panose="020B0604020202020204" pitchFamily="34" charset="0"/>
              <a:buNone/>
            </a:pPr>
            <a:r>
              <a:rPr lang="en-US" baseline="0" dirty="0"/>
              <a:t>Explain that a “cooling off period” may be appropriate even after discussions concerning future employment have ceased to prevent any appearance considerations (see 5 CFR Subpart E – Impartiality in Performing Official Duties).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88FE0B-2D5E-4C6F-93C0-7E98E06449ED}"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821515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2"/>
      </p:bgRef>
    </p:bg>
    <p:spTree>
      <p:nvGrpSpPr>
        <p:cNvPr id="1" name=""/>
        <p:cNvGrpSpPr/>
        <p:nvPr/>
      </p:nvGrpSpPr>
      <p:grpSpPr>
        <a:xfrm>
          <a:off x="0" y="0"/>
          <a:ext cx="0" cy="0"/>
          <a:chOff x="0" y="0"/>
          <a:chExt cx="0" cy="0"/>
        </a:xfrm>
      </p:grpSpPr>
      <p:sp>
        <p:nvSpPr>
          <p:cNvPr id="12" name="Freeform 6"/>
          <p:cNvSpPr/>
          <p:nvPr/>
        </p:nvSpPr>
        <p:spPr bwMode="auto">
          <a:xfrm>
            <a:off x="8838008" y="1189204"/>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 y="-361966"/>
            <a:ext cx="7624581" cy="1549106"/>
          </a:xfrm>
        </p:spPr>
        <p:txBody>
          <a:bodyPr anchor="t">
            <a:normAutofit/>
          </a:bodyPr>
          <a:lstStyle>
            <a:lvl1pPr algn="l">
              <a:lnSpc>
                <a:spcPct val="85000"/>
              </a:lnSpc>
              <a:defRPr sz="2400" i="0" cap="all" baseline="0">
                <a:solidFill>
                  <a:schemeClr val="bg1"/>
                </a:solidFill>
                <a:latin typeface="Aharoni" panose="02010803020104030203" pitchFamily="2" charset="-79"/>
                <a:cs typeface="Aharoni" panose="02010803020104030203" pitchFamily="2" charset="-79"/>
              </a:defRPr>
            </a:lvl1pPr>
          </a:lstStyle>
          <a:p>
            <a:r>
              <a:rPr lang="en-US"/>
              <a:t>Click to edit Master title style</a:t>
            </a:r>
          </a:p>
        </p:txBody>
      </p:sp>
      <p:sp>
        <p:nvSpPr>
          <p:cNvPr id="3" name="Subtitle 2"/>
          <p:cNvSpPr>
            <a:spLocks noGrp="1"/>
          </p:cNvSpPr>
          <p:nvPr>
            <p:ph type="subTitle" idx="1" hasCustomPrompt="1"/>
          </p:nvPr>
        </p:nvSpPr>
        <p:spPr>
          <a:xfrm>
            <a:off x="752978" y="1781344"/>
            <a:ext cx="7912445" cy="3607087"/>
          </a:xfrm>
        </p:spPr>
        <p:txBody>
          <a:bodyPr>
            <a:noAutofit/>
          </a:bodyPr>
          <a:lstStyle>
            <a:lvl1pPr marL="0" indent="0" algn="l">
              <a:lnSpc>
                <a:spcPct val="100000"/>
              </a:lnSpc>
              <a:spcBef>
                <a:spcPts val="0"/>
              </a:spcBef>
              <a:buNone/>
              <a:defRPr sz="8000" b="0" i="0" baseline="0">
                <a:solidFill>
                  <a:schemeClr val="tx2"/>
                </a:solidFill>
                <a:latin typeface="Aharoni" panose="02010803020104030203" pitchFamily="2" charset="-79"/>
                <a:cs typeface="Aharoni" panose="02010803020104030203" pitchFamily="2" charset="-79"/>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a:xfrm>
            <a:off x="8838008" y="1416219"/>
            <a:ext cx="305991" cy="365125"/>
          </a:xfrm>
        </p:spPr>
        <p:txBody>
          <a:bodyPr/>
          <a:lstStyle>
            <a:lvl1pPr algn="r">
              <a:defRPr>
                <a:solidFill>
                  <a:schemeClr val="bg2"/>
                </a:solidFill>
              </a:defRPr>
            </a:lvl1pPr>
          </a:lstStyle>
          <a:p>
            <a:fld id="{FC1B147F-F87E-410F-B779-986FBFEFC4CA}" type="slidenum">
              <a:rPr lang="en-US" smtClean="0">
                <a:solidFill>
                  <a:srgbClr val="1D1A1D"/>
                </a:solidFill>
              </a:rPr>
              <a:pPr/>
              <a:t>‹#›</a:t>
            </a:fld>
            <a:endParaRPr lang="en-US">
              <a:solidFill>
                <a:srgbClr val="1D1A1D"/>
              </a:solidFill>
            </a:endParaRPr>
          </a:p>
        </p:txBody>
      </p:sp>
      <p:cxnSp>
        <p:nvCxnSpPr>
          <p:cNvPr id="9" name="Straight Connector 8"/>
          <p:cNvCxnSpPr/>
          <p:nvPr/>
        </p:nvCxnSpPr>
        <p:spPr>
          <a:xfrm>
            <a:off x="580391"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92FC8D20-8339-1E2A-926E-A873A640C50B}"/>
              </a:ext>
            </a:extLst>
          </p:cNvPr>
          <p:cNvSpPr>
            <a:spLocks noGrp="1"/>
          </p:cNvSpPr>
          <p:nvPr>
            <p:ph type="body" sz="quarter" idx="13" hasCustomPrompt="1"/>
          </p:nvPr>
        </p:nvSpPr>
        <p:spPr>
          <a:xfrm>
            <a:off x="752475" y="5573713"/>
            <a:ext cx="7913688" cy="1001712"/>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2789841724"/>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69214" y="557263"/>
            <a:ext cx="2880360" cy="1919239"/>
          </a:xfrm>
        </p:spPr>
        <p:txBody>
          <a:bodyPr anchor="t">
            <a:noAutofit/>
          </a:bodyPr>
          <a:lstStyle>
            <a:lvl1pPr>
              <a:lnSpc>
                <a:spcPct val="93000"/>
              </a:lnSpc>
              <a:defRPr sz="4000" baseline="0"/>
            </a:lvl1pPr>
          </a:lstStyle>
          <a:p>
            <a:r>
              <a:rPr lang="en-US"/>
              <a:t>Click to edit Master title style</a:t>
            </a:r>
          </a:p>
        </p:txBody>
      </p:sp>
      <p:sp>
        <p:nvSpPr>
          <p:cNvPr id="3" name="Picture Placeholder 2"/>
          <p:cNvSpPr>
            <a:spLocks noGrp="1" noChangeAspect="1"/>
          </p:cNvSpPr>
          <p:nvPr>
            <p:ph type="pic" idx="1"/>
          </p:nvPr>
        </p:nvSpPr>
        <p:spPr>
          <a:xfrm>
            <a:off x="3943350" y="3"/>
            <a:ext cx="462915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569214" y="2621512"/>
            <a:ext cx="288036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686402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3886201" y="640080"/>
            <a:ext cx="4686299" cy="558414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145749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p:cNvSpPr/>
          <p:nvPr/>
        </p:nvSpPr>
        <p:spPr bwMode="auto">
          <a:xfrm>
            <a:off x="8838008" y="5380580"/>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5993075" y="642931"/>
            <a:ext cx="1835003" cy="4678106"/>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628651" y="642935"/>
            <a:ext cx="5303009" cy="46781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902140" y="5927134"/>
            <a:ext cx="2861142" cy="365125"/>
          </a:xfrm>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a:xfrm>
            <a:off x="4902140" y="6315952"/>
            <a:ext cx="2861142" cy="365125"/>
          </a:xfrm>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a:xfrm>
            <a:off x="8838008" y="5607595"/>
            <a:ext cx="305991" cy="365125"/>
          </a:xfrm>
        </p:spPr>
        <p:txBody>
          <a:bodyPr/>
          <a:lstStyle/>
          <a:p>
            <a:fld id="{FC1B147F-F87E-410F-B779-986FBFEFC4CA}" type="slidenum">
              <a:rPr lang="en-US" smtClean="0">
                <a:solidFill>
                  <a:srgbClr val="F5F5F5"/>
                </a:solidFill>
              </a:rPr>
              <a:pPr/>
              <a:t>‹#›</a:t>
            </a:fld>
            <a:endParaRPr lang="en-US">
              <a:solidFill>
                <a:srgbClr val="F5F5F5"/>
              </a:solidFill>
            </a:endParaRPr>
          </a:p>
        </p:txBody>
      </p:sp>
      <p:cxnSp>
        <p:nvCxnSpPr>
          <p:cNvPr id="13" name="Straight Connector 12"/>
          <p:cNvCxnSpPr/>
          <p:nvPr/>
        </p:nvCxnSpPr>
        <p:spPr>
          <a:xfrm>
            <a:off x="1" y="6199730"/>
            <a:ext cx="7695008"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3501263"/>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Ref idx="1001">
        <a:schemeClr val="bg2"/>
      </p:bgRef>
    </p:bg>
    <p:spTree>
      <p:nvGrpSpPr>
        <p:cNvPr id="1" name=""/>
        <p:cNvGrpSpPr/>
        <p:nvPr/>
      </p:nvGrpSpPr>
      <p:grpSpPr>
        <a:xfrm>
          <a:off x="0" y="0"/>
          <a:ext cx="0" cy="0"/>
          <a:chOff x="0" y="0"/>
          <a:chExt cx="0" cy="0"/>
        </a:xfrm>
      </p:grpSpPr>
      <p:sp>
        <p:nvSpPr>
          <p:cNvPr id="12" name="Freeform 6"/>
          <p:cNvSpPr/>
          <p:nvPr/>
        </p:nvSpPr>
        <p:spPr bwMode="auto">
          <a:xfrm>
            <a:off x="8838008" y="1189204"/>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816685" y="1143296"/>
            <a:ext cx="5275772" cy="4268965"/>
          </a:xfrm>
        </p:spPr>
        <p:txBody>
          <a:bodyPr anchor="t">
            <a:normAutofit/>
          </a:bodyPr>
          <a:lstStyle>
            <a:lvl1pPr algn="l">
              <a:lnSpc>
                <a:spcPct val="85000"/>
              </a:lnSpc>
              <a:defRPr sz="7700" cap="all" baseline="0">
                <a:solidFill>
                  <a:schemeClr val="tx2"/>
                </a:solidFill>
              </a:defRPr>
            </a:lvl1pPr>
          </a:lstStyle>
          <a:p>
            <a:r>
              <a:rPr lang="en-US"/>
              <a:t>Click to edit Master title style</a:t>
            </a:r>
          </a:p>
        </p:txBody>
      </p:sp>
      <p:sp>
        <p:nvSpPr>
          <p:cNvPr id="3" name="Subtitle 2"/>
          <p:cNvSpPr>
            <a:spLocks noGrp="1"/>
          </p:cNvSpPr>
          <p:nvPr>
            <p:ph type="subTitle" idx="1"/>
          </p:nvPr>
        </p:nvSpPr>
        <p:spPr>
          <a:xfrm>
            <a:off x="816685" y="5537928"/>
            <a:ext cx="527577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16686" y="6314443"/>
            <a:ext cx="1197467" cy="365125"/>
          </a:xfrm>
        </p:spPr>
        <p:txBody>
          <a:bodyPr/>
          <a:lstStyle>
            <a:lvl1pPr algn="l">
              <a:defRPr sz="1200">
                <a:solidFill>
                  <a:schemeClr val="tx2"/>
                </a:solidFill>
              </a:defRPr>
            </a:lvl1pPr>
          </a:lstStyle>
          <a:p>
            <a:fld id="{C86E9DD2-A713-4E35-8CEC-CF06A693EBDE}" type="datetimeFigureOut">
              <a:rPr lang="en-US" smtClean="0">
                <a:solidFill>
                  <a:srgbClr val="F5F5F5"/>
                </a:solidFill>
              </a:rPr>
              <a:pPr/>
              <a:t>2/10/2025</a:t>
            </a:fld>
            <a:endParaRPr lang="en-US">
              <a:solidFill>
                <a:srgbClr val="F5F5F5"/>
              </a:solidFill>
            </a:endParaRPr>
          </a:p>
        </p:txBody>
      </p:sp>
      <p:sp>
        <p:nvSpPr>
          <p:cNvPr id="5" name="Footer Placeholder 4"/>
          <p:cNvSpPr>
            <a:spLocks noGrp="1"/>
          </p:cNvSpPr>
          <p:nvPr>
            <p:ph type="ftr" sz="quarter" idx="11"/>
          </p:nvPr>
        </p:nvSpPr>
        <p:spPr>
          <a:xfrm>
            <a:off x="2250445" y="6314443"/>
            <a:ext cx="3842012" cy="365125"/>
          </a:xfrm>
        </p:spPr>
        <p:txBody>
          <a:bodyPr/>
          <a:lstStyle>
            <a:lvl1pPr algn="l">
              <a:defRPr b="0">
                <a:solidFill>
                  <a:schemeClr val="tx2"/>
                </a:solidFill>
              </a:defRPr>
            </a:lvl1pPr>
          </a:lstStyle>
          <a:p>
            <a:endParaRPr lang="en-US">
              <a:solidFill>
                <a:srgbClr val="F5F5F5"/>
              </a:solidFill>
            </a:endParaRPr>
          </a:p>
        </p:txBody>
      </p:sp>
      <p:sp>
        <p:nvSpPr>
          <p:cNvPr id="6" name="Slide Number Placeholder 5"/>
          <p:cNvSpPr>
            <a:spLocks noGrp="1"/>
          </p:cNvSpPr>
          <p:nvPr>
            <p:ph type="sldNum" sz="quarter" idx="12"/>
          </p:nvPr>
        </p:nvSpPr>
        <p:spPr>
          <a:xfrm>
            <a:off x="8838008" y="1416219"/>
            <a:ext cx="305991" cy="365125"/>
          </a:xfrm>
        </p:spPr>
        <p:txBody>
          <a:bodyPr/>
          <a:lstStyle>
            <a:lvl1pPr algn="r">
              <a:defRPr>
                <a:solidFill>
                  <a:schemeClr val="bg2"/>
                </a:solidFill>
              </a:defRPr>
            </a:lvl1pPr>
          </a:lstStyle>
          <a:p>
            <a:fld id="{FC1B147F-F87E-410F-B779-986FBFEFC4CA}" type="slidenum">
              <a:rPr lang="en-US" smtClean="0">
                <a:solidFill>
                  <a:srgbClr val="1D1A1D"/>
                </a:solidFill>
              </a:rPr>
              <a:pPr/>
              <a:t>‹#›</a:t>
            </a:fld>
            <a:endParaRPr lang="en-US">
              <a:solidFill>
                <a:srgbClr val="1D1A1D"/>
              </a:solidFill>
            </a:endParaRPr>
          </a:p>
        </p:txBody>
      </p:sp>
      <p:cxnSp>
        <p:nvCxnSpPr>
          <p:cNvPr id="9" name="Straight Connector 8"/>
          <p:cNvCxnSpPr/>
          <p:nvPr/>
        </p:nvCxnSpPr>
        <p:spPr>
          <a:xfrm>
            <a:off x="580391"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374644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439510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p:cNvSpPr/>
          <p:nvPr/>
        </p:nvSpPr>
        <p:spPr bwMode="auto">
          <a:xfrm>
            <a:off x="8838008" y="1393748"/>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460756" y="2571725"/>
            <a:ext cx="6222491"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460755" y="1393748"/>
            <a:ext cx="6301072"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557217" y="6314442"/>
            <a:ext cx="1197467" cy="365125"/>
          </a:xfrm>
        </p:spPr>
        <p:txBody>
          <a:bodyPr/>
          <a:lstStyle>
            <a:lvl1pPr>
              <a:defRPr sz="1200">
                <a:solidFill>
                  <a:schemeClr val="tx1">
                    <a:lumMod val="85000"/>
                    <a:lumOff val="15000"/>
                  </a:schemeClr>
                </a:solidFill>
              </a:defRPr>
            </a:lvl1p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a:xfrm>
            <a:off x="1460755" y="6314443"/>
            <a:ext cx="4860170" cy="365125"/>
          </a:xfrm>
        </p:spPr>
        <p:txBody>
          <a:bodyPr/>
          <a:lstStyle>
            <a:lvl1pPr>
              <a:defRPr b="0">
                <a:solidFill>
                  <a:schemeClr val="tx1">
                    <a:lumMod val="85000"/>
                    <a:lumOff val="15000"/>
                  </a:schemeClr>
                </a:solidFill>
              </a:defRPr>
            </a:lvl1p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a:xfrm>
            <a:off x="8838008" y="1620763"/>
            <a:ext cx="305991" cy="365125"/>
          </a:xfrm>
        </p:spPr>
        <p:txBody>
          <a:bodyPr/>
          <a:lstStyle>
            <a:lvl1pPr>
              <a:defRPr>
                <a:solidFill>
                  <a:schemeClr val="bg2"/>
                </a:solidFill>
              </a:defRPr>
            </a:lvl1pPr>
          </a:lstStyle>
          <a:p>
            <a:fld id="{FC1B147F-F87E-410F-B779-986FBFEFC4CA}" type="slidenum">
              <a:rPr lang="en-US" smtClean="0">
                <a:solidFill>
                  <a:srgbClr val="F5F5F5"/>
                </a:solidFill>
              </a:rPr>
              <a:pPr/>
              <a:t>‹#›</a:t>
            </a:fld>
            <a:endParaRPr lang="en-US">
              <a:solidFill>
                <a:srgbClr val="F5F5F5"/>
              </a:solidFill>
            </a:endParaRPr>
          </a:p>
        </p:txBody>
      </p:sp>
      <p:cxnSp>
        <p:nvCxnSpPr>
          <p:cNvPr id="10" name="Straight Connector 9"/>
          <p:cNvCxnSpPr/>
          <p:nvPr/>
        </p:nvCxnSpPr>
        <p:spPr>
          <a:xfrm flipH="1">
            <a:off x="2" y="6178167"/>
            <a:ext cx="7683245"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2961696"/>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86200" y="540628"/>
            <a:ext cx="4686300" cy="24889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886200" y="3712467"/>
            <a:ext cx="4686300" cy="2482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753143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7784"/>
            <a:ext cx="2873502" cy="4956048"/>
          </a:xfrm>
        </p:spPr>
        <p:txBody>
          <a:bodyPr/>
          <a:lstStyle/>
          <a:p>
            <a:r>
              <a:rPr lang="en-US"/>
              <a:t>Click to edit Master title style</a:t>
            </a:r>
          </a:p>
        </p:txBody>
      </p:sp>
      <p:sp>
        <p:nvSpPr>
          <p:cNvPr id="3" name="Text Placeholder 2"/>
          <p:cNvSpPr>
            <a:spLocks noGrp="1"/>
          </p:cNvSpPr>
          <p:nvPr>
            <p:ph type="body" idx="1"/>
          </p:nvPr>
        </p:nvSpPr>
        <p:spPr>
          <a:xfrm>
            <a:off x="3886200" y="558065"/>
            <a:ext cx="4684014"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86200" y="1526671"/>
            <a:ext cx="4684014"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886200" y="3700826"/>
            <a:ext cx="46863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86200" y="4669432"/>
            <a:ext cx="4684014"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8" name="Footer Placeholder 7"/>
          <p:cNvSpPr>
            <a:spLocks noGrp="1"/>
          </p:cNvSpPr>
          <p:nvPr>
            <p:ph type="ftr" sz="quarter" idx="11"/>
          </p:nvPr>
        </p:nvSpPr>
        <p:spPr/>
        <p:txBody>
          <a:bodyPr/>
          <a:lstStyle/>
          <a:p>
            <a:endParaRPr lang="en-US">
              <a:solidFill>
                <a:prstClr val="black">
                  <a:lumMod val="85000"/>
                  <a:lumOff val="15000"/>
                </a:prstClr>
              </a:solidFill>
            </a:endParaRPr>
          </a:p>
        </p:txBody>
      </p:sp>
      <p:sp>
        <p:nvSpPr>
          <p:cNvPr id="9" name="Slide Number Placeholder 8"/>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547668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4" name="Footer Placeholder 3"/>
          <p:cNvSpPr>
            <a:spLocks noGrp="1"/>
          </p:cNvSpPr>
          <p:nvPr>
            <p:ph type="ftr" sz="quarter" idx="11"/>
          </p:nvPr>
        </p:nvSpPr>
        <p:spPr/>
        <p:txBody>
          <a:bodyPr/>
          <a:lstStyle/>
          <a:p>
            <a:endParaRPr lang="en-US">
              <a:solidFill>
                <a:prstClr val="black">
                  <a:lumMod val="85000"/>
                  <a:lumOff val="15000"/>
                </a:prstClr>
              </a:solidFill>
            </a:endParaRPr>
          </a:p>
        </p:txBody>
      </p:sp>
      <p:sp>
        <p:nvSpPr>
          <p:cNvPr id="5" name="Slide Number Placeholder 4"/>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2466027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3" name="Footer Placeholder 2"/>
          <p:cNvSpPr>
            <a:spLocks noGrp="1"/>
          </p:cNvSpPr>
          <p:nvPr>
            <p:ph type="ftr" sz="quarter" idx="11"/>
          </p:nvPr>
        </p:nvSpPr>
        <p:spPr/>
        <p:txBody>
          <a:bodyPr/>
          <a:lstStyle/>
          <a:p>
            <a:endParaRPr lang="en-US">
              <a:solidFill>
                <a:prstClr val="black">
                  <a:lumMod val="85000"/>
                  <a:lumOff val="15000"/>
                </a:prstClr>
              </a:solidFill>
            </a:endParaRPr>
          </a:p>
        </p:txBody>
      </p:sp>
      <p:sp>
        <p:nvSpPr>
          <p:cNvPr id="4" name="Slide Number Placeholder 3"/>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979360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5479"/>
            <a:ext cx="2879082" cy="1921022"/>
          </a:xfrm>
        </p:spPr>
        <p:txBody>
          <a:bodyPr anchor="t">
            <a:noAutofit/>
          </a:bodyPr>
          <a:lstStyle>
            <a:lvl1pPr>
              <a:lnSpc>
                <a:spcPct val="93000"/>
              </a:lnSpc>
              <a:defRPr sz="4000"/>
            </a:lvl1pPr>
          </a:lstStyle>
          <a:p>
            <a:r>
              <a:rPr lang="en-US"/>
              <a:t>Click to edit Master title style</a:t>
            </a:r>
          </a:p>
        </p:txBody>
      </p:sp>
      <p:sp>
        <p:nvSpPr>
          <p:cNvPr id="3" name="Content Placeholder 2"/>
          <p:cNvSpPr>
            <a:spLocks noGrp="1"/>
          </p:cNvSpPr>
          <p:nvPr>
            <p:ph idx="1"/>
          </p:nvPr>
        </p:nvSpPr>
        <p:spPr>
          <a:xfrm>
            <a:off x="3886200" y="564147"/>
            <a:ext cx="46863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71500" y="2621515"/>
            <a:ext cx="2879082"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2924867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p:cNvSpPr/>
          <p:nvPr/>
        </p:nvSpPr>
        <p:spPr bwMode="auto">
          <a:xfrm>
            <a:off x="8838008" y="5380580"/>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571501" y="559678"/>
            <a:ext cx="2875430" cy="4952492"/>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3886201" y="569066"/>
            <a:ext cx="4686299" cy="56551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71501" y="5930063"/>
            <a:ext cx="2861142"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3"/>
          </p:nvPr>
        </p:nvSpPr>
        <p:spPr>
          <a:xfrm>
            <a:off x="571501" y="6314443"/>
            <a:ext cx="2861142"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a:solidFill>
                <a:prstClr val="black">
                  <a:lumMod val="85000"/>
                  <a:lumOff val="15000"/>
                </a:prstClr>
              </a:solidFill>
            </a:endParaRPr>
          </a:p>
        </p:txBody>
      </p:sp>
      <p:sp>
        <p:nvSpPr>
          <p:cNvPr id="6" name="Slide Number Placeholder 5"/>
          <p:cNvSpPr>
            <a:spLocks noGrp="1"/>
          </p:cNvSpPr>
          <p:nvPr>
            <p:ph type="sldNum" sz="quarter" idx="4"/>
          </p:nvPr>
        </p:nvSpPr>
        <p:spPr>
          <a:xfrm>
            <a:off x="8838008" y="5607595"/>
            <a:ext cx="305991"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FC1B147F-F87E-410F-B779-986FBFEFC4CA}" type="slidenum">
              <a:rPr lang="en-US" smtClean="0">
                <a:solidFill>
                  <a:srgbClr val="F5F5F5"/>
                </a:solidFill>
              </a:rPr>
              <a:pPr/>
              <a:t>‹#›</a:t>
            </a:fld>
            <a:endParaRPr lang="en-US">
              <a:solidFill>
                <a:srgbClr val="F5F5F5"/>
              </a:solidFill>
            </a:endParaRPr>
          </a:p>
        </p:txBody>
      </p:sp>
      <p:cxnSp>
        <p:nvCxnSpPr>
          <p:cNvPr id="10" name="Straight Connector 9"/>
          <p:cNvCxnSpPr/>
          <p:nvPr/>
        </p:nvCxnSpPr>
        <p:spPr>
          <a:xfrm>
            <a:off x="0" y="6199730"/>
            <a:ext cx="337185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47442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5717" y="1402354"/>
            <a:ext cx="8617176" cy="2746483"/>
          </a:xfrm>
        </p:spPr>
        <p:txBody>
          <a:bodyPr>
            <a:noAutofit/>
          </a:bodyPr>
          <a:lstStyle/>
          <a:p>
            <a:pPr>
              <a:lnSpc>
                <a:spcPts val="5800"/>
              </a:lnSpc>
            </a:pPr>
            <a:r>
              <a:rPr lang="en-US" sz="2000" b="1" dirty="0">
                <a:solidFill>
                  <a:srgbClr val="00B0F0"/>
                </a:solidFill>
              </a:rPr>
              <a:t>Scenario [5]:</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Think</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3" name="Subtitle 2">
            <a:extLst>
              <a:ext uri="{FF2B5EF4-FFF2-40B4-BE49-F238E27FC236}">
                <a16:creationId xmlns:a16="http://schemas.microsoft.com/office/drawing/2014/main" id="{052C4168-8CF5-8856-6D1C-0A4905C8D637}"/>
              </a:ext>
            </a:extLst>
          </p:cNvPr>
          <p:cNvSpPr>
            <a:spLocks noGrp="1"/>
          </p:cNvSpPr>
          <p:nvPr>
            <p:ph type="subTitle" idx="1"/>
          </p:nvPr>
        </p:nvSpPr>
        <p:spPr>
          <a:xfrm>
            <a:off x="775719" y="3652106"/>
            <a:ext cx="7912445" cy="3607087"/>
          </a:xfrm>
        </p:spPr>
        <p:txBody>
          <a:bodyPr/>
          <a:lstStyle/>
          <a:p>
            <a:r>
              <a:rPr lang="en-US" sz="3200" b="1" dirty="0">
                <a:solidFill>
                  <a:schemeClr val="tx1"/>
                </a:solidFill>
              </a:rPr>
              <a:t>At a softball game, a parent of your child’s teammate mentions a job in your field that sounds promising.</a:t>
            </a:r>
            <a:endParaRPr lang="en-US" sz="3200" dirty="0">
              <a:solidFill>
                <a:schemeClr val="tx1"/>
              </a:solidFill>
            </a:endParaRPr>
          </a:p>
        </p:txBody>
      </p:sp>
    </p:spTree>
    <p:extLst>
      <p:ext uri="{BB962C8B-B14F-4D97-AF65-F5344CB8AC3E}">
        <p14:creationId xmlns:p14="http://schemas.microsoft.com/office/powerpoint/2010/main" val="2285036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8630" y="1444522"/>
            <a:ext cx="8617176" cy="2746483"/>
          </a:xfrm>
        </p:spPr>
        <p:txBody>
          <a:bodyPr>
            <a:noAutofit/>
          </a:bodyPr>
          <a:lstStyle/>
          <a:p>
            <a:pPr>
              <a:lnSpc>
                <a:spcPts val="5800"/>
              </a:lnSpc>
            </a:pPr>
            <a:r>
              <a:rPr lang="en-US" sz="2000" b="1" dirty="0">
                <a:solidFill>
                  <a:srgbClr val="00B0F0"/>
                </a:solidFill>
              </a:rPr>
              <a:t>Scenario [5]:</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do</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3" name="Subtitle 2">
            <a:extLst>
              <a:ext uri="{FF2B5EF4-FFF2-40B4-BE49-F238E27FC236}">
                <a16:creationId xmlns:a16="http://schemas.microsoft.com/office/drawing/2014/main" id="{7194FFD8-D05A-600C-9531-1E98B4073592}"/>
              </a:ext>
            </a:extLst>
          </p:cNvPr>
          <p:cNvSpPr>
            <a:spLocks noGrp="1"/>
          </p:cNvSpPr>
          <p:nvPr>
            <p:ph type="subTitle" idx="1"/>
          </p:nvPr>
        </p:nvSpPr>
        <p:spPr>
          <a:xfrm>
            <a:off x="688632" y="3681516"/>
            <a:ext cx="7912445" cy="3607087"/>
          </a:xfrm>
        </p:spPr>
        <p:txBody>
          <a:bodyPr/>
          <a:lstStyle/>
          <a:p>
            <a:r>
              <a:rPr lang="en-US" sz="3200" b="1" dirty="0">
                <a:solidFill>
                  <a:schemeClr val="tx1"/>
                </a:solidFill>
              </a:rPr>
              <a:t>At a softball game, a parent of your child’s teammate mentions a job in your field that sounds promising.</a:t>
            </a:r>
            <a:endParaRPr lang="en-US" sz="3200" dirty="0">
              <a:solidFill>
                <a:schemeClr val="tx1"/>
              </a:solidFill>
            </a:endParaRPr>
          </a:p>
        </p:txBody>
      </p:sp>
    </p:spTree>
    <p:extLst>
      <p:ext uri="{BB962C8B-B14F-4D97-AF65-F5344CB8AC3E}">
        <p14:creationId xmlns:p14="http://schemas.microsoft.com/office/powerpoint/2010/main" val="3877636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83E16-16F9-29DE-D0CF-4CA8E7E64FD0}"/>
              </a:ext>
            </a:extLst>
          </p:cNvPr>
          <p:cNvSpPr>
            <a:spLocks noGrp="1"/>
          </p:cNvSpPr>
          <p:nvPr>
            <p:ph type="ctrTitle"/>
          </p:nvPr>
        </p:nvSpPr>
        <p:spPr>
          <a:xfrm>
            <a:off x="0" y="-466293"/>
            <a:ext cx="7624581" cy="1549106"/>
          </a:xfrm>
        </p:spPr>
        <p:txBody>
          <a:bodyPr/>
          <a:lstStyle/>
          <a:p>
            <a:r>
              <a:rPr lang="en-US" sz="3600" dirty="0">
                <a:solidFill>
                  <a:srgbClr val="000000"/>
                </a:solidFill>
              </a:rPr>
              <a:t>SCENARIO [5] – ETHICS PRINCIPLES</a:t>
            </a:r>
            <a:endParaRPr lang="en-US" dirty="0"/>
          </a:p>
        </p:txBody>
      </p:sp>
      <p:sp>
        <p:nvSpPr>
          <p:cNvPr id="3" name="Subtitle 2">
            <a:extLst>
              <a:ext uri="{FF2B5EF4-FFF2-40B4-BE49-F238E27FC236}">
                <a16:creationId xmlns:a16="http://schemas.microsoft.com/office/drawing/2014/main" id="{2D24A92C-94A2-2E05-8727-269A389B1D60}"/>
              </a:ext>
            </a:extLst>
          </p:cNvPr>
          <p:cNvSpPr>
            <a:spLocks noGrp="1"/>
          </p:cNvSpPr>
          <p:nvPr>
            <p:ph type="subTitle" idx="1"/>
          </p:nvPr>
        </p:nvSpPr>
        <p:spPr>
          <a:xfrm>
            <a:off x="838202" y="787258"/>
            <a:ext cx="7912445" cy="3607087"/>
          </a:xfrm>
        </p:spPr>
        <p:txBody>
          <a:bodyPr/>
          <a:lstStyle/>
          <a:p>
            <a:r>
              <a:rPr lang="en-US" sz="3200" b="1" dirty="0">
                <a:solidFill>
                  <a:schemeClr val="tx1"/>
                </a:solidFill>
              </a:rPr>
              <a:t>At a softball game, a parent of your child’s teammate mentions a job in your field that sounds promising.</a:t>
            </a:r>
            <a:endParaRPr lang="en-US" sz="3200" dirty="0">
              <a:solidFill>
                <a:schemeClr val="tx1"/>
              </a:solidFill>
            </a:endParaRPr>
          </a:p>
        </p:txBody>
      </p:sp>
      <p:sp>
        <p:nvSpPr>
          <p:cNvPr id="10" name="TextBox 9"/>
          <p:cNvSpPr txBox="1"/>
          <p:nvPr/>
        </p:nvSpPr>
        <p:spPr>
          <a:xfrm>
            <a:off x="978437" y="2814937"/>
            <a:ext cx="330526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haroni" panose="02010803020104030203" pitchFamily="2" charset="-79"/>
                <a:ea typeface="+mn-ea"/>
                <a:cs typeface="Aharoni" panose="02010803020104030203" pitchFamily="2" charset="-79"/>
              </a:rPr>
              <a:t>ETHICS PRINCIPLES</a:t>
            </a:r>
          </a:p>
        </p:txBody>
      </p:sp>
      <p:sp>
        <p:nvSpPr>
          <p:cNvPr id="11" name="Rounded Rectangle 10">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14" name="TextBox 13">
            <a:extLst>
              <a:ext uri="{C183D7F6-B498-43B3-948B-1728B52AA6E4}">
                <adec:decorative xmlns:adec="http://schemas.microsoft.com/office/drawing/2017/decorative" val="1"/>
              </a:ext>
            </a:extLst>
          </p:cNvPr>
          <p:cNvSpPr txBox="1"/>
          <p:nvPr/>
        </p:nvSpPr>
        <p:spPr>
          <a:xfrm>
            <a:off x="4764482" y="2818659"/>
            <a:ext cx="330526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Aharoni" panose="02010803020104030203" pitchFamily="2" charset="-79"/>
                <a:ea typeface="+mn-ea"/>
                <a:cs typeface="Aharoni" panose="02010803020104030203" pitchFamily="2" charset="-79"/>
              </a:rPr>
              <a:t>ETHICS RULES</a:t>
            </a:r>
          </a:p>
        </p:txBody>
      </p:sp>
      <p:sp>
        <p:nvSpPr>
          <p:cNvPr id="17" name="Rounded Rectangle 16">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18" name="TextBox 17"/>
          <p:cNvSpPr txBox="1"/>
          <p:nvPr/>
        </p:nvSpPr>
        <p:spPr>
          <a:xfrm>
            <a:off x="948912" y="3435928"/>
            <a:ext cx="3364319" cy="193899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Loyalty to Law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Selfless Service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Responsible Stewardship</a:t>
            </a:r>
            <a:endParaRPr kumimoji="0" lang="en-US" sz="1600" b="0" i="0" u="none" strike="noStrike" kern="1200" cap="none" spc="0" normalizeH="0" baseline="0" noProof="0" dirty="0">
              <a:ln>
                <a:noFill/>
              </a:ln>
              <a:solidFill>
                <a:prstClr val="white"/>
              </a:solidFill>
              <a:effectLst/>
              <a:uLnTx/>
              <a:uFillTx/>
              <a:latin typeface="Corbel"/>
              <a:ea typeface="+mn-ea"/>
              <a:cs typeface="+mn-cs"/>
            </a:endParaRPr>
          </a:p>
        </p:txBody>
      </p:sp>
      <p:sp>
        <p:nvSpPr>
          <p:cNvPr id="23" name="TextBox 22">
            <a:extLst>
              <a:ext uri="{C183D7F6-B498-43B3-948B-1728B52AA6E4}">
                <adec:decorative xmlns:adec="http://schemas.microsoft.com/office/drawing/2017/decorative" val="1"/>
              </a:ext>
            </a:extLst>
          </p:cNvPr>
          <p:cNvSpPr txBox="1"/>
          <p:nvPr/>
        </p:nvSpPr>
        <p:spPr>
          <a:xfrm>
            <a:off x="4794424" y="3240183"/>
            <a:ext cx="4420529"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18 USC 208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Subpart B</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Subpart 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Subpart 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Subpart F</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Financial Disclosure</a:t>
            </a:r>
          </a:p>
        </p:txBody>
      </p:sp>
    </p:spTree>
    <p:extLst>
      <p:ext uri="{BB962C8B-B14F-4D97-AF65-F5344CB8AC3E}">
        <p14:creationId xmlns:p14="http://schemas.microsoft.com/office/powerpoint/2010/main" val="4220816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2E3CC-F8F9-0AAB-4EDA-D018D293FE45}"/>
              </a:ext>
            </a:extLst>
          </p:cNvPr>
          <p:cNvSpPr>
            <a:spLocks noGrp="1"/>
          </p:cNvSpPr>
          <p:nvPr>
            <p:ph type="ctrTitle"/>
          </p:nvPr>
        </p:nvSpPr>
        <p:spPr>
          <a:xfrm>
            <a:off x="0" y="-558866"/>
            <a:ext cx="7624581" cy="1549106"/>
          </a:xfrm>
        </p:spPr>
        <p:txBody>
          <a:bodyPr/>
          <a:lstStyle/>
          <a:p>
            <a:r>
              <a:rPr lang="en-US" sz="3600" dirty="0">
                <a:solidFill>
                  <a:srgbClr val="000000"/>
                </a:solidFill>
              </a:rPr>
              <a:t>SCENARIO [5] – ETHICS rules</a:t>
            </a:r>
            <a:endParaRPr lang="en-US" dirty="0"/>
          </a:p>
        </p:txBody>
      </p:sp>
      <p:sp>
        <p:nvSpPr>
          <p:cNvPr id="18" name="TextBox 17">
            <a:extLst>
              <a:ext uri="{C183D7F6-B498-43B3-948B-1728B52AA6E4}">
                <adec:decorative xmlns:adec="http://schemas.microsoft.com/office/drawing/2017/decorative" val="1"/>
              </a:ext>
            </a:extLst>
          </p:cNvPr>
          <p:cNvSpPr txBox="1"/>
          <p:nvPr/>
        </p:nvSpPr>
        <p:spPr>
          <a:xfrm>
            <a:off x="978437" y="2851435"/>
            <a:ext cx="3305266" cy="461665"/>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Aharoni" panose="02010803020104030203" pitchFamily="2" charset="-79"/>
                <a:ea typeface="+mn-ea"/>
                <a:cs typeface="Aharoni" panose="02010803020104030203" pitchFamily="2" charset="-79"/>
              </a:rPr>
              <a:t>ETHICS PRINCIPLES</a:t>
            </a:r>
          </a:p>
        </p:txBody>
      </p:sp>
      <p:sp>
        <p:nvSpPr>
          <p:cNvPr id="19" name="Rounded Rectangle 18">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1D1A1D">
                  <a:lumMod val="75000"/>
                  <a:lumOff val="25000"/>
                </a:srgbClr>
              </a:solidFill>
              <a:effectLst/>
              <a:uLnTx/>
              <a:uFillTx/>
              <a:latin typeface="Corbel"/>
              <a:ea typeface="+mn-ea"/>
              <a:cs typeface="+mn-cs"/>
            </a:endParaRPr>
          </a:p>
        </p:txBody>
      </p:sp>
      <p:sp>
        <p:nvSpPr>
          <p:cNvPr id="3" name="Subtitle 2">
            <a:extLst>
              <a:ext uri="{FF2B5EF4-FFF2-40B4-BE49-F238E27FC236}">
                <a16:creationId xmlns:a16="http://schemas.microsoft.com/office/drawing/2014/main" id="{C2F3E419-4463-E63F-A59D-5890CDAF7715}"/>
              </a:ext>
            </a:extLst>
          </p:cNvPr>
          <p:cNvSpPr>
            <a:spLocks noGrp="1"/>
          </p:cNvSpPr>
          <p:nvPr>
            <p:ph type="subTitle" idx="1"/>
          </p:nvPr>
        </p:nvSpPr>
        <p:spPr>
          <a:xfrm>
            <a:off x="840992" y="787258"/>
            <a:ext cx="7912445" cy="3607087"/>
          </a:xfrm>
        </p:spPr>
        <p:txBody>
          <a:bodyPr/>
          <a:lstStyle/>
          <a:p>
            <a:r>
              <a:rPr lang="en-US" sz="3200" b="1" dirty="0">
                <a:solidFill>
                  <a:schemeClr val="tx1"/>
                </a:solidFill>
              </a:rPr>
              <a:t>At a softball game, a parent of your child’s teammate mentions a job in your field that sounds promising.</a:t>
            </a:r>
            <a:endParaRPr lang="en-US" sz="3200" dirty="0">
              <a:solidFill>
                <a:schemeClr val="tx1"/>
              </a:solidFill>
            </a:endParaRPr>
          </a:p>
        </p:txBody>
      </p:sp>
      <p:sp>
        <p:nvSpPr>
          <p:cNvPr id="20" name="TextBox 19"/>
          <p:cNvSpPr txBox="1"/>
          <p:nvPr/>
        </p:nvSpPr>
        <p:spPr>
          <a:xfrm>
            <a:off x="4764482" y="2851435"/>
            <a:ext cx="330526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haroni" panose="02010803020104030203" pitchFamily="2" charset="-79"/>
                <a:ea typeface="+mn-ea"/>
                <a:cs typeface="Aharoni" panose="02010803020104030203" pitchFamily="2" charset="-79"/>
              </a:rPr>
              <a:t>ETHICS RULES</a:t>
            </a:r>
          </a:p>
        </p:txBody>
      </p:sp>
      <p:sp>
        <p:nvSpPr>
          <p:cNvPr id="21" name="Rounded Rectangle 20">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22" name="TextBox 21">
            <a:extLst>
              <a:ext uri="{C183D7F6-B498-43B3-948B-1728B52AA6E4}">
                <adec:decorative xmlns:adec="http://schemas.microsoft.com/office/drawing/2017/decorative" val="1"/>
              </a:ext>
            </a:extLst>
          </p:cNvPr>
          <p:cNvSpPr txBox="1"/>
          <p:nvPr/>
        </p:nvSpPr>
        <p:spPr>
          <a:xfrm>
            <a:off x="948912" y="3422101"/>
            <a:ext cx="3364319" cy="1938992"/>
          </a:xfrm>
          <a:prstGeom prst="rect">
            <a:avLst/>
          </a:prstGeom>
          <a:noFill/>
          <a:ln>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Loyalty to Law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Selfless Service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Responsible Stewardship</a:t>
            </a:r>
            <a:endParaRPr kumimoji="0" lang="en-US" sz="16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p:txBody>
      </p:sp>
      <p:sp>
        <p:nvSpPr>
          <p:cNvPr id="28" name="TextBox 27"/>
          <p:cNvSpPr txBox="1"/>
          <p:nvPr/>
        </p:nvSpPr>
        <p:spPr>
          <a:xfrm>
            <a:off x="4797214" y="3313100"/>
            <a:ext cx="4420529"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18 USC 208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Subpart B</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Subpart 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Subpart 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Subpart F</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Financial Disclosure</a:t>
            </a:r>
          </a:p>
        </p:txBody>
      </p:sp>
    </p:spTree>
    <p:extLst>
      <p:ext uri="{BB962C8B-B14F-4D97-AF65-F5344CB8AC3E}">
        <p14:creationId xmlns:p14="http://schemas.microsoft.com/office/powerpoint/2010/main" val="578955755"/>
      </p:ext>
    </p:extLst>
  </p:cSld>
  <p:clrMapOvr>
    <a:masterClrMapping/>
  </p:clrMapOvr>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563</Words>
  <Application>Microsoft Office PowerPoint</Application>
  <PresentationFormat>On-screen Show (4:3)</PresentationFormat>
  <Paragraphs>53</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Aharoni</vt:lpstr>
      <vt:lpstr>Aptos</vt:lpstr>
      <vt:lpstr>Arial</vt:lpstr>
      <vt:lpstr>Century Schoolbook</vt:lpstr>
      <vt:lpstr>Corbel</vt:lpstr>
      <vt:lpstr>Headlines</vt:lpstr>
      <vt:lpstr>Scenario [5]: What do you Think?</vt:lpstr>
      <vt:lpstr>Scenario [5]: What do you do?</vt:lpstr>
      <vt:lpstr>SCENARIO [5] – ETHICS PRINCIPLES</vt:lpstr>
      <vt:lpstr>SCENARIO [5] – ETHICS rules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Megan Kunkle</dc:creator>
  <cp:lastModifiedBy>Megan Kunkle</cp:lastModifiedBy>
  <cp:revision>1</cp:revision>
  <dcterms:created xsi:type="dcterms:W3CDTF">2025-02-10T23:36:10Z</dcterms:created>
  <dcterms:modified xsi:type="dcterms:W3CDTF">2025-02-10T23:36:43Z</dcterms:modified>
</cp:coreProperties>
</file>