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85" r:id="rId2"/>
    <p:sldId id="270" r:id="rId3"/>
    <p:sldId id="271" r:id="rId4"/>
    <p:sldId id="272"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112" d="100"/>
          <a:sy n="112" d="100"/>
        </p:scale>
        <p:origin x="187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D89EDB-5B64-4D4D-83D5-7CB5CC4615E5}" type="datetimeFigureOut">
              <a:rPr lang="en-US" smtClean="0"/>
              <a:t>2/10/2025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E9CF2-811B-4EA0-9F48-EABD06790DB3}" type="slidenum">
              <a:rPr lang="en-US" smtClean="0"/>
              <a:t>‹#›</a:t>
            </a:fld>
            <a:endParaRPr lang="en-US"/>
          </a:p>
        </p:txBody>
      </p:sp>
    </p:spTree>
    <p:extLst>
      <p:ext uri="{BB962C8B-B14F-4D97-AF65-F5344CB8AC3E}">
        <p14:creationId xmlns:p14="http://schemas.microsoft.com/office/powerpoint/2010/main" val="2815433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Imagine that you find yourself</a:t>
            </a:r>
            <a:r>
              <a:rPr lang="en-US" baseline="0" dirty="0"/>
              <a:t> in this situation. Do you see a reason to seek ethics advice?</a:t>
            </a:r>
          </a:p>
          <a:p>
            <a:pPr>
              <a:spcBef>
                <a:spcPts val="600"/>
              </a:spcBef>
              <a:spcAft>
                <a:spcPts val="600"/>
              </a:spcAft>
            </a:pPr>
            <a:r>
              <a:rPr lang="en-US" baseline="0" dirty="0"/>
              <a:t>If so, what questions might you ask?</a:t>
            </a:r>
          </a:p>
          <a:p>
            <a:pPr>
              <a:spcBef>
                <a:spcPts val="600"/>
              </a:spcBef>
              <a:spcAft>
                <a:spcPts val="600"/>
              </a:spcAft>
            </a:pPr>
            <a:r>
              <a:rPr lang="en-US" baseline="0" dirty="0"/>
              <a:t>Do any of the Principles or Standards of Ethical Conduct or the Criminal Conflict of Interest Laws, all summarized in the Ethics and Public Service document, seem to be implicated by this scenario?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6348B3-BB83-4229-ACEB-4120B85B8D7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647889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What steps</a:t>
            </a:r>
            <a:r>
              <a:rPr lang="en-US" baseline="0" dirty="0"/>
              <a:t> do you take to manage this situation?</a:t>
            </a:r>
          </a:p>
          <a:p>
            <a:pPr>
              <a:spcBef>
                <a:spcPts val="600"/>
              </a:spcBef>
              <a:spcAft>
                <a:spcPts val="600"/>
              </a:spcAft>
            </a:pPr>
            <a:r>
              <a:rPr lang="en-US" baseline="0" dirty="0"/>
              <a:t>What questions do you ask?</a:t>
            </a:r>
          </a:p>
          <a:p>
            <a:pPr>
              <a:spcBef>
                <a:spcPts val="600"/>
              </a:spcBef>
              <a:spcAft>
                <a:spcPts val="600"/>
              </a:spcAft>
            </a:pPr>
            <a:r>
              <a:rPr lang="en-US" baseline="0" dirty="0"/>
              <a:t>If you seek ethics advice, what information do you provide to your ethics official?</a:t>
            </a: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6348B3-BB83-4229-ACEB-4120B85B8D7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051991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spcBef>
                <a:spcPts val="600"/>
              </a:spcBef>
              <a:spcAft>
                <a:spcPts val="600"/>
              </a:spcAft>
              <a:buClrTx/>
              <a:buSzTx/>
              <a:buFontTx/>
              <a:buNone/>
              <a:tabLst/>
              <a:defRPr/>
            </a:pPr>
            <a:r>
              <a:rPr lang="en-US" dirty="0"/>
              <a:t>There are many ethics issues</a:t>
            </a:r>
            <a:r>
              <a:rPr lang="en-US" baseline="0" dirty="0"/>
              <a:t> that can arise for an employee in this situation that touch on the principles relating to loyalty to law, selfless service, and responsible stewardship. </a:t>
            </a:r>
          </a:p>
          <a:p>
            <a:pPr marL="0" marR="0" indent="0" algn="l" defTabSz="914400" rtl="0" eaLnBrk="1" fontAlgn="auto" latinLnBrk="0" hangingPunct="1">
              <a:spcBef>
                <a:spcPts val="600"/>
              </a:spcBef>
              <a:spcAft>
                <a:spcPts val="600"/>
              </a:spcAft>
              <a:buClrTx/>
              <a:buSzTx/>
              <a:buFontTx/>
              <a:buNone/>
              <a:tabLst/>
              <a:defRPr/>
            </a:pPr>
            <a:r>
              <a:rPr lang="en-US" baseline="0" dirty="0"/>
              <a:t>Ask if employees are ever offered invitations or other gifts from their spouse’s employer.  </a:t>
            </a:r>
            <a:endParaRPr lang="en-US" dirty="0"/>
          </a:p>
          <a:p>
            <a:pPr>
              <a:spcBef>
                <a:spcPts val="600"/>
              </a:spcBef>
              <a:spcAft>
                <a:spcPts val="600"/>
              </a:spcAft>
            </a:pPr>
            <a:r>
              <a:rPr lang="en-US" dirty="0"/>
              <a:t>Ask how employees would respond</a:t>
            </a:r>
            <a:r>
              <a:rPr lang="en-US" baseline="0" dirty="0"/>
              <a:t> if asked to work on something involving or affecting their spouse’s employer.  </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6348B3-BB83-4229-ACEB-4120B85B8D7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575465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a:spcBef>
                <a:spcPts val="600"/>
              </a:spcBef>
              <a:spcAft>
                <a:spcPts val="600"/>
              </a:spcAft>
            </a:pPr>
            <a:r>
              <a:rPr lang="en-US" dirty="0"/>
              <a:t>Explain that many ethics rules apply when dealing with the employer of an employee’s spouse.</a:t>
            </a:r>
          </a:p>
          <a:p>
            <a:pPr>
              <a:spcBef>
                <a:spcPts val="600"/>
              </a:spcBef>
              <a:spcAft>
                <a:spcPts val="600"/>
              </a:spcAft>
            </a:pPr>
            <a:r>
              <a:rPr lang="en-US" dirty="0"/>
              <a:t>The criminal conflict of interest laws treat the spouse’s interests as if they are the employee’s (see 18 USC 208 and the definition of “imputed interests” at 5 CFR 2635.402(b)(2)). (See also 5 CFR Subpart D – Conflicting Financial Interests.)</a:t>
            </a:r>
          </a:p>
          <a:p>
            <a:pPr>
              <a:spcBef>
                <a:spcPts val="600"/>
              </a:spcBef>
              <a:spcAft>
                <a:spcPts val="600"/>
              </a:spcAft>
            </a:pPr>
            <a:r>
              <a:rPr lang="en-US" dirty="0"/>
              <a:t>Gifts may be offered to the employee from their spouse, or their spouse’s employer, and ethics analyses may be required (see 5 CFR Subpart B – Gifts From Outside Sources).</a:t>
            </a:r>
          </a:p>
          <a:p>
            <a:pPr>
              <a:spcBef>
                <a:spcPts val="600"/>
              </a:spcBef>
              <a:spcAft>
                <a:spcPts val="600"/>
              </a:spcAft>
            </a:pPr>
            <a:r>
              <a:rPr lang="en-US" dirty="0"/>
              <a:t>Even if the spouse does not have an equity interest in their employer, there is still an appearance consideration (see 5 CFR Subpart E – Impartiality in Performing Official Duties).</a:t>
            </a:r>
          </a:p>
          <a:p>
            <a:pPr>
              <a:spcBef>
                <a:spcPts val="600"/>
              </a:spcBef>
              <a:spcAft>
                <a:spcPts val="600"/>
              </a:spcAft>
            </a:pPr>
            <a:r>
              <a:rPr lang="en-US" dirty="0"/>
              <a:t>Employees should take care not to pass along non-public information to their spouses, especially as it concerns the spouse’s employment (see 5 CFR Subpart G – Misuse of Position).</a:t>
            </a:r>
          </a:p>
          <a:p>
            <a:pPr>
              <a:spcBef>
                <a:spcPts val="600"/>
              </a:spcBef>
              <a:spcAft>
                <a:spcPts val="600"/>
              </a:spcAft>
              <a:defRPr/>
            </a:pPr>
            <a:r>
              <a:rPr lang="en-US" dirty="0"/>
              <a:t>Additionally, if the employee files a financial disclosure report, their spouse’s employer and associated assets should be disclosed on the report.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6348B3-BB83-4229-ACEB-4120B85B8D7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32606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 y="-361966"/>
            <a:ext cx="7624581" cy="1549106"/>
          </a:xfrm>
        </p:spPr>
        <p:txBody>
          <a:bodyPr anchor="t">
            <a:normAutofit/>
          </a:bodyPr>
          <a:lstStyle>
            <a:lvl1pPr algn="l">
              <a:lnSpc>
                <a:spcPct val="85000"/>
              </a:lnSpc>
              <a:defRPr sz="2400" i="0" cap="all" baseline="0">
                <a:solidFill>
                  <a:schemeClr val="bg1"/>
                </a:solidFill>
                <a:latin typeface="Aharoni" panose="02010803020104030203" pitchFamily="2" charset="-79"/>
                <a:cs typeface="Aharoni" panose="02010803020104030203" pitchFamily="2" charset="-79"/>
              </a:defRPr>
            </a:lvl1pPr>
          </a:lstStyle>
          <a:p>
            <a:r>
              <a:rPr lang="en-US"/>
              <a:t>Click to edit Master title style</a:t>
            </a:r>
          </a:p>
        </p:txBody>
      </p:sp>
      <p:sp>
        <p:nvSpPr>
          <p:cNvPr id="3" name="Subtitle 2"/>
          <p:cNvSpPr>
            <a:spLocks noGrp="1"/>
          </p:cNvSpPr>
          <p:nvPr>
            <p:ph type="subTitle" idx="1" hasCustomPrompt="1"/>
          </p:nvPr>
        </p:nvSpPr>
        <p:spPr>
          <a:xfrm>
            <a:off x="752978" y="1781344"/>
            <a:ext cx="7912445" cy="3607087"/>
          </a:xfrm>
        </p:spPr>
        <p:txBody>
          <a:bodyPr>
            <a:noAutofit/>
          </a:bodyPr>
          <a:lstStyle>
            <a:lvl1pPr marL="0" indent="0" algn="l">
              <a:lnSpc>
                <a:spcPct val="100000"/>
              </a:lnSpc>
              <a:spcBef>
                <a:spcPts val="0"/>
              </a:spcBef>
              <a:buNone/>
              <a:defRPr sz="8000" b="0" i="0" baseline="0">
                <a:solidFill>
                  <a:schemeClr val="tx2"/>
                </a:solidFill>
                <a:latin typeface="Aharoni" panose="02010803020104030203" pitchFamily="2" charset="-79"/>
                <a:cs typeface="Aharoni" panose="02010803020104030203" pitchFamily="2"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92FC8D20-8339-1E2A-926E-A873A640C50B}"/>
              </a:ext>
            </a:extLst>
          </p:cNvPr>
          <p:cNvSpPr>
            <a:spLocks noGrp="1"/>
          </p:cNvSpPr>
          <p:nvPr>
            <p:ph type="body" sz="quarter" idx="13" hasCustomPrompt="1"/>
          </p:nvPr>
        </p:nvSpPr>
        <p:spPr>
          <a:xfrm>
            <a:off x="752475" y="5573713"/>
            <a:ext cx="7913688" cy="1001712"/>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69129664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3"/>
            <a:ext cx="288036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144126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14926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902140" y="5927134"/>
            <a:ext cx="2861142" cy="365125"/>
          </a:xfrm>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5"/>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2377448"/>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16686" y="6314443"/>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2/10/2025</a:t>
            </a:fld>
            <a:endParaRPr lang="en-US">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9"/>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352012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50572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3"/>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3830420"/>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63284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86908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014324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931522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1500" y="2621515"/>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2756372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2/10/2025</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5"/>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70946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195533"/>
            <a:ext cx="8617176" cy="2746483"/>
          </a:xfrm>
        </p:spPr>
        <p:txBody>
          <a:bodyPr>
            <a:noAutofit/>
          </a:bodyPr>
          <a:lstStyle/>
          <a:p>
            <a:pPr>
              <a:lnSpc>
                <a:spcPts val="5800"/>
              </a:lnSpc>
            </a:pPr>
            <a:r>
              <a:rPr lang="en-US" sz="2000" b="1" dirty="0">
                <a:solidFill>
                  <a:srgbClr val="00B0F0"/>
                </a:solidFill>
              </a:rPr>
              <a:t>Scenario [6]:</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Think</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879D0DC7-1BF3-15AA-93F6-56D665BBB7A2}"/>
              </a:ext>
            </a:extLst>
          </p:cNvPr>
          <p:cNvSpPr>
            <a:spLocks noGrp="1"/>
          </p:cNvSpPr>
          <p:nvPr>
            <p:ph type="subTitle" idx="1"/>
          </p:nvPr>
        </p:nvSpPr>
        <p:spPr>
          <a:xfrm>
            <a:off x="921418" y="3429002"/>
            <a:ext cx="7912445" cy="3607087"/>
          </a:xfrm>
        </p:spPr>
        <p:txBody>
          <a:bodyPr/>
          <a:lstStyle/>
          <a:p>
            <a:pPr>
              <a:defRPr/>
            </a:pPr>
            <a:r>
              <a:rPr lang="en-US" sz="3200" b="1" dirty="0">
                <a:solidFill>
                  <a:schemeClr val="tx1"/>
                </a:solidFill>
              </a:rPr>
              <a:t>Your spouse has decided to accept a position at ABC Company.</a:t>
            </a:r>
            <a:endParaRPr lang="en-US" sz="3200" dirty="0">
              <a:solidFill>
                <a:schemeClr val="tx1"/>
              </a:solidFill>
            </a:endParaRPr>
          </a:p>
        </p:txBody>
      </p:sp>
    </p:spTree>
    <p:extLst>
      <p:ext uri="{BB962C8B-B14F-4D97-AF65-F5344CB8AC3E}">
        <p14:creationId xmlns:p14="http://schemas.microsoft.com/office/powerpoint/2010/main" val="86565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416" y="1377814"/>
            <a:ext cx="8617176" cy="2746483"/>
          </a:xfrm>
        </p:spPr>
        <p:txBody>
          <a:bodyPr>
            <a:noAutofit/>
          </a:bodyPr>
          <a:lstStyle/>
          <a:p>
            <a:pPr>
              <a:lnSpc>
                <a:spcPts val="5800"/>
              </a:lnSpc>
            </a:pPr>
            <a:r>
              <a:rPr lang="en-US" sz="2000" b="1" dirty="0">
                <a:solidFill>
                  <a:srgbClr val="00B0F0"/>
                </a:solidFill>
              </a:rPr>
              <a:t>Scenario [6]:</a:t>
            </a:r>
            <a:br>
              <a:rPr lang="en-US" sz="2000" b="1" dirty="0">
                <a:solidFill>
                  <a:srgbClr val="00B0F0"/>
                </a:solidFill>
              </a:rPr>
            </a:br>
            <a:r>
              <a:rPr lang="en-US" sz="8000" b="1" dirty="0">
                <a:solidFill>
                  <a:schemeClr val="tx1"/>
                </a:solidFill>
              </a:rPr>
              <a:t>What do </a:t>
            </a:r>
            <a:r>
              <a:rPr lang="en-US" sz="7200" b="1" dirty="0">
                <a:solidFill>
                  <a:schemeClr val="tx1"/>
                </a:solidFill>
              </a:rPr>
              <a:t>you </a:t>
            </a:r>
            <a:r>
              <a:rPr lang="en-US" sz="7200" b="1" dirty="0">
                <a:solidFill>
                  <a:srgbClr val="00B0F0"/>
                </a:solidFill>
              </a:rPr>
              <a:t>do</a:t>
            </a:r>
            <a:r>
              <a:rPr lang="en-US" sz="11500" b="1" dirty="0">
                <a:solidFill>
                  <a:srgbClr val="00B0F0"/>
                </a:solidFill>
              </a:rPr>
              <a:t>?</a:t>
            </a:r>
          </a:p>
        </p:txBody>
      </p:sp>
      <p:sp>
        <p:nvSpPr>
          <p:cNvPr id="4" name="Rectangle 3">
            <a:extLst>
              <a:ext uri="{C183D7F6-B498-43B3-948B-1728B52AA6E4}">
                <adec:decorative xmlns:adec="http://schemas.microsoft.com/office/drawing/2017/decorative" val="1"/>
              </a:ext>
            </a:extLst>
          </p:cNvPr>
          <p:cNvSpPr/>
          <p:nvPr/>
        </p:nvSpPr>
        <p:spPr>
          <a:xfrm>
            <a:off x="312939" y="5681712"/>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3" name="Subtitle 2">
            <a:extLst>
              <a:ext uri="{FF2B5EF4-FFF2-40B4-BE49-F238E27FC236}">
                <a16:creationId xmlns:a16="http://schemas.microsoft.com/office/drawing/2014/main" id="{97AF0DB0-9EE0-3D36-2D87-1303C0B4E4ED}"/>
              </a:ext>
            </a:extLst>
          </p:cNvPr>
          <p:cNvSpPr>
            <a:spLocks noGrp="1"/>
          </p:cNvSpPr>
          <p:nvPr>
            <p:ph type="subTitle" idx="1"/>
          </p:nvPr>
        </p:nvSpPr>
        <p:spPr>
          <a:xfrm>
            <a:off x="921418" y="3578405"/>
            <a:ext cx="7912445" cy="3607087"/>
          </a:xfrm>
        </p:spPr>
        <p:txBody>
          <a:bodyPr/>
          <a:lstStyle/>
          <a:p>
            <a:pPr>
              <a:defRPr/>
            </a:pPr>
            <a:r>
              <a:rPr lang="en-US" sz="3200" b="1" dirty="0">
                <a:solidFill>
                  <a:schemeClr val="tx1"/>
                </a:solidFill>
              </a:rPr>
              <a:t>Your spouse has decided to accept a position at ABC Company.</a:t>
            </a:r>
            <a:endParaRPr lang="en-US" sz="3200" dirty="0">
              <a:solidFill>
                <a:schemeClr val="tx1"/>
              </a:solidFill>
            </a:endParaRPr>
          </a:p>
        </p:txBody>
      </p:sp>
    </p:spTree>
    <p:extLst>
      <p:ext uri="{BB962C8B-B14F-4D97-AF65-F5344CB8AC3E}">
        <p14:creationId xmlns:p14="http://schemas.microsoft.com/office/powerpoint/2010/main" val="1113683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93D49-D042-FB1F-D78A-4E79646FDCFE}"/>
              </a:ext>
            </a:extLst>
          </p:cNvPr>
          <p:cNvSpPr>
            <a:spLocks noGrp="1"/>
          </p:cNvSpPr>
          <p:nvPr>
            <p:ph type="ctrTitle"/>
          </p:nvPr>
        </p:nvSpPr>
        <p:spPr>
          <a:xfrm>
            <a:off x="0" y="-544904"/>
            <a:ext cx="7624581" cy="1549106"/>
          </a:xfrm>
        </p:spPr>
        <p:txBody>
          <a:bodyPr/>
          <a:lstStyle/>
          <a:p>
            <a:r>
              <a:rPr lang="en-US" sz="3600" dirty="0">
                <a:solidFill>
                  <a:srgbClr val="000000"/>
                </a:solidFill>
              </a:rPr>
              <a:t>SCENARIO [6] – ETHICS PRINCIPLES</a:t>
            </a:r>
            <a:endParaRPr lang="en-US" dirty="0"/>
          </a:p>
        </p:txBody>
      </p:sp>
      <p:sp>
        <p:nvSpPr>
          <p:cNvPr id="3" name="Subtitle 2">
            <a:extLst>
              <a:ext uri="{FF2B5EF4-FFF2-40B4-BE49-F238E27FC236}">
                <a16:creationId xmlns:a16="http://schemas.microsoft.com/office/drawing/2014/main" id="{ACEDAD2F-3235-5F52-65BD-FB883DDB1AED}"/>
              </a:ext>
            </a:extLst>
          </p:cNvPr>
          <p:cNvSpPr>
            <a:spLocks noGrp="1"/>
          </p:cNvSpPr>
          <p:nvPr>
            <p:ph type="subTitle" idx="1"/>
          </p:nvPr>
        </p:nvSpPr>
        <p:spPr>
          <a:xfrm>
            <a:off x="840992" y="1242225"/>
            <a:ext cx="7912445" cy="3607087"/>
          </a:xfrm>
        </p:spPr>
        <p:txBody>
          <a:bodyPr/>
          <a:lstStyle/>
          <a:p>
            <a:pPr>
              <a:defRPr/>
            </a:pPr>
            <a:r>
              <a:rPr lang="en-US" sz="3200" b="1" dirty="0">
                <a:solidFill>
                  <a:schemeClr val="tx1"/>
                </a:solidFill>
              </a:rPr>
              <a:t>Your spouse has decided to accept a position at ABC Company.</a:t>
            </a:r>
            <a:endParaRPr lang="en-US" sz="3200" dirty="0">
              <a:solidFill>
                <a:schemeClr val="tx1"/>
              </a:solidFill>
            </a:endParaRPr>
          </a:p>
        </p:txBody>
      </p:sp>
      <p:sp>
        <p:nvSpPr>
          <p:cNvPr id="10" name="TextBox 9"/>
          <p:cNvSpPr txBox="1"/>
          <p:nvPr/>
        </p:nvSpPr>
        <p:spPr>
          <a:xfrm>
            <a:off x="978437" y="2820032"/>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PRINCIPLES</a:t>
            </a:r>
          </a:p>
        </p:txBody>
      </p:sp>
      <p:sp>
        <p:nvSpPr>
          <p:cNvPr id="11" name="Rounded Rectangle 10">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4" name="TextBox 13">
            <a:extLst>
              <a:ext uri="{C183D7F6-B498-43B3-948B-1728B52AA6E4}">
                <adec:decorative xmlns:adec="http://schemas.microsoft.com/office/drawing/2017/decorative" val="1"/>
              </a:ext>
            </a:extLst>
          </p:cNvPr>
          <p:cNvSpPr txBox="1"/>
          <p:nvPr/>
        </p:nvSpPr>
        <p:spPr>
          <a:xfrm>
            <a:off x="4764482" y="2820032"/>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RULES</a:t>
            </a:r>
          </a:p>
        </p:txBody>
      </p:sp>
      <p:sp>
        <p:nvSpPr>
          <p:cNvPr id="17" name="Rounded Rectangle 16">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18" name="TextBox 17"/>
          <p:cNvSpPr txBox="1"/>
          <p:nvPr/>
        </p:nvSpPr>
        <p:spPr>
          <a:xfrm>
            <a:off x="948912" y="3354689"/>
            <a:ext cx="3364319"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Responsible Stewardship</a:t>
            </a:r>
          </a:p>
        </p:txBody>
      </p:sp>
      <p:sp>
        <p:nvSpPr>
          <p:cNvPr id="23" name="TextBox 22">
            <a:extLst>
              <a:ext uri="{C183D7F6-B498-43B3-948B-1728B52AA6E4}">
                <adec:decorative xmlns:adec="http://schemas.microsoft.com/office/drawing/2017/decorative" val="1"/>
              </a:ext>
            </a:extLst>
          </p:cNvPr>
          <p:cNvSpPr txBox="1"/>
          <p:nvPr/>
        </p:nvSpPr>
        <p:spPr>
          <a:xfrm>
            <a:off x="4797214" y="3307453"/>
            <a:ext cx="4420529"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Financial Disclosure</a:t>
            </a:r>
          </a:p>
        </p:txBody>
      </p:sp>
    </p:spTree>
    <p:extLst>
      <p:ext uri="{BB962C8B-B14F-4D97-AF65-F5344CB8AC3E}">
        <p14:creationId xmlns:p14="http://schemas.microsoft.com/office/powerpoint/2010/main" val="1632921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B7EF7-513C-3D92-79C4-EB41D37BE2DC}"/>
              </a:ext>
            </a:extLst>
          </p:cNvPr>
          <p:cNvSpPr>
            <a:spLocks noGrp="1"/>
          </p:cNvSpPr>
          <p:nvPr>
            <p:ph type="ctrTitle"/>
          </p:nvPr>
        </p:nvSpPr>
        <p:spPr>
          <a:xfrm>
            <a:off x="0" y="-544904"/>
            <a:ext cx="7624581" cy="1549106"/>
          </a:xfrm>
        </p:spPr>
        <p:txBody>
          <a:bodyPr/>
          <a:lstStyle/>
          <a:p>
            <a:r>
              <a:rPr lang="en-US" sz="3600" dirty="0">
                <a:solidFill>
                  <a:srgbClr val="000000"/>
                </a:solidFill>
              </a:rPr>
              <a:t>SCENARIO [6] – ETHICS rules</a:t>
            </a:r>
            <a:endParaRPr lang="en-US" dirty="0"/>
          </a:p>
        </p:txBody>
      </p:sp>
      <p:sp>
        <p:nvSpPr>
          <p:cNvPr id="18" name="TextBox 17">
            <a:extLst>
              <a:ext uri="{C183D7F6-B498-43B3-948B-1728B52AA6E4}">
                <adec:decorative xmlns:adec="http://schemas.microsoft.com/office/drawing/2017/decorative" val="1"/>
              </a:ext>
            </a:extLst>
          </p:cNvPr>
          <p:cNvSpPr txBox="1"/>
          <p:nvPr/>
        </p:nvSpPr>
        <p:spPr>
          <a:xfrm>
            <a:off x="975530" y="2814937"/>
            <a:ext cx="3305266" cy="46166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Aharoni" panose="02010803020104030203" pitchFamily="2" charset="-79"/>
                <a:ea typeface="+mn-ea"/>
                <a:cs typeface="Aharoni" panose="02010803020104030203" pitchFamily="2" charset="-79"/>
              </a:rPr>
              <a:t>ETHICS PRINCIPLES</a:t>
            </a:r>
          </a:p>
        </p:txBody>
      </p:sp>
      <p:sp>
        <p:nvSpPr>
          <p:cNvPr id="19" name="Rounded Rectangle 18">
            <a:extLst>
              <a:ext uri="{C183D7F6-B498-43B3-948B-1728B52AA6E4}">
                <adec:decorative xmlns:adec="http://schemas.microsoft.com/office/drawing/2017/decorative" val="1"/>
              </a:ext>
            </a:extLst>
          </p:cNvPr>
          <p:cNvSpPr/>
          <p:nvPr/>
        </p:nvSpPr>
        <p:spPr>
          <a:xfrm>
            <a:off x="843888" y="2590800"/>
            <a:ext cx="3574364" cy="3352800"/>
          </a:xfrm>
          <a:prstGeom prst="roundRect">
            <a:avLst/>
          </a:prstGeom>
          <a:noFill/>
          <a:ln w="38100">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1D1A1D">
                  <a:lumMod val="75000"/>
                  <a:lumOff val="25000"/>
                </a:srgbClr>
              </a:solidFill>
              <a:effectLst/>
              <a:uLnTx/>
              <a:uFillTx/>
              <a:latin typeface="Corbel"/>
              <a:ea typeface="+mn-ea"/>
              <a:cs typeface="+mn-cs"/>
            </a:endParaRPr>
          </a:p>
        </p:txBody>
      </p:sp>
      <p:sp>
        <p:nvSpPr>
          <p:cNvPr id="3" name="Subtitle 2">
            <a:extLst>
              <a:ext uri="{FF2B5EF4-FFF2-40B4-BE49-F238E27FC236}">
                <a16:creationId xmlns:a16="http://schemas.microsoft.com/office/drawing/2014/main" id="{FDF553BE-9F5D-E603-9251-116F27C315BF}"/>
              </a:ext>
            </a:extLst>
          </p:cNvPr>
          <p:cNvSpPr>
            <a:spLocks noGrp="1"/>
          </p:cNvSpPr>
          <p:nvPr>
            <p:ph type="subTitle" idx="1"/>
          </p:nvPr>
        </p:nvSpPr>
        <p:spPr>
          <a:xfrm>
            <a:off x="840992" y="1304539"/>
            <a:ext cx="7912445" cy="3607087"/>
          </a:xfrm>
        </p:spPr>
        <p:txBody>
          <a:bodyPr/>
          <a:lstStyle/>
          <a:p>
            <a:pPr>
              <a:defRPr/>
            </a:pPr>
            <a:r>
              <a:rPr lang="en-US" sz="3200" b="1" dirty="0">
                <a:solidFill>
                  <a:schemeClr val="tx1"/>
                </a:solidFill>
              </a:rPr>
              <a:t>Your spouse has decided to accept a position at ABC Company.</a:t>
            </a:r>
            <a:endParaRPr lang="en-US" sz="3200" dirty="0">
              <a:solidFill>
                <a:schemeClr val="tx1"/>
              </a:solidFill>
            </a:endParaRPr>
          </a:p>
        </p:txBody>
      </p:sp>
      <p:sp>
        <p:nvSpPr>
          <p:cNvPr id="20" name="TextBox 19"/>
          <p:cNvSpPr txBox="1"/>
          <p:nvPr/>
        </p:nvSpPr>
        <p:spPr>
          <a:xfrm>
            <a:off x="4764482" y="2814936"/>
            <a:ext cx="33052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haroni" panose="02010803020104030203" pitchFamily="2" charset="-79"/>
                <a:ea typeface="+mn-ea"/>
                <a:cs typeface="Aharoni" panose="02010803020104030203" pitchFamily="2" charset="-79"/>
              </a:rPr>
              <a:t>ETHICS RULES</a:t>
            </a:r>
          </a:p>
        </p:txBody>
      </p:sp>
      <p:sp>
        <p:nvSpPr>
          <p:cNvPr id="21" name="Rounded Rectangle 20">
            <a:extLst>
              <a:ext uri="{C183D7F6-B498-43B3-948B-1728B52AA6E4}">
                <adec:decorative xmlns:adec="http://schemas.microsoft.com/office/drawing/2017/decorative" val="1"/>
              </a:ext>
            </a:extLst>
          </p:cNvPr>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B0F0"/>
              </a:solidFill>
              <a:effectLst/>
              <a:uLnTx/>
              <a:uFillTx/>
              <a:latin typeface="Corbel"/>
              <a:ea typeface="+mn-ea"/>
              <a:cs typeface="+mn-cs"/>
            </a:endParaRPr>
          </a:p>
        </p:txBody>
      </p:sp>
      <p:sp>
        <p:nvSpPr>
          <p:cNvPr id="22" name="TextBox 21">
            <a:extLst>
              <a:ext uri="{C183D7F6-B498-43B3-948B-1728B52AA6E4}">
                <adec:decorative xmlns:adec="http://schemas.microsoft.com/office/drawing/2017/decorative" val="1"/>
              </a:ext>
            </a:extLst>
          </p:cNvPr>
          <p:cNvSpPr txBox="1"/>
          <p:nvPr/>
        </p:nvSpPr>
        <p:spPr>
          <a:xfrm>
            <a:off x="939705" y="3309282"/>
            <a:ext cx="3364319" cy="1938992"/>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Loyalty to Law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Selfless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D1A1D">
                    <a:lumMod val="50000"/>
                    <a:lumOff val="50000"/>
                  </a:srgbClr>
                </a:solidFill>
                <a:effectLst/>
                <a:uLnTx/>
                <a:uFillTx/>
                <a:latin typeface="Corbel"/>
                <a:ea typeface="+mn-ea"/>
                <a:cs typeface="+mn-cs"/>
              </a:rPr>
              <a:t>Responsible Stewardship</a:t>
            </a:r>
            <a:endParaRPr kumimoji="0" lang="en-US" sz="1600" b="0" i="0" u="none" strike="noStrike" kern="1200" cap="none" spc="0" normalizeH="0" baseline="0" noProof="0" dirty="0">
              <a:ln>
                <a:noFill/>
              </a:ln>
              <a:solidFill>
                <a:srgbClr val="1D1A1D">
                  <a:lumMod val="50000"/>
                  <a:lumOff val="50000"/>
                </a:srgbClr>
              </a:solidFill>
              <a:effectLst/>
              <a:uLnTx/>
              <a:uFillTx/>
              <a:latin typeface="Corbel"/>
              <a:ea typeface="+mn-ea"/>
              <a:cs typeface="+mn-cs"/>
            </a:endParaRPr>
          </a:p>
        </p:txBody>
      </p:sp>
      <p:sp>
        <p:nvSpPr>
          <p:cNvPr id="28" name="TextBox 27"/>
          <p:cNvSpPr txBox="1"/>
          <p:nvPr/>
        </p:nvSpPr>
        <p:spPr>
          <a:xfrm>
            <a:off x="4863206" y="3276599"/>
            <a:ext cx="4420529"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18 USC 208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Subpart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orbel"/>
                <a:ea typeface="+mn-ea"/>
                <a:cs typeface="+mn-cs"/>
              </a:rPr>
              <a:t>Financial Disclosure</a:t>
            </a:r>
          </a:p>
        </p:txBody>
      </p:sp>
    </p:spTree>
    <p:extLst>
      <p:ext uri="{BB962C8B-B14F-4D97-AF65-F5344CB8AC3E}">
        <p14:creationId xmlns:p14="http://schemas.microsoft.com/office/powerpoint/2010/main" val="3667013186"/>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484</Words>
  <Application>Microsoft Office PowerPoint</Application>
  <PresentationFormat>On-screen Show (4:3)</PresentationFormat>
  <Paragraphs>54</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Aharoni</vt:lpstr>
      <vt:lpstr>Aptos</vt:lpstr>
      <vt:lpstr>Arial</vt:lpstr>
      <vt:lpstr>Century Schoolbook</vt:lpstr>
      <vt:lpstr>Corbel</vt:lpstr>
      <vt:lpstr>Headlines</vt:lpstr>
      <vt:lpstr>Scenario [6]: What do you Think?</vt:lpstr>
      <vt:lpstr>Scenario [6]: What do you do?</vt:lpstr>
      <vt:lpstr>SCENARIO [6] – ETHICS PRINCIPLES</vt:lpstr>
      <vt:lpstr>SCENARIO [6] – ETHICS rules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Megan Kunkle</dc:creator>
  <cp:lastModifiedBy>Megan Kunkle</cp:lastModifiedBy>
  <cp:revision>1</cp:revision>
  <dcterms:created xsi:type="dcterms:W3CDTF">2025-02-10T23:37:02Z</dcterms:created>
  <dcterms:modified xsi:type="dcterms:W3CDTF">2025-02-10T23:37:35Z</dcterms:modified>
</cp:coreProperties>
</file>