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94" r:id="rId2"/>
    <p:sldId id="291" r:id="rId3"/>
    <p:sldId id="292" r:id="rId4"/>
    <p:sldId id="293"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112" d="100"/>
          <a:sy n="112" d="100"/>
        </p:scale>
        <p:origin x="187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74F4E9-B8C7-4194-9453-75540BA8671C}" type="datetimeFigureOut">
              <a:rPr lang="en-US" smtClean="0"/>
              <a:t>2/10/2025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C9629A-96EB-4EE9-B65C-D802F04569C7}" type="slidenum">
              <a:rPr lang="en-US" smtClean="0"/>
              <a:t>‹#›</a:t>
            </a:fld>
            <a:endParaRPr lang="en-US"/>
          </a:p>
        </p:txBody>
      </p:sp>
    </p:spTree>
    <p:extLst>
      <p:ext uri="{BB962C8B-B14F-4D97-AF65-F5344CB8AC3E}">
        <p14:creationId xmlns:p14="http://schemas.microsoft.com/office/powerpoint/2010/main" val="4049497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502985-288E-4FB7-9950-46EEACE3201C}"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617349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502985-288E-4FB7-9950-46EEACE3201C}"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29614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When</a:t>
            </a:r>
            <a:r>
              <a:rPr lang="en-US" baseline="0" dirty="0"/>
              <a:t> an employee has a significant change in their financial holdings, we find new possibilities for financial conflicts of interest. This could cause ethics issues related to upholding the principles of selfless service.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502985-288E-4FB7-9950-46EEACE3201C}"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518309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When an employee’s financial situation</a:t>
            </a:r>
            <a:r>
              <a:rPr lang="en-US" baseline="0" dirty="0"/>
              <a:t> changes significantly, they should seek updated advice on avoiding financial conflicts of interest (see 18 USC 208 and also 5 CFR Subpart D – Conflicting Financial Interests). If a filer, they should also review and prepare to update their most recent financial disclosure report. It may not be time for them to officially update their report, but there is no need to wait until the annual filing cycle to solicit updated advice to avoid financial conflicts of interest.</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502985-288E-4FB7-9950-46EEACE3201C}"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741552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 y="-361966"/>
            <a:ext cx="7624581" cy="1549106"/>
          </a:xfrm>
        </p:spPr>
        <p:txBody>
          <a:bodyPr anchor="t">
            <a:normAutofit/>
          </a:bodyPr>
          <a:lstStyle>
            <a:lvl1pPr algn="l">
              <a:lnSpc>
                <a:spcPct val="85000"/>
              </a:lnSpc>
              <a:defRPr sz="2400" i="0" cap="all" baseline="0">
                <a:solidFill>
                  <a:schemeClr val="bg1"/>
                </a:solidFill>
                <a:latin typeface="Aharoni" panose="02010803020104030203" pitchFamily="2" charset="-79"/>
                <a:cs typeface="Aharoni" panose="02010803020104030203" pitchFamily="2" charset="-79"/>
              </a:defRPr>
            </a:lvl1pPr>
          </a:lstStyle>
          <a:p>
            <a:r>
              <a:rPr lang="en-US"/>
              <a:t>Click to edit Master title style</a:t>
            </a:r>
          </a:p>
        </p:txBody>
      </p:sp>
      <p:sp>
        <p:nvSpPr>
          <p:cNvPr id="3" name="Subtitle 2"/>
          <p:cNvSpPr>
            <a:spLocks noGrp="1"/>
          </p:cNvSpPr>
          <p:nvPr>
            <p:ph type="subTitle" idx="1" hasCustomPrompt="1"/>
          </p:nvPr>
        </p:nvSpPr>
        <p:spPr>
          <a:xfrm>
            <a:off x="752978" y="1781344"/>
            <a:ext cx="7912445" cy="3607087"/>
          </a:xfrm>
        </p:spPr>
        <p:txBody>
          <a:bodyPr>
            <a:noAutofit/>
          </a:bodyPr>
          <a:lstStyle>
            <a:lvl1pPr marL="0" indent="0" algn="l">
              <a:lnSpc>
                <a:spcPct val="100000"/>
              </a:lnSpc>
              <a:spcBef>
                <a:spcPts val="0"/>
              </a:spcBef>
              <a:buNone/>
              <a:defRPr sz="8000" b="0" i="0" baseline="0">
                <a:solidFill>
                  <a:schemeClr val="tx2"/>
                </a:solidFill>
                <a:latin typeface="Aharoni" panose="02010803020104030203" pitchFamily="2" charset="-79"/>
                <a:cs typeface="Aharoni" panose="02010803020104030203" pitchFamily="2"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92FC8D20-8339-1E2A-926E-A873A640C50B}"/>
              </a:ext>
            </a:extLst>
          </p:cNvPr>
          <p:cNvSpPr>
            <a:spLocks noGrp="1"/>
          </p:cNvSpPr>
          <p:nvPr>
            <p:ph type="body" sz="quarter" idx="13" hasCustomPrompt="1"/>
          </p:nvPr>
        </p:nvSpPr>
        <p:spPr>
          <a:xfrm>
            <a:off x="752475" y="5573713"/>
            <a:ext cx="7913688" cy="1001712"/>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8420336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3"/>
            <a:ext cx="288036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726406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965290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902140" y="5927134"/>
            <a:ext cx="2861142" cy="365125"/>
          </a:xfrm>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5"/>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5813798"/>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6686" y="6314443"/>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2/10/2025</a:t>
            </a:fld>
            <a:endParaRPr lang="en-US">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578154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552823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3"/>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195118"/>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793915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25583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090420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27017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0" y="2621515"/>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783866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5"/>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90629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9711" y="1513693"/>
            <a:ext cx="7624581" cy="1549106"/>
          </a:xfrm>
        </p:spPr>
        <p:txBody>
          <a:bodyPr>
            <a:noAutofit/>
          </a:bodyPr>
          <a:lstStyle/>
          <a:p>
            <a:pPr>
              <a:lnSpc>
                <a:spcPts val="5800"/>
              </a:lnSpc>
            </a:pPr>
            <a:r>
              <a:rPr lang="en-US" sz="2000" b="1" dirty="0">
                <a:solidFill>
                  <a:srgbClr val="00B0F0"/>
                </a:solidFill>
              </a:rPr>
              <a:t>Scenario [2]:</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DB5AC99F-4B78-4A3C-5848-316C37FCA070}"/>
              </a:ext>
            </a:extLst>
          </p:cNvPr>
          <p:cNvSpPr>
            <a:spLocks noGrp="1"/>
          </p:cNvSpPr>
          <p:nvPr>
            <p:ph type="subTitle" idx="1"/>
          </p:nvPr>
        </p:nvSpPr>
        <p:spPr>
          <a:xfrm>
            <a:off x="759711" y="3737144"/>
            <a:ext cx="7912445" cy="3607087"/>
          </a:xfrm>
        </p:spPr>
        <p:txBody>
          <a:bodyPr/>
          <a:lstStyle/>
          <a:p>
            <a:r>
              <a:rPr lang="en-US" sz="3200" b="1" dirty="0">
                <a:solidFill>
                  <a:schemeClr val="tx1"/>
                </a:solidFill>
              </a:rPr>
              <a:t>Your favorite great aunt passes away and leaves you with a significant inheritance.</a:t>
            </a:r>
            <a:endParaRPr lang="en-US" sz="3200" dirty="0">
              <a:solidFill>
                <a:schemeClr val="tx1"/>
              </a:solidFill>
            </a:endParaRPr>
          </a:p>
        </p:txBody>
      </p:sp>
    </p:spTree>
    <p:extLst>
      <p:ext uri="{BB962C8B-B14F-4D97-AF65-F5344CB8AC3E}">
        <p14:creationId xmlns:p14="http://schemas.microsoft.com/office/powerpoint/2010/main" val="2541918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626" y="1524747"/>
            <a:ext cx="7624581" cy="1549106"/>
          </a:xfrm>
        </p:spPr>
        <p:txBody>
          <a:bodyPr>
            <a:noAutofit/>
          </a:bodyPr>
          <a:lstStyle/>
          <a:p>
            <a:pPr>
              <a:lnSpc>
                <a:spcPts val="5800"/>
              </a:lnSpc>
            </a:pPr>
            <a:r>
              <a:rPr lang="en-US" sz="2000" b="1" dirty="0">
                <a:solidFill>
                  <a:srgbClr val="00B0F0"/>
                </a:solidFill>
              </a:rPr>
              <a:t>Scenario [2]: </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65120693-609D-3824-D69D-40E7C53C0832}"/>
              </a:ext>
            </a:extLst>
          </p:cNvPr>
          <p:cNvSpPr>
            <a:spLocks noGrp="1"/>
          </p:cNvSpPr>
          <p:nvPr>
            <p:ph type="subTitle" idx="1"/>
          </p:nvPr>
        </p:nvSpPr>
        <p:spPr>
          <a:xfrm>
            <a:off x="772247" y="3784150"/>
            <a:ext cx="7912445" cy="3607087"/>
          </a:xfrm>
        </p:spPr>
        <p:txBody>
          <a:bodyPr/>
          <a:lstStyle/>
          <a:p>
            <a:r>
              <a:rPr lang="en-US" sz="3200" b="1" dirty="0">
                <a:solidFill>
                  <a:schemeClr val="tx1"/>
                </a:solidFill>
              </a:rPr>
              <a:t>Your favorite great aunt passes away and leaves you with a significant inheritance.</a:t>
            </a:r>
            <a:endParaRPr lang="en-US" sz="3200" dirty="0">
              <a:solidFill>
                <a:schemeClr val="tx1"/>
              </a:solidFill>
            </a:endParaRPr>
          </a:p>
        </p:txBody>
      </p:sp>
    </p:spTree>
    <p:extLst>
      <p:ext uri="{BB962C8B-B14F-4D97-AF65-F5344CB8AC3E}">
        <p14:creationId xmlns:p14="http://schemas.microsoft.com/office/powerpoint/2010/main" val="282955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1464D-138B-5D14-39FA-8EC50E61DBBD}"/>
              </a:ext>
            </a:extLst>
          </p:cNvPr>
          <p:cNvSpPr>
            <a:spLocks noGrp="1"/>
          </p:cNvSpPr>
          <p:nvPr>
            <p:ph type="ctrTitle"/>
          </p:nvPr>
        </p:nvSpPr>
        <p:spPr>
          <a:xfrm>
            <a:off x="-1" y="-523581"/>
            <a:ext cx="7762875" cy="1243373"/>
          </a:xfrm>
        </p:spPr>
        <p:txBody>
          <a:bodyPr/>
          <a:lstStyle/>
          <a:p>
            <a:r>
              <a:rPr lang="en-US" sz="3600" dirty="0">
                <a:solidFill>
                  <a:srgbClr val="000000"/>
                </a:solidFill>
              </a:rPr>
              <a:t>SCENARIO [2] – ETHICS PRINCIPLES</a:t>
            </a:r>
            <a:endParaRPr lang="en-US" dirty="0"/>
          </a:p>
        </p:txBody>
      </p:sp>
      <p:sp>
        <p:nvSpPr>
          <p:cNvPr id="3" name="Subtitle 2">
            <a:extLst>
              <a:ext uri="{FF2B5EF4-FFF2-40B4-BE49-F238E27FC236}">
                <a16:creationId xmlns:a16="http://schemas.microsoft.com/office/drawing/2014/main" id="{74B847A4-10E1-C0E4-2021-CAEAB7209F75}"/>
              </a:ext>
            </a:extLst>
          </p:cNvPr>
          <p:cNvSpPr>
            <a:spLocks noGrp="1"/>
          </p:cNvSpPr>
          <p:nvPr>
            <p:ph type="subTitle" idx="1"/>
          </p:nvPr>
        </p:nvSpPr>
        <p:spPr>
          <a:xfrm>
            <a:off x="840992" y="660115"/>
            <a:ext cx="7912445" cy="3607087"/>
          </a:xfrm>
        </p:spPr>
        <p:txBody>
          <a:bodyPr/>
          <a:lstStyle/>
          <a:p>
            <a:r>
              <a:rPr lang="en-US" sz="3200" b="1" dirty="0">
                <a:solidFill>
                  <a:schemeClr val="tx1"/>
                </a:solidFill>
              </a:rPr>
              <a:t>Your favorite great aunt passes away and leaves you with a significant inheritance.</a:t>
            </a:r>
            <a:endParaRPr lang="en-US" sz="3200" dirty="0">
              <a:solidFill>
                <a:schemeClr val="tx1"/>
              </a:solidFill>
            </a:endParaRPr>
          </a:p>
        </p:txBody>
      </p:sp>
      <p:sp>
        <p:nvSpPr>
          <p:cNvPr id="10" name="TextBox 9"/>
          <p:cNvSpPr txBox="1"/>
          <p:nvPr/>
        </p:nvSpPr>
        <p:spPr>
          <a:xfrm>
            <a:off x="1027640" y="2811102"/>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4" name="TextBox 13">
            <a:extLst>
              <a:ext uri="{C183D7F6-B498-43B3-948B-1728B52AA6E4}">
                <adec:decorative xmlns:adec="http://schemas.microsoft.com/office/drawing/2017/decorative" val="1"/>
              </a:ext>
            </a:extLst>
          </p:cNvPr>
          <p:cNvSpPr txBox="1"/>
          <p:nvPr/>
        </p:nvSpPr>
        <p:spPr>
          <a:xfrm>
            <a:off x="4764482" y="2811102"/>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8" name="TextBox 17"/>
          <p:cNvSpPr txBox="1"/>
          <p:nvPr/>
        </p:nvSpPr>
        <p:spPr>
          <a:xfrm>
            <a:off x="939705" y="3429000"/>
            <a:ext cx="3364319"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
        <p:nvSpPr>
          <p:cNvPr id="23" name="TextBox 22">
            <a:extLst>
              <a:ext uri="{C183D7F6-B498-43B3-948B-1728B52AA6E4}">
                <adec:decorative xmlns:adec="http://schemas.microsoft.com/office/drawing/2017/decorative" val="1"/>
              </a:ext>
            </a:extLst>
          </p:cNvPr>
          <p:cNvSpPr txBox="1"/>
          <p:nvPr/>
        </p:nvSpPr>
        <p:spPr>
          <a:xfrm>
            <a:off x="4863206" y="3429002"/>
            <a:ext cx="442052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Financial Disclosure</a:t>
            </a:r>
          </a:p>
        </p:txBody>
      </p:sp>
    </p:spTree>
    <p:extLst>
      <p:ext uri="{BB962C8B-B14F-4D97-AF65-F5344CB8AC3E}">
        <p14:creationId xmlns:p14="http://schemas.microsoft.com/office/powerpoint/2010/main" val="20540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D8601-FD33-3F1C-5157-AD1EC05387B8}"/>
              </a:ext>
            </a:extLst>
          </p:cNvPr>
          <p:cNvSpPr>
            <a:spLocks noGrp="1"/>
          </p:cNvSpPr>
          <p:nvPr>
            <p:ph type="ctrTitle"/>
          </p:nvPr>
        </p:nvSpPr>
        <p:spPr>
          <a:xfrm>
            <a:off x="0" y="-558167"/>
            <a:ext cx="7624581" cy="1549106"/>
          </a:xfrm>
        </p:spPr>
        <p:txBody>
          <a:bodyPr/>
          <a:lstStyle/>
          <a:p>
            <a:r>
              <a:rPr lang="en-US" sz="3600" dirty="0">
                <a:solidFill>
                  <a:srgbClr val="000000"/>
                </a:solidFill>
              </a:rPr>
              <a:t>SCENARIO [2]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5530" y="2814936"/>
            <a:ext cx="3305266" cy="46166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D1A1D">
                  <a:lumMod val="50000"/>
                  <a:lumOff val="50000"/>
                </a:srgbClr>
              </a:solidFill>
              <a:effectLst/>
              <a:uLnTx/>
              <a:uFillTx/>
              <a:latin typeface="Corbel"/>
              <a:ea typeface="+mn-ea"/>
              <a:cs typeface="+mn-cs"/>
            </a:endParaRPr>
          </a:p>
        </p:txBody>
      </p:sp>
      <p:sp>
        <p:nvSpPr>
          <p:cNvPr id="3" name="Subtitle 2">
            <a:extLst>
              <a:ext uri="{FF2B5EF4-FFF2-40B4-BE49-F238E27FC236}">
                <a16:creationId xmlns:a16="http://schemas.microsoft.com/office/drawing/2014/main" id="{857F4E9B-B822-A00E-8E69-D51867578CB2}"/>
              </a:ext>
            </a:extLst>
          </p:cNvPr>
          <p:cNvSpPr>
            <a:spLocks noGrp="1"/>
          </p:cNvSpPr>
          <p:nvPr>
            <p:ph type="subTitle" idx="1"/>
          </p:nvPr>
        </p:nvSpPr>
        <p:spPr>
          <a:xfrm>
            <a:off x="838202" y="787258"/>
            <a:ext cx="7912445" cy="3607087"/>
          </a:xfrm>
        </p:spPr>
        <p:txBody>
          <a:bodyPr/>
          <a:lstStyle/>
          <a:p>
            <a:r>
              <a:rPr lang="en-US" sz="3200" b="1" dirty="0">
                <a:solidFill>
                  <a:schemeClr val="tx1"/>
                </a:solidFill>
              </a:rPr>
              <a:t>Your favorite great aunt passes away and leaves you with a significant inheritance.</a:t>
            </a:r>
            <a:endParaRPr lang="en-US" sz="3200" dirty="0">
              <a:solidFill>
                <a:schemeClr val="tx1"/>
              </a:solidFill>
            </a:endParaRPr>
          </a:p>
        </p:txBody>
      </p:sp>
      <p:sp>
        <p:nvSpPr>
          <p:cNvPr id="20" name="TextBox 19"/>
          <p:cNvSpPr txBox="1"/>
          <p:nvPr/>
        </p:nvSpPr>
        <p:spPr>
          <a:xfrm>
            <a:off x="4764482" y="2814936"/>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22" name="TextBox 21">
            <a:extLst>
              <a:ext uri="{C183D7F6-B498-43B3-948B-1728B52AA6E4}">
                <adec:decorative xmlns:adec="http://schemas.microsoft.com/office/drawing/2017/decorative" val="1"/>
              </a:ext>
            </a:extLst>
          </p:cNvPr>
          <p:cNvSpPr txBox="1"/>
          <p:nvPr/>
        </p:nvSpPr>
        <p:spPr>
          <a:xfrm>
            <a:off x="924672" y="3429000"/>
            <a:ext cx="3364319" cy="1938992"/>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
        <p:nvSpPr>
          <p:cNvPr id="28" name="TextBox 27"/>
          <p:cNvSpPr txBox="1"/>
          <p:nvPr/>
        </p:nvSpPr>
        <p:spPr>
          <a:xfrm>
            <a:off x="4794424" y="3429002"/>
            <a:ext cx="442052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Financial Disclosure</a:t>
            </a:r>
          </a:p>
        </p:txBody>
      </p:sp>
    </p:spTree>
    <p:extLst>
      <p:ext uri="{BB962C8B-B14F-4D97-AF65-F5344CB8AC3E}">
        <p14:creationId xmlns:p14="http://schemas.microsoft.com/office/powerpoint/2010/main" val="67154462"/>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352</Words>
  <Application>Microsoft Office PowerPoint</Application>
  <PresentationFormat>On-screen Show (4:3)</PresentationFormat>
  <Paragraphs>40</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Aharoni</vt:lpstr>
      <vt:lpstr>Aptos</vt:lpstr>
      <vt:lpstr>Arial</vt:lpstr>
      <vt:lpstr>Century Schoolbook</vt:lpstr>
      <vt:lpstr>Corbel</vt:lpstr>
      <vt:lpstr>Headlines</vt:lpstr>
      <vt:lpstr>Scenario [2]: What do you Think?</vt:lpstr>
      <vt:lpstr>Scenario [2]:  What do you do?</vt:lpstr>
      <vt:lpstr>SCENARIO [2] – ETHICS PRINCIPLES</vt:lpstr>
      <vt:lpstr>SCENARIO [2] – ETHICS rules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Kunkle</dc:creator>
  <cp:lastModifiedBy>Megan Kunkle</cp:lastModifiedBy>
  <cp:revision>1</cp:revision>
  <dcterms:created xsi:type="dcterms:W3CDTF">2025-02-10T23:33:34Z</dcterms:created>
  <dcterms:modified xsi:type="dcterms:W3CDTF">2025-02-10T23:34:02Z</dcterms:modified>
</cp:coreProperties>
</file>