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61" r:id="rId2"/>
    <p:sldId id="262" r:id="rId3"/>
    <p:sldId id="263" r:id="rId4"/>
    <p:sldId id="26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C3A9E-C334-41AA-959A-0812B72F6E74}"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1A698-AE30-43FE-BBF5-EE13F77C4264}" type="slidenum">
              <a:rPr lang="en-US" smtClean="0"/>
              <a:t>‹#›</a:t>
            </a:fld>
            <a:endParaRPr lang="en-US"/>
          </a:p>
        </p:txBody>
      </p:sp>
    </p:spTree>
    <p:extLst>
      <p:ext uri="{BB962C8B-B14F-4D97-AF65-F5344CB8AC3E}">
        <p14:creationId xmlns:p14="http://schemas.microsoft.com/office/powerpoint/2010/main" val="371046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8B59A4-5444-4971-833A-BF84B6760AD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57379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8B59A4-5444-4971-833A-BF84B6760AD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2527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for an employee in this situation that touch on the principles relating to loyalty to law, selfless service, and responsible stewardship. </a:t>
            </a:r>
          </a:p>
          <a:p>
            <a:pPr>
              <a:spcBef>
                <a:spcPts val="600"/>
              </a:spcBef>
              <a:spcAft>
                <a:spcPts val="600"/>
              </a:spcAft>
            </a:pPr>
            <a:r>
              <a:rPr lang="en-US" dirty="0"/>
              <a:t>Note that this does not appear to be a formal conversation. The boss is walking by, recalls the connection, and solicits the employee’s opinion. Does the context matter? </a:t>
            </a:r>
          </a:p>
          <a:p>
            <a:pPr>
              <a:spcBef>
                <a:spcPts val="600"/>
              </a:spcBef>
              <a:spcAft>
                <a:spcPts val="600"/>
              </a:spcAft>
            </a:pPr>
            <a:r>
              <a:rPr lang="en-US" dirty="0"/>
              <a:t>Ask how employees may respond if similarly asked for their opinion, knowing it could impact their spouse’s employer?</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2DE51-7C01-40CC-AE74-1497594D53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33139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Explain that many</a:t>
            </a:r>
            <a:r>
              <a:rPr lang="en-US" baseline="0" dirty="0"/>
              <a:t> ethics rules apply when dealing with the employer of an employee’s spouse.</a:t>
            </a:r>
          </a:p>
          <a:p>
            <a:pPr>
              <a:spcBef>
                <a:spcPts val="600"/>
              </a:spcBef>
              <a:spcAft>
                <a:spcPts val="600"/>
              </a:spcAft>
            </a:pPr>
            <a:r>
              <a:rPr lang="en-US" baseline="0" dirty="0"/>
              <a:t>The criminal conflict of interest laws treat the spouse’s interests as if they </a:t>
            </a:r>
            <a:r>
              <a:rPr lang="en-US" dirty="0"/>
              <a:t>are</a:t>
            </a:r>
            <a:r>
              <a:rPr lang="en-US" baseline="0" dirty="0"/>
              <a:t> the employee’s (see 18 USC 208 and the definition of “imputed interests” at </a:t>
            </a:r>
            <a:r>
              <a:rPr lang="en-US" b="0" i="0" dirty="0">
                <a:solidFill>
                  <a:srgbClr val="333333"/>
                </a:solidFill>
                <a:effectLst/>
              </a:rPr>
              <a:t>5 CFR 2635.402(b)(2)). (See also 5 CFR Subpart D – Conflicting Financial Interests.)</a:t>
            </a:r>
            <a:endParaRPr lang="en-US" baseline="0" dirty="0"/>
          </a:p>
          <a:p>
            <a:pPr marR="0" lvl="0" algn="l" defTabSz="914400" rtl="0" eaLnBrk="1" fontAlgn="auto" latinLnBrk="0" hangingPunct="1">
              <a:spcBef>
                <a:spcPts val="600"/>
              </a:spcBef>
              <a:spcAft>
                <a:spcPts val="600"/>
              </a:spcAft>
              <a:buClrTx/>
              <a:buSzTx/>
              <a:tabLst/>
              <a:defRPr/>
            </a:pPr>
            <a:r>
              <a:rPr lang="en-US" baseline="0" dirty="0"/>
              <a:t>There is also an appearance consideration, because the employee has a “covered relationship” with their spouse (see 5 CFR Subpart E – Impartiality in Performing Official Duties, specifically 5 CFR 2635.502(a) and the definition of “covered relationship” at 5 CFR 2635.502(b)(1)). </a:t>
            </a:r>
          </a:p>
          <a:p>
            <a:pPr marR="0" lvl="0" algn="l" defTabSz="914400" rtl="0" eaLnBrk="1" fontAlgn="auto" latinLnBrk="0" hangingPunct="1">
              <a:spcBef>
                <a:spcPts val="600"/>
              </a:spcBef>
              <a:spcAft>
                <a:spcPts val="600"/>
              </a:spcAft>
              <a:buClrTx/>
              <a:buSzTx/>
              <a:tabLst/>
              <a:defRPr/>
            </a:pPr>
            <a:r>
              <a:rPr lang="en-US" dirty="0"/>
              <a:t>An e</a:t>
            </a:r>
            <a:r>
              <a:rPr lang="en-US" baseline="0" dirty="0"/>
              <a:t>mployee should take care not to pass along non-public information to their spouse, especially as it concerns the spouse’s employment, nor use their position to influence official actions in which they have a private interest (see 5 CFR Subpart G – Misuse of Position).</a:t>
            </a:r>
          </a:p>
          <a:p>
            <a:pPr>
              <a:spcBef>
                <a:spcPts val="600"/>
              </a:spcBef>
              <a:spcAft>
                <a:spcPts val="600"/>
              </a:spcAft>
              <a:defRPr/>
            </a:pPr>
            <a:r>
              <a:rPr lang="en-US" dirty="0"/>
              <a:t>Additionally, if the employee files a financial disclosure report, their spouse’s employer and associated assets should be disclosed on the report.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2DE51-7C01-40CC-AE74-1497594D53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2054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6357292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9062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957542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5937926"/>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695934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292223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09520"/>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0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773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10884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02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80609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957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6884" y="1241614"/>
            <a:ext cx="8617176" cy="2746483"/>
          </a:xfrm>
        </p:spPr>
        <p:txBody>
          <a:bodyPr>
            <a:noAutofit/>
          </a:bodyPr>
          <a:lstStyle/>
          <a:p>
            <a:pPr>
              <a:lnSpc>
                <a:spcPts val="5800"/>
              </a:lnSpc>
            </a:pPr>
            <a:r>
              <a:rPr lang="en-US" sz="2000" b="1" dirty="0">
                <a:solidFill>
                  <a:srgbClr val="00B0F0"/>
                </a:solidFill>
              </a:rPr>
              <a:t>Scenario [8]:</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056AA4CD-02E0-146A-8E81-EDA24331AE01}"/>
              </a:ext>
            </a:extLst>
          </p:cNvPr>
          <p:cNvSpPr>
            <a:spLocks noGrp="1"/>
          </p:cNvSpPr>
          <p:nvPr>
            <p:ph type="subTitle" idx="1"/>
          </p:nvPr>
        </p:nvSpPr>
        <p:spPr>
          <a:xfrm>
            <a:off x="736886" y="3434670"/>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Tree>
    <p:extLst>
      <p:ext uri="{BB962C8B-B14F-4D97-AF65-F5344CB8AC3E}">
        <p14:creationId xmlns:p14="http://schemas.microsoft.com/office/powerpoint/2010/main" val="221913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84647"/>
            <a:ext cx="8617176" cy="2746483"/>
          </a:xfrm>
        </p:spPr>
        <p:txBody>
          <a:bodyPr>
            <a:noAutofit/>
          </a:bodyPr>
          <a:lstStyle/>
          <a:p>
            <a:pPr>
              <a:lnSpc>
                <a:spcPts val="5800"/>
              </a:lnSpc>
            </a:pPr>
            <a:r>
              <a:rPr lang="en-US" sz="2000" b="1" dirty="0">
                <a:solidFill>
                  <a:srgbClr val="00B0F0"/>
                </a:solidFill>
              </a:rPr>
              <a:t>Scenario [8]:</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1716B0C2-F495-5148-3D93-F3F27BB2CD70}"/>
              </a:ext>
            </a:extLst>
          </p:cNvPr>
          <p:cNvSpPr>
            <a:spLocks noGrp="1"/>
          </p:cNvSpPr>
          <p:nvPr>
            <p:ph type="subTitle" idx="1"/>
          </p:nvPr>
        </p:nvSpPr>
        <p:spPr>
          <a:xfrm>
            <a:off x="838202" y="3429002"/>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Tree>
    <p:extLst>
      <p:ext uri="{BB962C8B-B14F-4D97-AF65-F5344CB8AC3E}">
        <p14:creationId xmlns:p14="http://schemas.microsoft.com/office/powerpoint/2010/main" val="259353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36B4-1949-91C5-87F6-5C81CB090401}"/>
              </a:ext>
            </a:extLst>
          </p:cNvPr>
          <p:cNvSpPr>
            <a:spLocks noGrp="1"/>
          </p:cNvSpPr>
          <p:nvPr>
            <p:ph type="ctrTitle"/>
          </p:nvPr>
        </p:nvSpPr>
        <p:spPr>
          <a:xfrm>
            <a:off x="0" y="-543278"/>
            <a:ext cx="7624581" cy="1549106"/>
          </a:xfrm>
        </p:spPr>
        <p:txBody>
          <a:bodyPr/>
          <a:lstStyle/>
          <a:p>
            <a:r>
              <a:rPr lang="en-US" sz="3600" dirty="0">
                <a:solidFill>
                  <a:srgbClr val="000000"/>
                </a:solidFill>
              </a:rPr>
              <a:t>SCENARIO [8] – ETHICS PRINCIPLES</a:t>
            </a:r>
            <a:endParaRPr lang="en-US" dirty="0"/>
          </a:p>
        </p:txBody>
      </p:sp>
      <p:sp>
        <p:nvSpPr>
          <p:cNvPr id="3" name="Subtitle 2">
            <a:extLst>
              <a:ext uri="{FF2B5EF4-FFF2-40B4-BE49-F238E27FC236}">
                <a16:creationId xmlns:a16="http://schemas.microsoft.com/office/drawing/2014/main" id="{15A01AF3-861D-349E-2A85-AF5226E3FEDD}"/>
              </a:ext>
            </a:extLst>
          </p:cNvPr>
          <p:cNvSpPr>
            <a:spLocks noGrp="1"/>
          </p:cNvSpPr>
          <p:nvPr>
            <p:ph type="subTitle" idx="1"/>
          </p:nvPr>
        </p:nvSpPr>
        <p:spPr>
          <a:xfrm>
            <a:off x="840992" y="337673"/>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
        <p:nvSpPr>
          <p:cNvPr id="10" name="TextBox 9"/>
          <p:cNvSpPr txBox="1"/>
          <p:nvPr/>
        </p:nvSpPr>
        <p:spPr>
          <a:xfrm>
            <a:off x="978437" y="2814937"/>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2003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8912" y="3369191"/>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797214" y="3253275"/>
            <a:ext cx="4420529"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3990733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8EBDA-1504-3310-EEE9-2E7FDEB75DB3}"/>
              </a:ext>
            </a:extLst>
          </p:cNvPr>
          <p:cNvSpPr>
            <a:spLocks noGrp="1"/>
          </p:cNvSpPr>
          <p:nvPr>
            <p:ph type="ctrTitle"/>
          </p:nvPr>
        </p:nvSpPr>
        <p:spPr>
          <a:xfrm>
            <a:off x="0" y="-477909"/>
            <a:ext cx="7624581" cy="1549106"/>
          </a:xfrm>
        </p:spPr>
        <p:txBody>
          <a:bodyPr/>
          <a:lstStyle/>
          <a:p>
            <a:r>
              <a:rPr lang="en-US" sz="3600" dirty="0">
                <a:solidFill>
                  <a:srgbClr val="000000"/>
                </a:solidFill>
              </a:rPr>
              <a:t>SCENARIO [8]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42702"/>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9F54C1D3-73FB-4AE2-4FEE-907B944FDD52}"/>
              </a:ext>
            </a:extLst>
          </p:cNvPr>
          <p:cNvSpPr>
            <a:spLocks noGrp="1"/>
          </p:cNvSpPr>
          <p:nvPr>
            <p:ph type="subTitle" idx="1"/>
          </p:nvPr>
        </p:nvSpPr>
        <p:spPr>
          <a:xfrm>
            <a:off x="840992" y="321368"/>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
        <p:nvSpPr>
          <p:cNvPr id="20" name="TextBox 19"/>
          <p:cNvSpPr txBox="1"/>
          <p:nvPr/>
        </p:nvSpPr>
        <p:spPr>
          <a:xfrm>
            <a:off x="4764482" y="2842703"/>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19386" y="3429000"/>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8" name="TextBox 27"/>
          <p:cNvSpPr txBox="1"/>
          <p:nvPr/>
        </p:nvSpPr>
        <p:spPr>
          <a:xfrm>
            <a:off x="4797214" y="3304367"/>
            <a:ext cx="4420529"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330471265"/>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654</Words>
  <Application>Microsoft Office PowerPoint</Application>
  <PresentationFormat>On-screen Show (4:3)</PresentationFormat>
  <Paragraphs>50</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[8]: What do you Think?</vt:lpstr>
      <vt:lpstr>Scenario [8]: What do you do?</vt:lpstr>
      <vt:lpstr>SCENARIO [8] – ETHICS PRINCIPLES</vt:lpstr>
      <vt:lpstr>SCENARIO [8]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2025-02-10T23:38:45Z</dcterms:created>
  <dcterms:modified xsi:type="dcterms:W3CDTF">2025-02-10T23:39:11Z</dcterms:modified>
</cp:coreProperties>
</file>