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2971" autoAdjust="0"/>
  </p:normalViewPr>
  <p:slideViewPr>
    <p:cSldViewPr>
      <p:cViewPr varScale="1">
        <p:scale>
          <a:sx n="48" d="100"/>
          <a:sy n="48" d="100"/>
        </p:scale>
        <p:origin x="-349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11C82F-F329-40E6-A8B1-C2510ADADD2E}" type="datetimeFigureOut">
              <a:rPr lang="en-US" smtClean="0"/>
              <a:t>1/19/2016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502985-288E-4FB7-9950-46EEACE3201C}" type="slidenum">
              <a:rPr lang="en-US" smtClean="0"/>
              <a:t>‹#›</a:t>
            </a:fld>
            <a:endParaRPr lang="en-US"/>
          </a:p>
        </p:txBody>
      </p:sp>
    </p:spTree>
    <p:extLst>
      <p:ext uri="{BB962C8B-B14F-4D97-AF65-F5344CB8AC3E}">
        <p14:creationId xmlns:p14="http://schemas.microsoft.com/office/powerpoint/2010/main" val="1199986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 c</a:t>
            </a:r>
            <a:r>
              <a:rPr lang="en-US" dirty="0" smtClean="0"/>
              <a:t>ould</a:t>
            </a:r>
            <a:r>
              <a:rPr lang="en-US" baseline="0" dirty="0" smtClean="0"/>
              <a:t> you see a reason to seek ethics advice?</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smtClean="0"/>
          </a:p>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1</a:t>
            </a:fld>
            <a:endParaRPr lang="en-US"/>
          </a:p>
        </p:txBody>
      </p:sp>
    </p:spTree>
    <p:extLst>
      <p:ext uri="{BB962C8B-B14F-4D97-AF65-F5344CB8AC3E}">
        <p14:creationId xmlns:p14="http://schemas.microsoft.com/office/powerpoint/2010/main" val="2617349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steps</a:t>
            </a:r>
            <a:r>
              <a:rPr lang="en-US" baseline="0" dirty="0" smtClean="0"/>
              <a:t> do you take to manage this situation?</a:t>
            </a:r>
          </a:p>
          <a:p>
            <a:endParaRPr lang="en-US" baseline="0" dirty="0" smtClean="0"/>
          </a:p>
          <a:p>
            <a:r>
              <a:rPr lang="en-US" baseline="0" dirty="0" smtClean="0"/>
              <a:t>What questions do you ask?</a:t>
            </a:r>
          </a:p>
          <a:p>
            <a:endParaRPr lang="en-US" baseline="0" dirty="0" smtClean="0"/>
          </a:p>
          <a:p>
            <a:r>
              <a:rPr lang="en-US" baseline="0" dirty="0" smtClean="0"/>
              <a:t>If you seek ethics advice, what information do you provide to your ethics official?</a:t>
            </a:r>
            <a:endParaRPr lang="en-US" dirty="0" smtClean="0"/>
          </a:p>
          <a:p>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2</a:t>
            </a:fld>
            <a:endParaRPr lang="en-US"/>
          </a:p>
        </p:txBody>
      </p:sp>
    </p:spTree>
    <p:extLst>
      <p:ext uri="{BB962C8B-B14F-4D97-AF65-F5344CB8AC3E}">
        <p14:creationId xmlns:p14="http://schemas.microsoft.com/office/powerpoint/2010/main" val="3229614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an employee has a significant change in his or her financial holdings, we find new possibilities for conflicts of interest.  </a:t>
            </a:r>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3</a:t>
            </a:fld>
            <a:endParaRPr lang="en-US"/>
          </a:p>
        </p:txBody>
      </p:sp>
    </p:spTree>
    <p:extLst>
      <p:ext uri="{BB962C8B-B14F-4D97-AF65-F5344CB8AC3E}">
        <p14:creationId xmlns:p14="http://schemas.microsoft.com/office/powerpoint/2010/main" val="518309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an employee’s financial situation</a:t>
            </a:r>
            <a:r>
              <a:rPr lang="en-US" baseline="0" dirty="0" smtClean="0"/>
              <a:t> changes significantly, it is a good idea to update his or her financial disclosure report, and receive updated advice on avoiding financial conflicts of interest.  There is no need to wait until the annual filing cycle to receive this advice. </a:t>
            </a:r>
            <a:endParaRPr lang="en-US" dirty="0"/>
          </a:p>
        </p:txBody>
      </p:sp>
      <p:sp>
        <p:nvSpPr>
          <p:cNvPr id="4" name="Slide Number Placeholder 3"/>
          <p:cNvSpPr>
            <a:spLocks noGrp="1"/>
          </p:cNvSpPr>
          <p:nvPr>
            <p:ph type="sldNum" sz="quarter" idx="10"/>
          </p:nvPr>
        </p:nvSpPr>
        <p:spPr/>
        <p:txBody>
          <a:bodyPr/>
          <a:lstStyle/>
          <a:p>
            <a:fld id="{B2502985-288E-4FB7-9950-46EEACE3201C}" type="slidenum">
              <a:rPr lang="en-US" smtClean="0"/>
              <a:t>4</a:t>
            </a:fld>
            <a:endParaRPr lang="en-US"/>
          </a:p>
        </p:txBody>
      </p:sp>
    </p:spTree>
    <p:extLst>
      <p:ext uri="{BB962C8B-B14F-4D97-AF65-F5344CB8AC3E}">
        <p14:creationId xmlns:p14="http://schemas.microsoft.com/office/powerpoint/2010/main" val="2741552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p:cNvSpPr/>
          <p:nvPr/>
        </p:nvSpPr>
        <p:spPr bwMode="auto">
          <a:xfrm>
            <a:off x="8838008" y="1189204"/>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816685" y="1143294"/>
            <a:ext cx="527577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16685" y="5537926"/>
            <a:ext cx="527577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16685" y="6314441"/>
            <a:ext cx="1197467" cy="365125"/>
          </a:xfrm>
        </p:spPr>
        <p:txBody>
          <a:bodyPr/>
          <a:lstStyle>
            <a:lvl1pPr algn="l">
              <a:defRPr sz="1200">
                <a:solidFill>
                  <a:schemeClr val="tx2"/>
                </a:solidFill>
              </a:defRPr>
            </a:lvl1pPr>
          </a:lstStyle>
          <a:p>
            <a:fld id="{C86E9DD2-A713-4E35-8CEC-CF06A693EBDE}" type="datetimeFigureOut">
              <a:rPr lang="en-US" smtClean="0">
                <a:solidFill>
                  <a:srgbClr val="F5F5F5"/>
                </a:solidFill>
              </a:rPr>
              <a:pPr/>
              <a:t>1/19/2016</a:t>
            </a:fld>
            <a:endParaRPr lang="en-US">
              <a:solidFill>
                <a:srgbClr val="F5F5F5"/>
              </a:solidFill>
            </a:endParaRPr>
          </a:p>
        </p:txBody>
      </p:sp>
      <p:sp>
        <p:nvSpPr>
          <p:cNvPr id="5" name="Footer Placeholder 4"/>
          <p:cNvSpPr>
            <a:spLocks noGrp="1"/>
          </p:cNvSpPr>
          <p:nvPr>
            <p:ph type="ftr" sz="quarter" idx="11"/>
          </p:nvPr>
        </p:nvSpPr>
        <p:spPr>
          <a:xfrm>
            <a:off x="2250444" y="6314441"/>
            <a:ext cx="3842012" cy="365125"/>
          </a:xfrm>
        </p:spPr>
        <p:txBody>
          <a:bodyPr/>
          <a:lstStyle>
            <a:lvl1pPr algn="l">
              <a:defRPr b="0">
                <a:solidFill>
                  <a:schemeClr val="tx2"/>
                </a:solidFill>
              </a:defRPr>
            </a:lvl1pPr>
          </a:lstStyle>
          <a:p>
            <a:endParaRPr lang="en-US">
              <a:solidFill>
                <a:srgbClr val="F5F5F5"/>
              </a:solidFill>
            </a:endParaRPr>
          </a:p>
        </p:txBody>
      </p:sp>
      <p:sp>
        <p:nvSpPr>
          <p:cNvPr id="6" name="Slide Number Placeholder 5"/>
          <p:cNvSpPr>
            <a:spLocks noGrp="1"/>
          </p:cNvSpPr>
          <p:nvPr>
            <p:ph type="sldNum" sz="quarter" idx="12"/>
          </p:nvPr>
        </p:nvSpPr>
        <p:spPr>
          <a:xfrm>
            <a:off x="8838008" y="1416217"/>
            <a:ext cx="305991" cy="365125"/>
          </a:xfrm>
        </p:spPr>
        <p:txBody>
          <a:bodyPr/>
          <a:lstStyle>
            <a:lvl1pPr algn="r">
              <a:defRPr>
                <a:solidFill>
                  <a:schemeClr val="bg2"/>
                </a:solidFill>
              </a:defRPr>
            </a:lvl1pPr>
          </a:lstStyle>
          <a:p>
            <a:fld id="{FC1B147F-F87E-410F-B779-986FBFEFC4CA}" type="slidenum">
              <a:rPr lang="en-US" smtClean="0">
                <a:solidFill>
                  <a:srgbClr val="1D1A1D"/>
                </a:solidFill>
              </a:rPr>
              <a:pPr/>
              <a:t>‹#›</a:t>
            </a:fld>
            <a:endParaRPr lang="en-US">
              <a:solidFill>
                <a:srgbClr val="1D1A1D"/>
              </a:solidFill>
            </a:endParaRPr>
          </a:p>
        </p:txBody>
      </p:sp>
      <p:cxnSp>
        <p:nvCxnSpPr>
          <p:cNvPr id="9" name="Straight Connector 8"/>
          <p:cNvCxnSpPr/>
          <p:nvPr/>
        </p:nvCxnSpPr>
        <p:spPr>
          <a:xfrm>
            <a:off x="580391"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911328"/>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xmlns="">
        <p15:guide id="4294967295"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86200" y="640080"/>
            <a:ext cx="4686299"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365835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5993074" y="642931"/>
            <a:ext cx="1835003"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642933"/>
            <a:ext cx="5303009"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902140" y="5927132"/>
            <a:ext cx="2861142" cy="365125"/>
          </a:xfrm>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4902140" y="6315950"/>
            <a:ext cx="2861142" cy="365125"/>
          </a:xfrm>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5607593"/>
            <a:ext cx="305991" cy="365125"/>
          </a:xfrm>
        </p:spPr>
        <p:txBody>
          <a:bodyPr/>
          <a:lstStyle/>
          <a:p>
            <a:fld id="{FC1B147F-F87E-410F-B779-986FBFEFC4CA}" type="slidenum">
              <a:rPr lang="en-US" smtClean="0">
                <a:solidFill>
                  <a:srgbClr val="F5F5F5"/>
                </a:solidFill>
              </a:rPr>
              <a:pPr/>
              <a:t>‹#›</a:t>
            </a:fld>
            <a:endParaRPr lang="en-US">
              <a:solidFill>
                <a:srgbClr val="F5F5F5"/>
              </a:solidFill>
            </a:endParaRPr>
          </a:p>
        </p:txBody>
      </p:sp>
      <p:cxnSp>
        <p:nvCxnSpPr>
          <p:cNvPr id="13" name="Straight Connector 12"/>
          <p:cNvCxnSpPr/>
          <p:nvPr/>
        </p:nvCxnSpPr>
        <p:spPr>
          <a:xfrm>
            <a:off x="1" y="6199730"/>
            <a:ext cx="7695008"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987191"/>
      </p:ext>
    </p:extLst>
  </p:cSld>
  <p:clrMapOvr>
    <a:masterClrMapping/>
  </p:clrMapOvr>
  <p:extLst mod="1">
    <p:ext uri="{DCECCB84-F9BA-43D5-87BE-67443E8EF086}">
      <p15:sldGuideLst xmlns:p15="http://schemas.microsoft.com/office/powerpoint/2012/main" xmlns="">
        <p15:guide id="4294967295"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677120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p:cNvSpPr/>
          <p:nvPr/>
        </p:nvSpPr>
        <p:spPr bwMode="auto">
          <a:xfrm>
            <a:off x="8838008" y="1393748"/>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460755" y="2571723"/>
            <a:ext cx="6222491"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460755" y="1393748"/>
            <a:ext cx="6301072"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7216" y="6314440"/>
            <a:ext cx="1197467" cy="365125"/>
          </a:xfrm>
        </p:spPr>
        <p:txBody>
          <a:bodyPr/>
          <a:lstStyle>
            <a:lvl1pPr>
              <a:defRPr sz="1200">
                <a:solidFill>
                  <a:schemeClr val="tx1">
                    <a:lumMod val="85000"/>
                    <a:lumOff val="15000"/>
                  </a:schemeClr>
                </a:solidFill>
              </a:defRPr>
            </a:lvl1p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1460755" y="6314441"/>
            <a:ext cx="4860170" cy="365125"/>
          </a:xfrm>
        </p:spPr>
        <p:txBody>
          <a:bodyPr/>
          <a:lstStyle>
            <a:lvl1pPr>
              <a:defRPr b="0">
                <a:solidFill>
                  <a:schemeClr val="tx1">
                    <a:lumMod val="85000"/>
                    <a:lumOff val="15000"/>
                  </a:schemeClr>
                </a:solidFill>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1620761"/>
            <a:ext cx="305991" cy="365125"/>
          </a:xfrm>
        </p:spPr>
        <p:txBody>
          <a:bodyPr/>
          <a:lstStyle>
            <a:lvl1pPr>
              <a:defRPr>
                <a:solidFill>
                  <a:schemeClr val="bg2"/>
                </a:solidFill>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flipH="1">
            <a:off x="1" y="6178167"/>
            <a:ext cx="768324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4871985"/>
      </p:ext>
    </p:extLst>
  </p:cSld>
  <p:clrMapOvr>
    <a:masterClrMapping/>
  </p:clrMapOvr>
  <p:extLst mod="1">
    <p:ext uri="{DCECCB84-F9BA-43D5-87BE-67443E8EF086}">
      <p15:sldGuideLst xmlns:p15="http://schemas.microsoft.com/office/powerpoint/2012/main" xmlns="">
        <p15:guide id="4294967295"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86200" y="540628"/>
            <a:ext cx="46863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86200" y="3712467"/>
            <a:ext cx="46863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84022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7784"/>
            <a:ext cx="2873502"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86200" y="558065"/>
            <a:ext cx="4684014"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0" y="1526671"/>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86200" y="3700826"/>
            <a:ext cx="46863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86200" y="4669432"/>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8" name="Footer Placeholder 7"/>
          <p:cNvSpPr>
            <a:spLocks noGrp="1"/>
          </p:cNvSpPr>
          <p:nvPr>
            <p:ph type="ftr" sz="quarter" idx="11"/>
          </p:nvPr>
        </p:nvSpPr>
        <p:spPr/>
        <p:txBody>
          <a:bodyPr/>
          <a:lstStyle/>
          <a:p>
            <a:endParaRPr lang="en-US">
              <a:solidFill>
                <a:prstClr val="black">
                  <a:lumMod val="85000"/>
                  <a:lumOff val="15000"/>
                </a:prstClr>
              </a:solidFill>
            </a:endParaRPr>
          </a:p>
        </p:txBody>
      </p:sp>
      <p:sp>
        <p:nvSpPr>
          <p:cNvPr id="9" name="Slide Number Placeholder 8"/>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211730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4" name="Footer Placeholder 3"/>
          <p:cNvSpPr>
            <a:spLocks noGrp="1"/>
          </p:cNvSpPr>
          <p:nvPr>
            <p:ph type="ftr" sz="quarter" idx="11"/>
          </p:nvPr>
        </p:nvSpPr>
        <p:spPr/>
        <p:txBody>
          <a:bodyPr/>
          <a:lstStyle/>
          <a:p>
            <a:endParaRPr lang="en-US">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75117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3" name="Footer Placeholder 2"/>
          <p:cNvSpPr>
            <a:spLocks noGrp="1"/>
          </p:cNvSpPr>
          <p:nvPr>
            <p:ph type="ftr" sz="quarter" idx="11"/>
          </p:nvPr>
        </p:nvSpPr>
        <p:spPr/>
        <p:txBody>
          <a:bodyPr/>
          <a:lstStyle/>
          <a:p>
            <a:endParaRPr lang="en-US">
              <a:solidFill>
                <a:prstClr val="black">
                  <a:lumMod val="85000"/>
                  <a:lumOff val="15000"/>
                </a:prstClr>
              </a:solidFill>
            </a:endParaRPr>
          </a:p>
        </p:txBody>
      </p:sp>
      <p:sp>
        <p:nvSpPr>
          <p:cNvPr id="4" name="Slide Number Placeholder 3"/>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82170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5479"/>
            <a:ext cx="2879082"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3886200" y="564147"/>
            <a:ext cx="46863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 y="2621513"/>
            <a:ext cx="2879082"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11453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9214" y="557261"/>
            <a:ext cx="288036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943350" y="1"/>
            <a:ext cx="462915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69214" y="2621512"/>
            <a:ext cx="288036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723585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571500" y="559678"/>
            <a:ext cx="2875430"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886200" y="569066"/>
            <a:ext cx="4686299"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1501" y="5930061"/>
            <a:ext cx="2861142"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3"/>
          </p:nvPr>
        </p:nvSpPr>
        <p:spPr>
          <a:xfrm>
            <a:off x="571501" y="6314441"/>
            <a:ext cx="2861142"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4"/>
          </p:nvPr>
        </p:nvSpPr>
        <p:spPr>
          <a:xfrm>
            <a:off x="8838008" y="5607593"/>
            <a:ext cx="305991"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a:off x="0" y="6199730"/>
            <a:ext cx="337185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0237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pos="2832">
          <p15:clr>
            <a:srgbClr val="F26B43"/>
          </p15:clr>
        </p15:guide>
        <p15:guide id="4294967295" pos="480">
          <p15:clr>
            <a:srgbClr val="F26B43"/>
          </p15:clr>
        </p15:guide>
        <p15:guide id="4294967295" orient="horz" pos="432">
          <p15:clr>
            <a:srgbClr val="F26B43"/>
          </p15:clr>
        </p15:guide>
        <p15:guide id="4294967295" pos="7200">
          <p15:clr>
            <a:srgbClr val="F26B43"/>
          </p15:clr>
        </p15:guide>
        <p15:guide id="429496729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2011959"/>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0" name="Subtitle 9"/>
          <p:cNvSpPr>
            <a:spLocks noGrp="1"/>
          </p:cNvSpPr>
          <p:nvPr>
            <p:ph type="subTitle" idx="1"/>
          </p:nvPr>
        </p:nvSpPr>
        <p:spPr/>
        <p:txBody>
          <a:bodyPr/>
          <a:lstStyle/>
          <a:p>
            <a:endParaRPr lang="en-US"/>
          </a:p>
        </p:txBody>
      </p:sp>
      <p:sp>
        <p:nvSpPr>
          <p:cNvPr id="11" name="Subtitle 2"/>
          <p:cNvSpPr txBox="1">
            <a:spLocks/>
          </p:cNvSpPr>
          <p:nvPr/>
        </p:nvSpPr>
        <p:spPr>
          <a:xfrm>
            <a:off x="921416" y="3778409"/>
            <a:ext cx="10420792"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Your favorite great aunt passes away and leaves you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with a significant inheritance.</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2011959"/>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8" name="Subtitle 7"/>
          <p:cNvSpPr>
            <a:spLocks noGrp="1"/>
          </p:cNvSpPr>
          <p:nvPr>
            <p:ph type="subTitle" idx="1"/>
          </p:nvPr>
        </p:nvSpPr>
        <p:spPr/>
        <p:txBody>
          <a:bodyPr/>
          <a:lstStyle/>
          <a:p>
            <a:endParaRPr lang="en-US"/>
          </a:p>
        </p:txBody>
      </p:sp>
      <p:sp>
        <p:nvSpPr>
          <p:cNvPr id="11" name="Subtitle 2"/>
          <p:cNvSpPr txBox="1">
            <a:spLocks/>
          </p:cNvSpPr>
          <p:nvPr/>
        </p:nvSpPr>
        <p:spPr>
          <a:xfrm>
            <a:off x="921416" y="3778409"/>
            <a:ext cx="10420792"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Your favorite great aunt passes away and leaves you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with a significant inheritance.</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1034684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solidFill>
                  <a:schemeClr val="tx1">
                    <a:lumMod val="50000"/>
                  </a:schemeClr>
                </a:solidFill>
              </a:rPr>
              <a:t>Loyalty to Law</a:t>
            </a:r>
          </a:p>
          <a:p>
            <a:endParaRPr lang="en-US" sz="2400" b="1" dirty="0"/>
          </a:p>
          <a:p>
            <a:r>
              <a:rPr lang="en-US" sz="2400" b="1" dirty="0" smtClean="0"/>
              <a:t>Selfless Service</a:t>
            </a:r>
          </a:p>
          <a:p>
            <a:endParaRPr lang="en-US" sz="2400" b="1" dirty="0"/>
          </a:p>
          <a:p>
            <a:r>
              <a:rPr lang="en-US" sz="2400" b="1" dirty="0" smtClean="0">
                <a:solidFill>
                  <a:schemeClr val="tx1">
                    <a:lumMod val="50000"/>
                  </a:schemeClr>
                </a:solidFill>
              </a:rPr>
              <a:t>Responsible Stewardship</a:t>
            </a:r>
            <a:endParaRPr lang="en-US" sz="1600" dirty="0">
              <a:solidFill>
                <a:schemeClr val="tx1">
                  <a:lumMod val="50000"/>
                </a:schemeClr>
              </a:solidFill>
            </a:endParaRPr>
          </a:p>
        </p:txBody>
      </p:sp>
      <p:sp>
        <p:nvSpPr>
          <p:cNvPr id="23" name="TextBox 22"/>
          <p:cNvSpPr txBox="1"/>
          <p:nvPr/>
        </p:nvSpPr>
        <p:spPr>
          <a:xfrm>
            <a:off x="4800600" y="3580723"/>
            <a:ext cx="4420529" cy="923330"/>
          </a:xfrm>
          <a:prstGeom prst="rect">
            <a:avLst/>
          </a:prstGeom>
          <a:noFill/>
        </p:spPr>
        <p:txBody>
          <a:bodyPr wrap="square" rtlCol="0">
            <a:spAutoFit/>
          </a:bodyPr>
          <a:lstStyle/>
          <a:p>
            <a:r>
              <a:rPr lang="en-US" dirty="0" smtClean="0">
                <a:solidFill>
                  <a:schemeClr val="bg2">
                    <a:lumMod val="75000"/>
                    <a:lumOff val="25000"/>
                  </a:schemeClr>
                </a:solidFill>
              </a:rPr>
              <a:t>18 USC 208</a:t>
            </a:r>
          </a:p>
          <a:p>
            <a:r>
              <a:rPr lang="en-US" dirty="0" smtClean="0">
                <a:solidFill>
                  <a:schemeClr val="bg2">
                    <a:lumMod val="75000"/>
                    <a:lumOff val="25000"/>
                  </a:schemeClr>
                </a:solidFill>
              </a:rPr>
              <a:t>Subpart </a:t>
            </a:r>
            <a:r>
              <a:rPr lang="en-US" dirty="0" smtClean="0">
                <a:solidFill>
                  <a:schemeClr val="bg2">
                    <a:lumMod val="75000"/>
                    <a:lumOff val="25000"/>
                  </a:schemeClr>
                </a:solidFill>
              </a:rPr>
              <a:t>DE</a:t>
            </a:r>
            <a:endParaRPr lang="en-US" dirty="0" smtClean="0">
              <a:solidFill>
                <a:schemeClr val="bg2">
                  <a:lumMod val="75000"/>
                  <a:lumOff val="25000"/>
                </a:schemeClr>
              </a:solidFill>
            </a:endParaRPr>
          </a:p>
          <a:p>
            <a:r>
              <a:rPr lang="en-US" dirty="0" smtClean="0">
                <a:solidFill>
                  <a:schemeClr val="bg2">
                    <a:lumMod val="75000"/>
                    <a:lumOff val="25000"/>
                  </a:schemeClr>
                </a:solidFill>
              </a:rPr>
              <a:t>Financial Disclosure</a:t>
            </a:r>
            <a:endParaRPr lang="en-US" dirty="0">
              <a:solidFill>
                <a:schemeClr val="bg2">
                  <a:lumMod val="75000"/>
                  <a:lumOff val="25000"/>
                </a:schemeClr>
              </a:solidFill>
            </a:endParaRPr>
          </a:p>
        </p:txBody>
      </p:sp>
      <p:sp>
        <p:nvSpPr>
          <p:cNvPr id="25" name="Subtitle 2"/>
          <p:cNvSpPr txBox="1">
            <a:spLocks/>
          </p:cNvSpPr>
          <p:nvPr/>
        </p:nvSpPr>
        <p:spPr>
          <a:xfrm>
            <a:off x="921416" y="1143000"/>
            <a:ext cx="10420792"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Your favorite great aunt passes away and leaves you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with a significant inheritance.</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27" name="Subtitle 2"/>
          <p:cNvSpPr txBox="1">
            <a:spLocks/>
          </p:cNvSpPr>
          <p:nvPr/>
        </p:nvSpPr>
        <p:spPr>
          <a:xfrm>
            <a:off x="921416" y="1143000"/>
            <a:ext cx="10420792"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Your favorite great aunt passes away and leaves you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with a significant inheritance.</a:t>
            </a:r>
            <a:endParaRPr kumimoji="0" lang="en-US" sz="2200" b="0" i="0" u="none" strike="noStrike" kern="1200" cap="none" spc="0" normalizeH="0" baseline="0" noProof="0" dirty="0">
              <a:ln>
                <a:noFill/>
              </a:ln>
              <a:solidFill>
                <a:schemeClr val="tx2"/>
              </a:solidFill>
              <a:effectLst/>
              <a:uLnTx/>
              <a:uFillTx/>
              <a:latin typeface="Aharoni" panose="02010803020104030203" pitchFamily="2" charset="-79"/>
              <a:ea typeface="+mn-ea"/>
              <a:cs typeface="Aharoni" panose="02010803020104030203" pitchFamily="2" charset="-79"/>
            </a:endParaRPr>
          </a:p>
        </p:txBody>
      </p:sp>
      <p:sp>
        <p:nvSpPr>
          <p:cNvPr id="28" name="TextBox 27"/>
          <p:cNvSpPr txBox="1"/>
          <p:nvPr/>
        </p:nvSpPr>
        <p:spPr>
          <a:xfrm>
            <a:off x="4800600" y="3580723"/>
            <a:ext cx="4420529" cy="923330"/>
          </a:xfrm>
          <a:prstGeom prst="rect">
            <a:avLst/>
          </a:prstGeom>
          <a:noFill/>
        </p:spPr>
        <p:txBody>
          <a:bodyPr wrap="square" rtlCol="0">
            <a:spAutoFit/>
          </a:bodyPr>
          <a:lstStyle/>
          <a:p>
            <a:r>
              <a:rPr lang="en-US" dirty="0" smtClean="0"/>
              <a:t>18 USC 208</a:t>
            </a:r>
          </a:p>
          <a:p>
            <a:r>
              <a:rPr lang="en-US" dirty="0" smtClean="0"/>
              <a:t>Subpart </a:t>
            </a:r>
            <a:r>
              <a:rPr lang="en-US" dirty="0" smtClean="0"/>
              <a:t>D</a:t>
            </a:r>
            <a:endParaRPr lang="en-US" dirty="0" smtClean="0"/>
          </a:p>
          <a:p>
            <a:r>
              <a:rPr lang="en-US" dirty="0" smtClean="0"/>
              <a:t>Financial Disclosure</a:t>
            </a:r>
            <a:endParaRPr lang="en-US" dirty="0"/>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261</Words>
  <Application>Microsoft Office PowerPoint</Application>
  <PresentationFormat>On-screen Show (4:3)</PresentationFormat>
  <Paragraphs>48</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Headlines</vt:lpstr>
      <vt:lpstr>What do you Think?</vt:lpstr>
      <vt:lpstr>What do you do?</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 you Think?</dc:title>
  <dc:creator>Education</dc:creator>
  <cp:lastModifiedBy>Patrick Shepherd</cp:lastModifiedBy>
  <cp:revision>9</cp:revision>
  <dcterms:created xsi:type="dcterms:W3CDTF">2015-12-28T14:43:10Z</dcterms:created>
  <dcterms:modified xsi:type="dcterms:W3CDTF">2016-01-19T14:53:42Z</dcterms:modified>
</cp:coreProperties>
</file>