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286" autoAdjust="0"/>
  </p:normalViewPr>
  <p:slideViewPr>
    <p:cSldViewPr>
      <p:cViewPr varScale="1">
        <p:scale>
          <a:sx n="71" d="100"/>
          <a:sy n="71" d="100"/>
        </p:scale>
        <p:origin x="-283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A69215-B7C0-47DD-836A-9ACA8DB1AF7E}" type="datetimeFigureOut">
              <a:rPr lang="en-US" smtClean="0"/>
              <a:t>1/19/2016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CC498-A8C9-40C5-AE9D-245260C1BA2A}" type="slidenum">
              <a:rPr lang="en-US" smtClean="0"/>
              <a:t>‹#›</a:t>
            </a:fld>
            <a:endParaRPr lang="en-US"/>
          </a:p>
        </p:txBody>
      </p:sp>
    </p:spTree>
    <p:extLst>
      <p:ext uri="{BB962C8B-B14F-4D97-AF65-F5344CB8AC3E}">
        <p14:creationId xmlns:p14="http://schemas.microsoft.com/office/powerpoint/2010/main" val="2769411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 c</a:t>
            </a:r>
            <a:r>
              <a:rPr lang="en-US" dirty="0" smtClean="0"/>
              <a:t>ould</a:t>
            </a:r>
            <a:r>
              <a:rPr lang="en-US" baseline="0" dirty="0" smtClean="0"/>
              <a:t> you see a reason to seek ethics advice?</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1</a:t>
            </a:fld>
            <a:endParaRPr lang="en-US"/>
          </a:p>
        </p:txBody>
      </p:sp>
    </p:spTree>
    <p:extLst>
      <p:ext uri="{BB962C8B-B14F-4D97-AF65-F5344CB8AC3E}">
        <p14:creationId xmlns:p14="http://schemas.microsoft.com/office/powerpoint/2010/main" val="1610644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steps</a:t>
            </a:r>
            <a:r>
              <a:rPr lang="en-US" baseline="0" dirty="0" smtClean="0"/>
              <a:t> do you take to manage this situation?</a:t>
            </a:r>
          </a:p>
          <a:p>
            <a:endParaRPr lang="en-US" baseline="0" dirty="0" smtClean="0"/>
          </a:p>
          <a:p>
            <a:r>
              <a:rPr lang="en-US" baseline="0" dirty="0" smtClean="0"/>
              <a:t>What questions do you ask?</a:t>
            </a:r>
          </a:p>
          <a:p>
            <a:endParaRPr lang="en-US" baseline="0" dirty="0" smtClean="0"/>
          </a:p>
          <a:p>
            <a:r>
              <a:rPr lang="en-US" baseline="0" dirty="0" smtClean="0"/>
              <a:t>If you seek ethics advice, what information do you provide to your ethics official?</a:t>
            </a:r>
            <a:endParaRPr lang="en-US" dirty="0" smtClean="0"/>
          </a:p>
          <a:p>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2</a:t>
            </a:fld>
            <a:endParaRPr lang="en-US"/>
          </a:p>
        </p:txBody>
      </p:sp>
    </p:spTree>
    <p:extLst>
      <p:ext uri="{BB962C8B-B14F-4D97-AF65-F5344CB8AC3E}">
        <p14:creationId xmlns:p14="http://schemas.microsoft.com/office/powerpoint/2010/main" val="129522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 ethics issues</a:t>
            </a:r>
            <a:r>
              <a:rPr lang="en-US" baseline="0" dirty="0" smtClean="0"/>
              <a:t> that can arise when an employee marries spouse.  The most obvious arise from financial conflicts with the spouse’s assets, employer etc.  We need to also be concerned potential gifts issues that might arise from the wedding, and concerns around the use of official time during the planning of the wedding.  </a:t>
            </a:r>
          </a:p>
          <a:p>
            <a:endParaRPr lang="en-US" baseline="0" dirty="0" smtClean="0"/>
          </a:p>
          <a:p>
            <a:r>
              <a:rPr lang="en-US" baseline="0" dirty="0" smtClean="0"/>
              <a:t>Consider asking participants if they can anticipate a possible gift issue, misuse issue, and potential conflict of interest.  </a:t>
            </a:r>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3</a:t>
            </a:fld>
            <a:endParaRPr lang="en-US"/>
          </a:p>
        </p:txBody>
      </p:sp>
    </p:spTree>
    <p:extLst>
      <p:ext uri="{BB962C8B-B14F-4D97-AF65-F5344CB8AC3E}">
        <p14:creationId xmlns:p14="http://schemas.microsoft.com/office/powerpoint/2010/main" val="2727999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Briefly</a:t>
            </a:r>
            <a:r>
              <a:rPr lang="en-US" baseline="0" dirty="0" smtClean="0"/>
              <a:t> explain how each of the rules listed might be implicated.</a:t>
            </a:r>
          </a:p>
          <a:p>
            <a:pPr marL="171450" indent="-171450">
              <a:buFont typeface="Arial" panose="020B0604020202020204" pitchFamily="34" charset="0"/>
              <a:buChar char="•"/>
            </a:pPr>
            <a:r>
              <a:rPr lang="en-US" baseline="0" dirty="0" smtClean="0"/>
              <a:t>Spouse’s assets now imputed to employee (208)</a:t>
            </a:r>
          </a:p>
          <a:p>
            <a:pPr marL="171450" indent="-171450">
              <a:buFont typeface="Arial" panose="020B0604020202020204" pitchFamily="34" charset="0"/>
              <a:buChar char="•"/>
            </a:pPr>
            <a:r>
              <a:rPr lang="en-US" baseline="0" dirty="0" smtClean="0"/>
              <a:t>Gifts from subordinates and prohibited sources should be considered under the gift rules</a:t>
            </a:r>
          </a:p>
          <a:p>
            <a:pPr marL="628650" lvl="1" indent="-171450">
              <a:buFont typeface="Arial" panose="020B0604020202020204" pitchFamily="34" charset="0"/>
              <a:buChar char="•"/>
            </a:pPr>
            <a:r>
              <a:rPr lang="en-US" baseline="0" dirty="0" smtClean="0"/>
              <a:t>Consider discussing “special infrequent occasion exception to subpart C </a:t>
            </a:r>
          </a:p>
          <a:p>
            <a:pPr marL="628650" lvl="1" indent="-171450">
              <a:buFont typeface="Arial" panose="020B0604020202020204" pitchFamily="34" charset="0"/>
              <a:buChar char="•"/>
            </a:pPr>
            <a:r>
              <a:rPr lang="en-US" baseline="0" dirty="0" smtClean="0"/>
              <a:t>and the “gifts based on personal relationships” exception under subpart B</a:t>
            </a:r>
          </a:p>
          <a:p>
            <a:pPr marL="171450" lvl="0" indent="-171450">
              <a:buFont typeface="Arial" panose="020B0604020202020204" pitchFamily="34" charset="0"/>
              <a:buChar char="•"/>
            </a:pPr>
            <a:r>
              <a:rPr lang="en-US" baseline="0" dirty="0" smtClean="0"/>
              <a:t>Spouse’s employer, clients, family members etc. may pose appearance concerns under subpart E</a:t>
            </a:r>
          </a:p>
          <a:p>
            <a:pPr marL="171450" lvl="0" indent="-171450">
              <a:buFont typeface="Arial" panose="020B0604020202020204" pitchFamily="34" charset="0"/>
              <a:buChar char="•"/>
            </a:pPr>
            <a:r>
              <a:rPr lang="en-US" baseline="0" dirty="0" smtClean="0"/>
              <a:t>Consider reminding employees about the use of official time in the context of planning an event, you can also touch on your agency’s </a:t>
            </a:r>
            <a:r>
              <a:rPr lang="en-US" i="1" baseline="0" dirty="0" smtClean="0"/>
              <a:t>de </a:t>
            </a:r>
            <a:r>
              <a:rPr lang="en-US" i="1" baseline="0" dirty="0" err="1" smtClean="0"/>
              <a:t>minimis</a:t>
            </a:r>
            <a:r>
              <a:rPr lang="en-US" i="1" baseline="0" dirty="0" smtClean="0"/>
              <a:t> </a:t>
            </a:r>
            <a:r>
              <a:rPr lang="en-US" baseline="0" dirty="0" smtClean="0"/>
              <a:t>policy </a:t>
            </a:r>
          </a:p>
          <a:p>
            <a:pPr marL="171450" lvl="0" indent="-171450">
              <a:buFont typeface="Arial" panose="020B0604020202020204" pitchFamily="34" charset="0"/>
              <a:buChar char="•"/>
            </a:pPr>
            <a:r>
              <a:rPr lang="en-US" baseline="0" dirty="0" smtClean="0"/>
              <a:t>Remind employees that spouse’s assets are reportable on financial disclosure reports</a:t>
            </a:r>
          </a:p>
        </p:txBody>
      </p:sp>
      <p:sp>
        <p:nvSpPr>
          <p:cNvPr id="4" name="Slide Number Placeholder 3"/>
          <p:cNvSpPr>
            <a:spLocks noGrp="1"/>
          </p:cNvSpPr>
          <p:nvPr>
            <p:ph type="sldNum" sz="quarter" idx="10"/>
          </p:nvPr>
        </p:nvSpPr>
        <p:spPr/>
        <p:txBody>
          <a:bodyPr/>
          <a:lstStyle/>
          <a:p>
            <a:fld id="{B62CC498-A8C9-40C5-AE9D-245260C1BA2A}" type="slidenum">
              <a:rPr lang="en-US" smtClean="0"/>
              <a:t>4</a:t>
            </a:fld>
            <a:endParaRPr lang="en-US"/>
          </a:p>
        </p:txBody>
      </p:sp>
    </p:spTree>
    <p:extLst>
      <p:ext uri="{BB962C8B-B14F-4D97-AF65-F5344CB8AC3E}">
        <p14:creationId xmlns:p14="http://schemas.microsoft.com/office/powerpoint/2010/main" val="1799732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4"/>
            <a:ext cx="527577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16685" y="5537926"/>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6685" y="6314441"/>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1/19/2016</a:t>
            </a:fld>
            <a:endParaRPr lang="en-US">
              <a:solidFill>
                <a:srgbClr val="F5F5F5"/>
              </a:solidFill>
            </a:endParaRPr>
          </a:p>
        </p:txBody>
      </p:sp>
      <p:sp>
        <p:nvSpPr>
          <p:cNvPr id="5" name="Footer Placeholder 4"/>
          <p:cNvSpPr>
            <a:spLocks noGrp="1"/>
          </p:cNvSpPr>
          <p:nvPr>
            <p:ph type="ftr" sz="quarter" idx="11"/>
          </p:nvPr>
        </p:nvSpPr>
        <p:spPr>
          <a:xfrm>
            <a:off x="2250444" y="6314441"/>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7"/>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8911328"/>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xmlns="">
        <p15:guide id="4294967295"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0" y="640080"/>
            <a:ext cx="4686299"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65835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4" y="642931"/>
            <a:ext cx="1835003"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642933"/>
            <a:ext cx="5303009"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902140" y="5927132"/>
            <a:ext cx="2861142" cy="365125"/>
          </a:xfrm>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0"/>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3"/>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9987191"/>
      </p:ext>
    </p:extLst>
  </p:cSld>
  <p:clrMapOvr>
    <a:masterClrMapping/>
  </p:clrMapOvr>
  <p:extLst mod="1">
    <p:ext uri="{DCECCB84-F9BA-43D5-87BE-67443E8EF086}">
      <p15:sldGuideLst xmlns:p15="http://schemas.microsoft.com/office/powerpoint/2012/main" xmlns="">
        <p15:guide id="4294967295"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677120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5" y="2571723"/>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57216" y="6314440"/>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1"/>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1"/>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1"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871985"/>
      </p:ext>
    </p:extLst>
  </p:cSld>
  <p:clrMapOvr>
    <a:masterClrMapping/>
  </p:clrMapOvr>
  <p:extLst mod="1">
    <p:ext uri="{DCECCB84-F9BA-43D5-87BE-67443E8EF086}">
      <p15:sldGuideLst xmlns:p15="http://schemas.microsoft.com/office/powerpoint/2012/main" xmlns="">
        <p15:guide id="4294967295"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86200" y="540628"/>
            <a:ext cx="46863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86200" y="3712467"/>
            <a:ext cx="46863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4022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21173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75117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82170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 y="2621513"/>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11453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1"/>
            <a:ext cx="288036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943350" y="1"/>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23585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0" y="559678"/>
            <a:ext cx="2875430"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0" y="569066"/>
            <a:ext cx="4686299"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1501" y="5930061"/>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1"/>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3"/>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023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pos="2832">
          <p15:clr>
            <a:srgbClr val="F26B43"/>
          </p15:clr>
        </p15:guide>
        <p15:guide id="4294967295" pos="480">
          <p15:clr>
            <a:srgbClr val="F26B43"/>
          </p15:clr>
        </p15:guide>
        <p15:guide id="4294967295" orient="horz" pos="432">
          <p15:clr>
            <a:srgbClr val="F26B43"/>
          </p15:clr>
        </p15:guide>
        <p15:guide id="4294967295" pos="7200">
          <p15:clr>
            <a:srgbClr val="F26B43"/>
          </p15:clr>
        </p15:guide>
        <p15:guide id="429496729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59"/>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9" name="Subtitle 2"/>
          <p:cNvSpPr>
            <a:spLocks noGrp="1"/>
          </p:cNvSpPr>
          <p:nvPr>
            <p:ph type="subTitle" idx="1"/>
          </p:nvPr>
        </p:nvSpPr>
        <p:spPr>
          <a:xfrm>
            <a:off x="921416" y="3778409"/>
            <a:ext cx="10420792" cy="1655762"/>
          </a:xfrm>
        </p:spPr>
        <p:txBody>
          <a:bodyPr>
            <a:normAutofit/>
          </a:bodyPr>
          <a:lstStyle/>
          <a:p>
            <a:r>
              <a:rPr lang="en-US" sz="2400" i="0" dirty="0" smtClean="0">
                <a:latin typeface="Aharoni" pitchFamily="2" charset="-79"/>
                <a:cs typeface="Aharoni" pitchFamily="2" charset="-79"/>
              </a:rPr>
              <a:t>You and your partner of many years finally decide to </a:t>
            </a:r>
          </a:p>
          <a:p>
            <a:r>
              <a:rPr lang="en-US" sz="2400" i="0" dirty="0" smtClean="0">
                <a:latin typeface="Aharoni" pitchFamily="2" charset="-79"/>
                <a:cs typeface="Aharoni" pitchFamily="2" charset="-79"/>
              </a:rPr>
              <a:t>make it official and tie the knot.  </a:t>
            </a:r>
            <a:endParaRPr lang="en-US" sz="2200" i="0" dirty="0">
              <a:latin typeface="Aharoni" pitchFamily="2" charset="-79"/>
              <a:cs typeface="Aharoni" pitchFamily="2" charset="-79"/>
            </a:endParaRP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59"/>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8" name="Subtitle 7"/>
          <p:cNvSpPr>
            <a:spLocks noGrp="1"/>
          </p:cNvSpPr>
          <p:nvPr>
            <p:ph type="subTitle" idx="1"/>
          </p:nvPr>
        </p:nvSpPr>
        <p:spPr/>
        <p:txBody>
          <a:bodyPr/>
          <a:lstStyle/>
          <a:p>
            <a:endParaRPr lang="en-US"/>
          </a:p>
        </p:txBody>
      </p:sp>
      <p:sp>
        <p:nvSpPr>
          <p:cNvPr id="9" name="Subtitle 2"/>
          <p:cNvSpPr txBox="1">
            <a:spLocks/>
          </p:cNvSpPr>
          <p:nvPr/>
        </p:nvSpPr>
        <p:spPr>
          <a:xfrm>
            <a:off x="921416" y="3778409"/>
            <a:ext cx="10420792"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0" i="0" u="none" strike="noStrike" kern="1200" cap="none" spc="0" normalizeH="0" baseline="0" noProof="0" smtClean="0">
                <a:ln>
                  <a:noFill/>
                </a:ln>
                <a:solidFill>
                  <a:schemeClr val="tx2"/>
                </a:solidFill>
                <a:effectLst/>
                <a:uLnTx/>
                <a:uFillTx/>
                <a:latin typeface="Aharoni" pitchFamily="2" charset="-79"/>
                <a:ea typeface="+mn-ea"/>
                <a:cs typeface="Aharoni" pitchFamily="2" charset="-79"/>
              </a:rPr>
              <a:t>You and your partner of many years finally decide to </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0" i="0" u="none" strike="noStrike" kern="1200" cap="none" spc="0" normalizeH="0" baseline="0" noProof="0" smtClean="0">
                <a:ln>
                  <a:noFill/>
                </a:ln>
                <a:solidFill>
                  <a:schemeClr val="tx2"/>
                </a:solidFill>
                <a:effectLst/>
                <a:uLnTx/>
                <a:uFillTx/>
                <a:latin typeface="Aharoni" pitchFamily="2" charset="-79"/>
                <a:ea typeface="+mn-ea"/>
                <a:cs typeface="Aharoni" pitchFamily="2" charset="-79"/>
              </a:rPr>
              <a:t>make it official and tie the knot.  </a:t>
            </a:r>
            <a:endParaRPr kumimoji="0" lang="en-US" sz="2200" b="0" i="0" u="none" strike="noStrike" kern="1200" cap="none" spc="0" normalizeH="0" baseline="0" noProof="0" dirty="0">
              <a:ln>
                <a:noFill/>
              </a:ln>
              <a:solidFill>
                <a:schemeClr val="tx2"/>
              </a:solidFill>
              <a:effectLst/>
              <a:uLnTx/>
              <a:uFillTx/>
              <a:latin typeface="Aharoni" pitchFamily="2" charset="-79"/>
              <a:ea typeface="+mn-ea"/>
              <a:cs typeface="Aharoni" pitchFamily="2" charset="-79"/>
            </a:endParaRPr>
          </a:p>
        </p:txBody>
      </p:sp>
    </p:spTree>
    <p:extLst>
      <p:ext uri="{BB962C8B-B14F-4D97-AF65-F5344CB8AC3E}">
        <p14:creationId xmlns:p14="http://schemas.microsoft.com/office/powerpoint/2010/main" val="1034684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t>Loyalty to Law</a:t>
            </a:r>
          </a:p>
          <a:p>
            <a:endParaRPr lang="en-US" sz="2400" b="1" dirty="0"/>
          </a:p>
          <a:p>
            <a:r>
              <a:rPr lang="en-US" sz="2400" b="1" dirty="0" smtClean="0"/>
              <a:t>Selfless Service</a:t>
            </a:r>
          </a:p>
          <a:p>
            <a:endParaRPr lang="en-US" sz="2400" b="1" dirty="0"/>
          </a:p>
          <a:p>
            <a:r>
              <a:rPr lang="en-US" sz="2400" b="1" dirty="0" smtClean="0"/>
              <a:t>Responsible Stewardship</a:t>
            </a:r>
            <a:endParaRPr lang="en-US" sz="1600" dirty="0"/>
          </a:p>
        </p:txBody>
      </p:sp>
      <p:sp>
        <p:nvSpPr>
          <p:cNvPr id="22" name="Content Placeholder 2"/>
          <p:cNvSpPr txBox="1">
            <a:spLocks/>
          </p:cNvSpPr>
          <p:nvPr/>
        </p:nvSpPr>
        <p:spPr>
          <a:xfrm>
            <a:off x="961778" y="969911"/>
            <a:ext cx="7320378" cy="1476868"/>
          </a:xfrm>
          <a:prstGeom prst="rect">
            <a:avLst/>
          </a:prstGeom>
        </p:spPr>
        <p:txBody>
          <a:bodyPr vert="horz" lIns="91440" tIns="45720" rIns="91440" bIns="45720" rtlCol="0">
            <a:normAutofit fontScale="47500" lnSpcReduction="20000"/>
          </a:bodyPr>
          <a:lstStyle/>
          <a:p>
            <a:pPr lvl="0">
              <a:lnSpc>
                <a:spcPct val="114000"/>
              </a:lnSpc>
              <a:defRPr/>
            </a:pPr>
            <a:r>
              <a:rPr lang="en-US" sz="6600" dirty="0" smtClean="0">
                <a:latin typeface="Aharoni" pitchFamily="2" charset="-79"/>
                <a:cs typeface="Aharoni" pitchFamily="2" charset="-79"/>
              </a:rPr>
              <a:t>You and your partner of many years finally decide to make it official and tie the knot.</a:t>
            </a:r>
            <a:endParaRPr kumimoji="0" lang="en-US" sz="4800" b="0" i="1" u="none" strike="noStrike" kern="1200" cap="none" spc="0" normalizeH="0" baseline="0" noProof="0" dirty="0" smtClean="0">
              <a:ln>
                <a:noFill/>
              </a:ln>
              <a:solidFill>
                <a:srgbClr val="00B0F0"/>
              </a:solidFill>
              <a:effectLst/>
              <a:uLnTx/>
              <a:uFillTx/>
              <a:latin typeface="Aharoni" panose="02010803020104030203" pitchFamily="2" charset="-79"/>
              <a:ea typeface="+mn-ea"/>
              <a:cs typeface="Aharoni" panose="02010803020104030203" pitchFamily="2" charset="-79"/>
            </a:endParaRPr>
          </a:p>
        </p:txBody>
      </p:sp>
      <p:sp>
        <p:nvSpPr>
          <p:cNvPr id="23" name="TextBox 22"/>
          <p:cNvSpPr txBox="1"/>
          <p:nvPr/>
        </p:nvSpPr>
        <p:spPr>
          <a:xfrm>
            <a:off x="4800600" y="3580723"/>
            <a:ext cx="4420529" cy="1754326"/>
          </a:xfrm>
          <a:prstGeom prst="rect">
            <a:avLst/>
          </a:prstGeom>
          <a:noFill/>
        </p:spPr>
        <p:txBody>
          <a:bodyPr wrap="square" rtlCol="0">
            <a:spAutoFit/>
          </a:bodyPr>
          <a:lstStyle/>
          <a:p>
            <a:r>
              <a:rPr lang="en-US" dirty="0" smtClean="0">
                <a:solidFill>
                  <a:schemeClr val="bg2">
                    <a:lumMod val="75000"/>
                    <a:lumOff val="25000"/>
                  </a:schemeClr>
                </a:solidFill>
              </a:rPr>
              <a:t>8 USC 208</a:t>
            </a:r>
          </a:p>
          <a:p>
            <a:r>
              <a:rPr lang="en-US" dirty="0" smtClean="0">
                <a:solidFill>
                  <a:schemeClr val="bg2">
                    <a:lumMod val="75000"/>
                    <a:lumOff val="25000"/>
                  </a:schemeClr>
                </a:solidFill>
              </a:rPr>
              <a:t>Subpart B</a:t>
            </a:r>
          </a:p>
          <a:p>
            <a:r>
              <a:rPr lang="en-US" dirty="0" smtClean="0">
                <a:solidFill>
                  <a:schemeClr val="bg2">
                    <a:lumMod val="75000"/>
                    <a:lumOff val="25000"/>
                  </a:schemeClr>
                </a:solidFill>
              </a:rPr>
              <a:t>Subpart C</a:t>
            </a:r>
          </a:p>
          <a:p>
            <a:r>
              <a:rPr lang="en-US" dirty="0" smtClean="0">
                <a:solidFill>
                  <a:schemeClr val="bg2">
                    <a:lumMod val="75000"/>
                    <a:lumOff val="25000"/>
                  </a:schemeClr>
                </a:solidFill>
              </a:rPr>
              <a:t>Subpart E</a:t>
            </a:r>
          </a:p>
          <a:p>
            <a:r>
              <a:rPr lang="en-US" dirty="0" smtClean="0">
                <a:solidFill>
                  <a:schemeClr val="bg2">
                    <a:lumMod val="75000"/>
                    <a:lumOff val="25000"/>
                  </a:schemeClr>
                </a:solidFill>
              </a:rPr>
              <a:t>Subpart G</a:t>
            </a:r>
          </a:p>
          <a:p>
            <a:r>
              <a:rPr lang="en-US" dirty="0" smtClean="0">
                <a:solidFill>
                  <a:schemeClr val="bg2">
                    <a:lumMod val="75000"/>
                    <a:lumOff val="25000"/>
                  </a:schemeClr>
                </a:solidFill>
              </a:rPr>
              <a:t>Financial Disclosure</a:t>
            </a:r>
            <a:endParaRPr lang="en-US" dirty="0">
              <a:solidFill>
                <a:schemeClr val="bg2">
                  <a:lumMod val="75000"/>
                  <a:lumOff val="25000"/>
                </a:schemeClr>
              </a:solidFill>
            </a:endParaRP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25" name="Content Placeholder 2"/>
          <p:cNvSpPr txBox="1">
            <a:spLocks/>
          </p:cNvSpPr>
          <p:nvPr/>
        </p:nvSpPr>
        <p:spPr>
          <a:xfrm>
            <a:off x="961778" y="969911"/>
            <a:ext cx="7320378" cy="1476868"/>
          </a:xfrm>
          <a:prstGeom prst="rect">
            <a:avLst/>
          </a:prstGeom>
        </p:spPr>
        <p:txBody>
          <a:bodyPr vert="horz" lIns="91440" tIns="45720" rIns="91440" bIns="45720" rtlCol="0">
            <a:normAutofit fontScale="47500" lnSpcReduction="20000"/>
          </a:bodyPr>
          <a:lstStyle/>
          <a:p>
            <a:pPr lvl="0">
              <a:lnSpc>
                <a:spcPct val="114000"/>
              </a:lnSpc>
              <a:defRPr/>
            </a:pPr>
            <a:r>
              <a:rPr lang="en-US" sz="6600" dirty="0" smtClean="0">
                <a:latin typeface="Aharoni" pitchFamily="2" charset="-79"/>
                <a:cs typeface="Aharoni" pitchFamily="2" charset="-79"/>
              </a:rPr>
              <a:t>You and your partner of many years finally decide to make it official and tie the knot.</a:t>
            </a:r>
            <a:endParaRPr kumimoji="0" lang="en-US" sz="4800" b="0" i="1" u="none" strike="noStrike" kern="1200" cap="none" spc="0" normalizeH="0" baseline="0" noProof="0" dirty="0" smtClean="0">
              <a:ln>
                <a:noFill/>
              </a:ln>
              <a:solidFill>
                <a:srgbClr val="00B0F0"/>
              </a:solidFill>
              <a:effectLst/>
              <a:uLnTx/>
              <a:uFillTx/>
              <a:latin typeface="Aharoni" panose="02010803020104030203" pitchFamily="2" charset="-79"/>
              <a:ea typeface="+mn-ea"/>
              <a:cs typeface="Aharoni" panose="02010803020104030203" pitchFamily="2" charset="-79"/>
            </a:endParaRPr>
          </a:p>
        </p:txBody>
      </p:sp>
      <p:sp>
        <p:nvSpPr>
          <p:cNvPr id="26" name="TextBox 25"/>
          <p:cNvSpPr txBox="1"/>
          <p:nvPr/>
        </p:nvSpPr>
        <p:spPr>
          <a:xfrm>
            <a:off x="4876800" y="3580723"/>
            <a:ext cx="4420529" cy="1754326"/>
          </a:xfrm>
          <a:prstGeom prst="rect">
            <a:avLst/>
          </a:prstGeom>
          <a:noFill/>
        </p:spPr>
        <p:txBody>
          <a:bodyPr wrap="square" rtlCol="0">
            <a:spAutoFit/>
          </a:bodyPr>
          <a:lstStyle/>
          <a:p>
            <a:r>
              <a:rPr lang="en-US" dirty="0" smtClean="0"/>
              <a:t>18 USC 208</a:t>
            </a:r>
          </a:p>
          <a:p>
            <a:r>
              <a:rPr lang="en-US" dirty="0" smtClean="0"/>
              <a:t>Subpart B</a:t>
            </a:r>
          </a:p>
          <a:p>
            <a:r>
              <a:rPr lang="en-US" dirty="0" smtClean="0"/>
              <a:t>Subpart C</a:t>
            </a:r>
          </a:p>
          <a:p>
            <a:r>
              <a:rPr lang="en-US" dirty="0" smtClean="0"/>
              <a:t>Subpart E</a:t>
            </a:r>
          </a:p>
          <a:p>
            <a:r>
              <a:rPr lang="en-US" dirty="0" smtClean="0"/>
              <a:t>Subpart G</a:t>
            </a:r>
          </a:p>
          <a:p>
            <a:r>
              <a:rPr lang="en-US" dirty="0" smtClean="0"/>
              <a:t>Financial Disclosure</a:t>
            </a:r>
            <a:endParaRPr lang="en-US" dirty="0"/>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409</Words>
  <Application>Microsoft Office PowerPoint</Application>
  <PresentationFormat>On-screen Show (4:3)</PresentationFormat>
  <Paragraphs>61</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Headlines</vt:lpstr>
      <vt:lpstr>What do you Think?</vt:lpstr>
      <vt:lpstr>What do you do?</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you Think?</dc:title>
  <dc:creator>Education</dc:creator>
  <cp:lastModifiedBy>Patrick Shepherd</cp:lastModifiedBy>
  <cp:revision>8</cp:revision>
  <dcterms:created xsi:type="dcterms:W3CDTF">2015-12-28T14:43:10Z</dcterms:created>
  <dcterms:modified xsi:type="dcterms:W3CDTF">2016-01-19T19:01:09Z</dcterms:modified>
</cp:coreProperties>
</file>