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58" r:id="rId4"/>
    <p:sldId id="259" r:id="rId5"/>
  </p:sldIdLst>
  <p:sldSz cx="9144000" cy="6858000" type="screen4x3"/>
  <p:notesSz cx="6858000" cy="9144000"/>
  <p:custDataLst>
    <p:tags r:id="rId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2286" autoAdjust="0"/>
  </p:normalViewPr>
  <p:slideViewPr>
    <p:cSldViewPr>
      <p:cViewPr varScale="1">
        <p:scale>
          <a:sx n="71" d="100"/>
          <a:sy n="71" d="100"/>
        </p:scale>
        <p:origin x="-283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tags" Target="tags/tag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A69215-B7C0-47DD-836A-9ACA8DB1AF7E}" type="datetimeFigureOut">
              <a:rPr lang="en-US" smtClean="0"/>
              <a:t>1/19/2016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2CC498-A8C9-40C5-AE9D-245260C1BA2A}" type="slidenum">
              <a:rPr lang="en-US" smtClean="0"/>
              <a:t>‹#›</a:t>
            </a:fld>
            <a:endParaRPr lang="en-US"/>
          </a:p>
        </p:txBody>
      </p:sp>
    </p:spTree>
    <p:extLst>
      <p:ext uri="{BB962C8B-B14F-4D97-AF65-F5344CB8AC3E}">
        <p14:creationId xmlns:p14="http://schemas.microsoft.com/office/powerpoint/2010/main" val="2769411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Imagine that you find yourself</a:t>
            </a:r>
            <a:r>
              <a:rPr lang="en-US" baseline="0" dirty="0" smtClean="0"/>
              <a:t> in this situation, c</a:t>
            </a:r>
            <a:r>
              <a:rPr lang="en-US" dirty="0" smtClean="0"/>
              <a:t>ould</a:t>
            </a:r>
            <a:r>
              <a:rPr lang="en-US" baseline="0" dirty="0" smtClean="0"/>
              <a:t> you see a reason to seek ethics advice?</a:t>
            </a:r>
          </a:p>
          <a:p>
            <a:endParaRPr lang="en-US" baseline="0" dirty="0" smtClean="0"/>
          </a:p>
          <a:p>
            <a:r>
              <a:rPr lang="en-US" baseline="0" dirty="0" smtClean="0"/>
              <a:t>If so, what questions might you ask?</a:t>
            </a:r>
          </a:p>
          <a:p>
            <a:endParaRPr lang="en-US" baseline="0" dirty="0" smtClean="0"/>
          </a:p>
          <a:p>
            <a:r>
              <a:rPr lang="en-US" baseline="0" dirty="0" smtClean="0"/>
              <a:t>Do any of the principles in your book seem to be implicated by this scenario?  </a:t>
            </a:r>
          </a:p>
          <a:p>
            <a:endParaRPr lang="en-US" baseline="0" dirty="0" smtClean="0"/>
          </a:p>
          <a:p>
            <a:r>
              <a:rPr lang="en-US" baseline="0" dirty="0" smtClean="0"/>
              <a:t>Do any rules come to mind?</a:t>
            </a:r>
            <a:endParaRPr lang="en-US" dirty="0"/>
          </a:p>
        </p:txBody>
      </p:sp>
      <p:sp>
        <p:nvSpPr>
          <p:cNvPr id="4" name="Slide Number Placeholder 3"/>
          <p:cNvSpPr>
            <a:spLocks noGrp="1"/>
          </p:cNvSpPr>
          <p:nvPr>
            <p:ph type="sldNum" sz="quarter" idx="10"/>
          </p:nvPr>
        </p:nvSpPr>
        <p:spPr/>
        <p:txBody>
          <a:bodyPr/>
          <a:lstStyle/>
          <a:p>
            <a:fld id="{B62CC498-A8C9-40C5-AE9D-245260C1BA2A}" type="slidenum">
              <a:rPr lang="en-US" smtClean="0"/>
              <a:t>1</a:t>
            </a:fld>
            <a:endParaRPr lang="en-US"/>
          </a:p>
        </p:txBody>
      </p:sp>
    </p:spTree>
    <p:extLst>
      <p:ext uri="{BB962C8B-B14F-4D97-AF65-F5344CB8AC3E}">
        <p14:creationId xmlns:p14="http://schemas.microsoft.com/office/powerpoint/2010/main" val="1610644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steps</a:t>
            </a:r>
            <a:r>
              <a:rPr lang="en-US" baseline="0" dirty="0" smtClean="0"/>
              <a:t> do you take to manage this situation?</a:t>
            </a:r>
          </a:p>
          <a:p>
            <a:endParaRPr lang="en-US" baseline="0" dirty="0" smtClean="0"/>
          </a:p>
          <a:p>
            <a:r>
              <a:rPr lang="en-US" baseline="0" dirty="0" smtClean="0"/>
              <a:t>What questions do you ask?</a:t>
            </a:r>
          </a:p>
          <a:p>
            <a:endParaRPr lang="en-US" baseline="0" dirty="0" smtClean="0"/>
          </a:p>
          <a:p>
            <a:r>
              <a:rPr lang="en-US" baseline="0" dirty="0" smtClean="0"/>
              <a:t>If you seek ethics advice, what information do you provide to your ethics official?</a:t>
            </a:r>
            <a:endParaRPr lang="en-US" dirty="0" smtClean="0"/>
          </a:p>
          <a:p>
            <a:endParaRPr lang="en-US" dirty="0"/>
          </a:p>
        </p:txBody>
      </p:sp>
      <p:sp>
        <p:nvSpPr>
          <p:cNvPr id="4" name="Slide Number Placeholder 3"/>
          <p:cNvSpPr>
            <a:spLocks noGrp="1"/>
          </p:cNvSpPr>
          <p:nvPr>
            <p:ph type="sldNum" sz="quarter" idx="10"/>
          </p:nvPr>
        </p:nvSpPr>
        <p:spPr/>
        <p:txBody>
          <a:bodyPr/>
          <a:lstStyle/>
          <a:p>
            <a:fld id="{B62CC498-A8C9-40C5-AE9D-245260C1BA2A}" type="slidenum">
              <a:rPr lang="en-US" smtClean="0"/>
              <a:t>2</a:t>
            </a:fld>
            <a:endParaRPr lang="en-US"/>
          </a:p>
        </p:txBody>
      </p:sp>
    </p:spTree>
    <p:extLst>
      <p:ext uri="{BB962C8B-B14F-4D97-AF65-F5344CB8AC3E}">
        <p14:creationId xmlns:p14="http://schemas.microsoft.com/office/powerpoint/2010/main" val="129522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many ethics issues</a:t>
            </a:r>
            <a:r>
              <a:rPr lang="en-US" baseline="0" dirty="0" smtClean="0"/>
              <a:t> that can arise when an employee marries spouse.  The most obvious arise from financial conflicts with the spouse’s assets, employer etc.  We need to also be concerned potential gifts issues that might arise from the wedding, and concerns around the use of official time during the planning of the wedding.  </a:t>
            </a:r>
          </a:p>
          <a:p>
            <a:endParaRPr lang="en-US" baseline="0" dirty="0" smtClean="0"/>
          </a:p>
          <a:p>
            <a:r>
              <a:rPr lang="en-US" baseline="0" dirty="0" smtClean="0"/>
              <a:t>Consider asking participants if they can anticipate a possible gift issue, misuse issue, and potential conflict of interest.  </a:t>
            </a:r>
            <a:endParaRPr lang="en-US" dirty="0"/>
          </a:p>
        </p:txBody>
      </p:sp>
      <p:sp>
        <p:nvSpPr>
          <p:cNvPr id="4" name="Slide Number Placeholder 3"/>
          <p:cNvSpPr>
            <a:spLocks noGrp="1"/>
          </p:cNvSpPr>
          <p:nvPr>
            <p:ph type="sldNum" sz="quarter" idx="10"/>
          </p:nvPr>
        </p:nvSpPr>
        <p:spPr/>
        <p:txBody>
          <a:bodyPr/>
          <a:lstStyle/>
          <a:p>
            <a:fld id="{B62CC498-A8C9-40C5-AE9D-245260C1BA2A}" type="slidenum">
              <a:rPr lang="en-US" smtClean="0"/>
              <a:t>3</a:t>
            </a:fld>
            <a:endParaRPr lang="en-US"/>
          </a:p>
        </p:txBody>
      </p:sp>
    </p:spTree>
    <p:extLst>
      <p:ext uri="{BB962C8B-B14F-4D97-AF65-F5344CB8AC3E}">
        <p14:creationId xmlns:p14="http://schemas.microsoft.com/office/powerpoint/2010/main" val="2727999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Briefly</a:t>
            </a:r>
            <a:r>
              <a:rPr lang="en-US" baseline="0" dirty="0" smtClean="0"/>
              <a:t> explain how each of the rules listed might be implicated.</a:t>
            </a:r>
          </a:p>
          <a:p>
            <a:pPr marL="171450" indent="-171450">
              <a:buFont typeface="Arial" panose="020B0604020202020204" pitchFamily="34" charset="0"/>
              <a:buChar char="•"/>
            </a:pPr>
            <a:r>
              <a:rPr lang="en-US" baseline="0" dirty="0" smtClean="0"/>
              <a:t>Spouse’s assets now imputed to employee (208)</a:t>
            </a:r>
          </a:p>
          <a:p>
            <a:pPr marL="171450" indent="-171450">
              <a:buFont typeface="Arial" panose="020B0604020202020204" pitchFamily="34" charset="0"/>
              <a:buChar char="•"/>
            </a:pPr>
            <a:r>
              <a:rPr lang="en-US" baseline="0" dirty="0" smtClean="0"/>
              <a:t>Gifts from subordinates and prohibited sources should be considered under the gift rules</a:t>
            </a:r>
          </a:p>
          <a:p>
            <a:pPr marL="628650" lvl="1" indent="-171450">
              <a:buFont typeface="Arial" panose="020B0604020202020204" pitchFamily="34" charset="0"/>
              <a:buChar char="•"/>
            </a:pPr>
            <a:r>
              <a:rPr lang="en-US" baseline="0" dirty="0" smtClean="0"/>
              <a:t>Consider discussing “special infrequent occasion exception to subpart C </a:t>
            </a:r>
          </a:p>
          <a:p>
            <a:pPr marL="628650" lvl="1" indent="-171450">
              <a:buFont typeface="Arial" panose="020B0604020202020204" pitchFamily="34" charset="0"/>
              <a:buChar char="•"/>
            </a:pPr>
            <a:r>
              <a:rPr lang="en-US" baseline="0" dirty="0" smtClean="0"/>
              <a:t>and the “gifts based on personal relationships” exception under subpart B</a:t>
            </a:r>
          </a:p>
          <a:p>
            <a:pPr marL="171450" lvl="0" indent="-171450">
              <a:buFont typeface="Arial" panose="020B0604020202020204" pitchFamily="34" charset="0"/>
              <a:buChar char="•"/>
            </a:pPr>
            <a:r>
              <a:rPr lang="en-US" baseline="0" dirty="0" smtClean="0"/>
              <a:t>Spouse’s employer, clients, family members etc. may pose appearance concerns under subpart E</a:t>
            </a:r>
          </a:p>
          <a:p>
            <a:pPr marL="171450" lvl="0" indent="-171450">
              <a:buFont typeface="Arial" panose="020B0604020202020204" pitchFamily="34" charset="0"/>
              <a:buChar char="•"/>
            </a:pPr>
            <a:r>
              <a:rPr lang="en-US" baseline="0" dirty="0" smtClean="0"/>
              <a:t>Consider reminding employees about the use of official time in the context of planning an event, you can also touch on your agency’s </a:t>
            </a:r>
            <a:r>
              <a:rPr lang="en-US" i="1" baseline="0" dirty="0" smtClean="0"/>
              <a:t>de </a:t>
            </a:r>
            <a:r>
              <a:rPr lang="en-US" i="1" baseline="0" dirty="0" err="1" smtClean="0"/>
              <a:t>minimis</a:t>
            </a:r>
            <a:r>
              <a:rPr lang="en-US" i="1" baseline="0" dirty="0" smtClean="0"/>
              <a:t> </a:t>
            </a:r>
            <a:r>
              <a:rPr lang="en-US" baseline="0" dirty="0" smtClean="0"/>
              <a:t>policy </a:t>
            </a:r>
          </a:p>
          <a:p>
            <a:pPr marL="171450" lvl="0" indent="-171450">
              <a:buFont typeface="Arial" panose="020B0604020202020204" pitchFamily="34" charset="0"/>
              <a:buChar char="•"/>
            </a:pPr>
            <a:r>
              <a:rPr lang="en-US" baseline="0" dirty="0" smtClean="0"/>
              <a:t>Remind employees that spouse’s assets are reportable on financial disclosure reports</a:t>
            </a:r>
          </a:p>
        </p:txBody>
      </p:sp>
      <p:sp>
        <p:nvSpPr>
          <p:cNvPr id="4" name="Slide Number Placeholder 3"/>
          <p:cNvSpPr>
            <a:spLocks noGrp="1"/>
          </p:cNvSpPr>
          <p:nvPr>
            <p:ph type="sldNum" sz="quarter" idx="10"/>
          </p:nvPr>
        </p:nvSpPr>
        <p:spPr/>
        <p:txBody>
          <a:bodyPr/>
          <a:lstStyle/>
          <a:p>
            <a:fld id="{B62CC498-A8C9-40C5-AE9D-245260C1BA2A}" type="slidenum">
              <a:rPr lang="en-US" smtClean="0"/>
              <a:t>4</a:t>
            </a:fld>
            <a:endParaRPr lang="en-US"/>
          </a:p>
        </p:txBody>
      </p:sp>
    </p:spTree>
    <p:extLst>
      <p:ext uri="{BB962C8B-B14F-4D97-AF65-F5344CB8AC3E}">
        <p14:creationId xmlns:p14="http://schemas.microsoft.com/office/powerpoint/2010/main" val="1799732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2" name="Freeform 6"/>
          <p:cNvSpPr/>
          <p:nvPr/>
        </p:nvSpPr>
        <p:spPr bwMode="auto">
          <a:xfrm>
            <a:off x="8838008" y="1189204"/>
            <a:ext cx="305991"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2" name="Title 1"/>
          <p:cNvSpPr>
            <a:spLocks noGrp="1"/>
          </p:cNvSpPr>
          <p:nvPr>
            <p:ph type="ctrTitle"/>
          </p:nvPr>
        </p:nvSpPr>
        <p:spPr>
          <a:xfrm>
            <a:off x="816685" y="1143294"/>
            <a:ext cx="5275772" cy="4268965"/>
          </a:xfrm>
        </p:spPr>
        <p:txBody>
          <a:bodyPr anchor="t">
            <a:normAutofit/>
          </a:bodyPr>
          <a:lstStyle>
            <a:lvl1pPr algn="l">
              <a:lnSpc>
                <a:spcPct val="85000"/>
              </a:lnSpc>
              <a:defRPr sz="77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16685" y="5537926"/>
            <a:ext cx="5275772" cy="706355"/>
          </a:xfrm>
        </p:spPr>
        <p:txBody>
          <a:bodyPr>
            <a:normAutofit/>
          </a:bodyPr>
          <a:lstStyle>
            <a:lvl1pPr marL="0" indent="0" algn="l">
              <a:lnSpc>
                <a:spcPct val="114000"/>
              </a:lnSpc>
              <a:spcBef>
                <a:spcPts val="0"/>
              </a:spcBef>
              <a:buNone/>
              <a:defRPr sz="20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816685" y="6314441"/>
            <a:ext cx="1197467" cy="365125"/>
          </a:xfrm>
        </p:spPr>
        <p:txBody>
          <a:bodyPr/>
          <a:lstStyle>
            <a:lvl1pPr algn="l">
              <a:defRPr sz="1200">
                <a:solidFill>
                  <a:schemeClr val="tx2"/>
                </a:solidFill>
              </a:defRPr>
            </a:lvl1pPr>
          </a:lstStyle>
          <a:p>
            <a:fld id="{C86E9DD2-A713-4E35-8CEC-CF06A693EBDE}" type="datetimeFigureOut">
              <a:rPr lang="en-US" smtClean="0">
                <a:solidFill>
                  <a:srgbClr val="F5F5F5"/>
                </a:solidFill>
              </a:rPr>
              <a:pPr/>
              <a:t>1/19/2016</a:t>
            </a:fld>
            <a:endParaRPr lang="en-US">
              <a:solidFill>
                <a:srgbClr val="F5F5F5"/>
              </a:solidFill>
            </a:endParaRPr>
          </a:p>
        </p:txBody>
      </p:sp>
      <p:sp>
        <p:nvSpPr>
          <p:cNvPr id="5" name="Footer Placeholder 4"/>
          <p:cNvSpPr>
            <a:spLocks noGrp="1"/>
          </p:cNvSpPr>
          <p:nvPr>
            <p:ph type="ftr" sz="quarter" idx="11"/>
          </p:nvPr>
        </p:nvSpPr>
        <p:spPr>
          <a:xfrm>
            <a:off x="2250444" y="6314441"/>
            <a:ext cx="3842012" cy="365125"/>
          </a:xfrm>
        </p:spPr>
        <p:txBody>
          <a:bodyPr/>
          <a:lstStyle>
            <a:lvl1pPr algn="l">
              <a:defRPr b="0">
                <a:solidFill>
                  <a:schemeClr val="tx2"/>
                </a:solidFill>
              </a:defRPr>
            </a:lvl1pPr>
          </a:lstStyle>
          <a:p>
            <a:endParaRPr lang="en-US">
              <a:solidFill>
                <a:srgbClr val="F5F5F5"/>
              </a:solidFill>
            </a:endParaRPr>
          </a:p>
        </p:txBody>
      </p:sp>
      <p:sp>
        <p:nvSpPr>
          <p:cNvPr id="6" name="Slide Number Placeholder 5"/>
          <p:cNvSpPr>
            <a:spLocks noGrp="1"/>
          </p:cNvSpPr>
          <p:nvPr>
            <p:ph type="sldNum" sz="quarter" idx="12"/>
          </p:nvPr>
        </p:nvSpPr>
        <p:spPr>
          <a:xfrm>
            <a:off x="8838008" y="1416217"/>
            <a:ext cx="305991" cy="365125"/>
          </a:xfrm>
        </p:spPr>
        <p:txBody>
          <a:bodyPr/>
          <a:lstStyle>
            <a:lvl1pPr algn="r">
              <a:defRPr>
                <a:solidFill>
                  <a:schemeClr val="bg2"/>
                </a:solidFill>
              </a:defRPr>
            </a:lvl1pPr>
          </a:lstStyle>
          <a:p>
            <a:fld id="{FC1B147F-F87E-410F-B779-986FBFEFC4CA}" type="slidenum">
              <a:rPr lang="en-US" smtClean="0">
                <a:solidFill>
                  <a:srgbClr val="1D1A1D"/>
                </a:solidFill>
              </a:rPr>
              <a:pPr/>
              <a:t>‹#›</a:t>
            </a:fld>
            <a:endParaRPr lang="en-US">
              <a:solidFill>
                <a:srgbClr val="1D1A1D"/>
              </a:solidFill>
            </a:endParaRPr>
          </a:p>
        </p:txBody>
      </p:sp>
      <p:cxnSp>
        <p:nvCxnSpPr>
          <p:cNvPr id="9" name="Straight Connector 8"/>
          <p:cNvCxnSpPr/>
          <p:nvPr/>
        </p:nvCxnSpPr>
        <p:spPr>
          <a:xfrm>
            <a:off x="580391"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8911328"/>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xmlns="">
        <p15:guide id="4294967295"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86200" y="640080"/>
            <a:ext cx="4686299" cy="558414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5" name="Footer Placeholder 4"/>
          <p:cNvSpPr>
            <a:spLocks noGrp="1"/>
          </p:cNvSpPr>
          <p:nvPr>
            <p:ph type="ftr" sz="quarter" idx="11"/>
          </p:nvPr>
        </p:nvSpPr>
        <p:spPr/>
        <p:txBody>
          <a:bodyPr/>
          <a:lstStyle/>
          <a:p>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3365835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2" name="Freeform 6"/>
          <p:cNvSpPr/>
          <p:nvPr/>
        </p:nvSpPr>
        <p:spPr bwMode="auto">
          <a:xfrm>
            <a:off x="8838008" y="5380580"/>
            <a:ext cx="305991"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262626"/>
          </a:solidFill>
          <a:ln w="0">
            <a:noFill/>
            <a:prstDash val="solid"/>
            <a:round/>
            <a:headEnd/>
            <a:tailEnd/>
          </a:ln>
        </p:spPr>
      </p:sp>
      <p:sp>
        <p:nvSpPr>
          <p:cNvPr id="2" name="Vertical Title 1"/>
          <p:cNvSpPr>
            <a:spLocks noGrp="1"/>
          </p:cNvSpPr>
          <p:nvPr>
            <p:ph type="title" orient="vert"/>
          </p:nvPr>
        </p:nvSpPr>
        <p:spPr>
          <a:xfrm>
            <a:off x="5993074" y="642931"/>
            <a:ext cx="1835003" cy="4678106"/>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642933"/>
            <a:ext cx="5303009" cy="467810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902140" y="5927132"/>
            <a:ext cx="2861142" cy="365125"/>
          </a:xfrm>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5" name="Footer Placeholder 4"/>
          <p:cNvSpPr>
            <a:spLocks noGrp="1"/>
          </p:cNvSpPr>
          <p:nvPr>
            <p:ph type="ftr" sz="quarter" idx="11"/>
          </p:nvPr>
        </p:nvSpPr>
        <p:spPr>
          <a:xfrm>
            <a:off x="4902140" y="6315950"/>
            <a:ext cx="2861142" cy="365125"/>
          </a:xfrm>
        </p:spPr>
        <p:txBody>
          <a:bodyPr/>
          <a:lstStyle/>
          <a:p>
            <a:endParaRPr lang="en-US">
              <a:solidFill>
                <a:prstClr val="black">
                  <a:lumMod val="85000"/>
                  <a:lumOff val="15000"/>
                </a:prstClr>
              </a:solidFill>
            </a:endParaRPr>
          </a:p>
        </p:txBody>
      </p:sp>
      <p:sp>
        <p:nvSpPr>
          <p:cNvPr id="6" name="Slide Number Placeholder 5"/>
          <p:cNvSpPr>
            <a:spLocks noGrp="1"/>
          </p:cNvSpPr>
          <p:nvPr>
            <p:ph type="sldNum" sz="quarter" idx="12"/>
          </p:nvPr>
        </p:nvSpPr>
        <p:spPr>
          <a:xfrm>
            <a:off x="8838008" y="5607593"/>
            <a:ext cx="305991" cy="365125"/>
          </a:xfrm>
        </p:spPr>
        <p:txBody>
          <a:bodyPr/>
          <a:lstStyle/>
          <a:p>
            <a:fld id="{FC1B147F-F87E-410F-B779-986FBFEFC4CA}" type="slidenum">
              <a:rPr lang="en-US" smtClean="0">
                <a:solidFill>
                  <a:srgbClr val="F5F5F5"/>
                </a:solidFill>
              </a:rPr>
              <a:pPr/>
              <a:t>‹#›</a:t>
            </a:fld>
            <a:endParaRPr lang="en-US">
              <a:solidFill>
                <a:srgbClr val="F5F5F5"/>
              </a:solidFill>
            </a:endParaRPr>
          </a:p>
        </p:txBody>
      </p:sp>
      <p:cxnSp>
        <p:nvCxnSpPr>
          <p:cNvPr id="13" name="Straight Connector 12"/>
          <p:cNvCxnSpPr/>
          <p:nvPr/>
        </p:nvCxnSpPr>
        <p:spPr>
          <a:xfrm>
            <a:off x="1" y="6199730"/>
            <a:ext cx="7695008"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9987191"/>
      </p:ext>
    </p:extLst>
  </p:cSld>
  <p:clrMapOvr>
    <a:masterClrMapping/>
  </p:clrMapOvr>
  <p:extLst mod="1">
    <p:ext uri="{DCECCB84-F9BA-43D5-87BE-67443E8EF086}">
      <p15:sldGuideLst xmlns:p15="http://schemas.microsoft.com/office/powerpoint/2012/main" xmlns="">
        <p15:guide id="4294967295" pos="64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5" name="Footer Placeholder 4"/>
          <p:cNvSpPr>
            <a:spLocks noGrp="1"/>
          </p:cNvSpPr>
          <p:nvPr>
            <p:ph type="ftr" sz="quarter" idx="11"/>
          </p:nvPr>
        </p:nvSpPr>
        <p:spPr/>
        <p:txBody>
          <a:bodyPr/>
          <a:lstStyle/>
          <a:p>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1677120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7" name="Freeform 6"/>
          <p:cNvSpPr/>
          <p:nvPr/>
        </p:nvSpPr>
        <p:spPr bwMode="auto">
          <a:xfrm>
            <a:off x="8838008" y="1393748"/>
            <a:ext cx="305991"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460755" y="2571723"/>
            <a:ext cx="6222491" cy="3286153"/>
          </a:xfrm>
        </p:spPr>
        <p:txBody>
          <a:bodyPr anchor="t">
            <a:normAutofit/>
          </a:bodyPr>
          <a:lstStyle>
            <a:lvl1pPr>
              <a:lnSpc>
                <a:spcPct val="85000"/>
              </a:lnSpc>
              <a:defRPr sz="7700" cap="all" baseline="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460755" y="1393748"/>
            <a:ext cx="6301072" cy="819150"/>
          </a:xfrm>
        </p:spPr>
        <p:txBody>
          <a:bodyPr anchor="ctr">
            <a:normAutofit/>
          </a:bodyPr>
          <a:lstStyle>
            <a:lvl1pPr marL="0" indent="0" algn="r">
              <a:lnSpc>
                <a:spcPct val="113000"/>
              </a:lnSpc>
              <a:spcBef>
                <a:spcPts val="0"/>
              </a:spcBef>
              <a:buNone/>
              <a:defRPr sz="2000" b="0" i="1" baseline="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57216" y="6314440"/>
            <a:ext cx="1197467" cy="365125"/>
          </a:xfrm>
        </p:spPr>
        <p:txBody>
          <a:bodyPr/>
          <a:lstStyle>
            <a:lvl1pPr>
              <a:defRPr sz="1200">
                <a:solidFill>
                  <a:schemeClr val="tx1">
                    <a:lumMod val="85000"/>
                    <a:lumOff val="15000"/>
                  </a:schemeClr>
                </a:solidFill>
              </a:defRPr>
            </a:lvl1p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5" name="Footer Placeholder 4"/>
          <p:cNvSpPr>
            <a:spLocks noGrp="1"/>
          </p:cNvSpPr>
          <p:nvPr>
            <p:ph type="ftr" sz="quarter" idx="11"/>
          </p:nvPr>
        </p:nvSpPr>
        <p:spPr>
          <a:xfrm>
            <a:off x="1460755" y="6314441"/>
            <a:ext cx="4860170" cy="365125"/>
          </a:xfrm>
        </p:spPr>
        <p:txBody>
          <a:bodyPr/>
          <a:lstStyle>
            <a:lvl1pPr>
              <a:defRPr b="0">
                <a:solidFill>
                  <a:schemeClr val="tx1">
                    <a:lumMod val="85000"/>
                    <a:lumOff val="15000"/>
                  </a:schemeClr>
                </a:solidFill>
              </a:defRPr>
            </a:lvl1pPr>
          </a:lstStyle>
          <a:p>
            <a:endParaRPr lang="en-US">
              <a:solidFill>
                <a:prstClr val="black">
                  <a:lumMod val="85000"/>
                  <a:lumOff val="15000"/>
                </a:prstClr>
              </a:solidFill>
            </a:endParaRPr>
          </a:p>
        </p:txBody>
      </p:sp>
      <p:sp>
        <p:nvSpPr>
          <p:cNvPr id="6" name="Slide Number Placeholder 5"/>
          <p:cNvSpPr>
            <a:spLocks noGrp="1"/>
          </p:cNvSpPr>
          <p:nvPr>
            <p:ph type="sldNum" sz="quarter" idx="12"/>
          </p:nvPr>
        </p:nvSpPr>
        <p:spPr>
          <a:xfrm>
            <a:off x="8838008" y="1620761"/>
            <a:ext cx="305991" cy="365125"/>
          </a:xfrm>
        </p:spPr>
        <p:txBody>
          <a:bodyPr/>
          <a:lstStyle>
            <a:lvl1pPr>
              <a:defRPr>
                <a:solidFill>
                  <a:schemeClr val="bg2"/>
                </a:solidFill>
              </a:defRPr>
            </a:lvl1pPr>
          </a:lstStyle>
          <a:p>
            <a:fld id="{FC1B147F-F87E-410F-B779-986FBFEFC4CA}" type="slidenum">
              <a:rPr lang="en-US" smtClean="0">
                <a:solidFill>
                  <a:srgbClr val="F5F5F5"/>
                </a:solidFill>
              </a:rPr>
              <a:pPr/>
              <a:t>‹#›</a:t>
            </a:fld>
            <a:endParaRPr lang="en-US">
              <a:solidFill>
                <a:srgbClr val="F5F5F5"/>
              </a:solidFill>
            </a:endParaRPr>
          </a:p>
        </p:txBody>
      </p:sp>
      <p:cxnSp>
        <p:nvCxnSpPr>
          <p:cNvPr id="10" name="Straight Connector 9"/>
          <p:cNvCxnSpPr/>
          <p:nvPr/>
        </p:nvCxnSpPr>
        <p:spPr>
          <a:xfrm flipH="1">
            <a:off x="1" y="6178167"/>
            <a:ext cx="7683245"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4871985"/>
      </p:ext>
    </p:extLst>
  </p:cSld>
  <p:clrMapOvr>
    <a:masterClrMapping/>
  </p:clrMapOvr>
  <p:extLst mod="1">
    <p:ext uri="{DCECCB84-F9BA-43D5-87BE-67443E8EF086}">
      <p15:sldGuideLst xmlns:p15="http://schemas.microsoft.com/office/powerpoint/2012/main" xmlns="">
        <p15:guide id="4294967295" pos="645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86200" y="540628"/>
            <a:ext cx="4686300" cy="248894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86200" y="3712467"/>
            <a:ext cx="4686300" cy="24822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6" name="Footer Placeholder 5"/>
          <p:cNvSpPr>
            <a:spLocks noGrp="1"/>
          </p:cNvSpPr>
          <p:nvPr>
            <p:ph type="ftr" sz="quarter" idx="11"/>
          </p:nvPr>
        </p:nvSpPr>
        <p:spPr/>
        <p:txBody>
          <a:bodyPr/>
          <a:lstStyle/>
          <a:p>
            <a:endParaRPr lang="en-US">
              <a:solidFill>
                <a:prstClr val="black">
                  <a:lumMod val="85000"/>
                  <a:lumOff val="15000"/>
                </a:prstClr>
              </a:solidFill>
            </a:endParaRPr>
          </a:p>
        </p:txBody>
      </p:sp>
      <p:sp>
        <p:nvSpPr>
          <p:cNvPr id="7" name="Slide Number Placeholder 6"/>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1840224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557784"/>
            <a:ext cx="2873502" cy="495604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886200" y="558065"/>
            <a:ext cx="4684014"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86200" y="1526671"/>
            <a:ext cx="4684014" cy="1755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86200" y="3700826"/>
            <a:ext cx="46863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86200" y="4669432"/>
            <a:ext cx="4684014" cy="1755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8" name="Footer Placeholder 7"/>
          <p:cNvSpPr>
            <a:spLocks noGrp="1"/>
          </p:cNvSpPr>
          <p:nvPr>
            <p:ph type="ftr" sz="quarter" idx="11"/>
          </p:nvPr>
        </p:nvSpPr>
        <p:spPr/>
        <p:txBody>
          <a:bodyPr/>
          <a:lstStyle/>
          <a:p>
            <a:endParaRPr lang="en-US">
              <a:solidFill>
                <a:prstClr val="black">
                  <a:lumMod val="85000"/>
                  <a:lumOff val="15000"/>
                </a:prstClr>
              </a:solidFill>
            </a:endParaRPr>
          </a:p>
        </p:txBody>
      </p:sp>
      <p:sp>
        <p:nvSpPr>
          <p:cNvPr id="9" name="Slide Number Placeholder 8"/>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3211730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4" name="Footer Placeholder 3"/>
          <p:cNvSpPr>
            <a:spLocks noGrp="1"/>
          </p:cNvSpPr>
          <p:nvPr>
            <p:ph type="ftr" sz="quarter" idx="11"/>
          </p:nvPr>
        </p:nvSpPr>
        <p:spPr/>
        <p:txBody>
          <a:bodyPr/>
          <a:lstStyle/>
          <a:p>
            <a:endParaRPr lang="en-US">
              <a:solidFill>
                <a:prstClr val="black">
                  <a:lumMod val="85000"/>
                  <a:lumOff val="15000"/>
                </a:prstClr>
              </a:solidFill>
            </a:endParaRPr>
          </a:p>
        </p:txBody>
      </p:sp>
      <p:sp>
        <p:nvSpPr>
          <p:cNvPr id="5" name="Slide Number Placeholder 4"/>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1751171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3" name="Footer Placeholder 2"/>
          <p:cNvSpPr>
            <a:spLocks noGrp="1"/>
          </p:cNvSpPr>
          <p:nvPr>
            <p:ph type="ftr" sz="quarter" idx="11"/>
          </p:nvPr>
        </p:nvSpPr>
        <p:spPr/>
        <p:txBody>
          <a:bodyPr/>
          <a:lstStyle/>
          <a:p>
            <a:endParaRPr lang="en-US">
              <a:solidFill>
                <a:prstClr val="black">
                  <a:lumMod val="85000"/>
                  <a:lumOff val="15000"/>
                </a:prstClr>
              </a:solidFill>
            </a:endParaRPr>
          </a:p>
        </p:txBody>
      </p:sp>
      <p:sp>
        <p:nvSpPr>
          <p:cNvPr id="4" name="Slide Number Placeholder 3"/>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821704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 y="555479"/>
            <a:ext cx="2879082" cy="1921022"/>
          </a:xfrm>
        </p:spPr>
        <p:txBody>
          <a:bodyPr anchor="t">
            <a:noAutofit/>
          </a:bodyPr>
          <a:lstStyle>
            <a:lvl1pPr>
              <a:lnSpc>
                <a:spcPct val="93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3886200" y="564147"/>
            <a:ext cx="4686300" cy="5622644"/>
          </a:xfrm>
        </p:spPr>
        <p:txBody>
          <a:bodyPr/>
          <a:lstStyle>
            <a:lvl1pPr>
              <a:lnSpc>
                <a:spcPct val="112000"/>
              </a:lnSpc>
              <a:defRPr sz="2000"/>
            </a:lvl1pPr>
            <a:lvl2pPr>
              <a:lnSpc>
                <a:spcPct val="112000"/>
              </a:lnSpc>
              <a:defRPr sz="1800"/>
            </a:lvl2pPr>
            <a:lvl3pPr>
              <a:lnSpc>
                <a:spcPct val="112000"/>
              </a:lnSpc>
              <a:defRPr sz="1600"/>
            </a:lvl3pPr>
            <a:lvl4pPr>
              <a:lnSpc>
                <a:spcPct val="112000"/>
              </a:lnSpc>
              <a:defRPr sz="1400"/>
            </a:lvl4pPr>
            <a:lvl5pPr>
              <a:lnSpc>
                <a:spcPct val="112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 y="2621513"/>
            <a:ext cx="2879082" cy="3239537"/>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6" name="Footer Placeholder 5"/>
          <p:cNvSpPr>
            <a:spLocks noGrp="1"/>
          </p:cNvSpPr>
          <p:nvPr>
            <p:ph type="ftr" sz="quarter" idx="11"/>
          </p:nvPr>
        </p:nvSpPr>
        <p:spPr/>
        <p:txBody>
          <a:bodyPr/>
          <a:lstStyle/>
          <a:p>
            <a:endParaRPr lang="en-US">
              <a:solidFill>
                <a:prstClr val="black">
                  <a:lumMod val="85000"/>
                  <a:lumOff val="15000"/>
                </a:prstClr>
              </a:solidFill>
            </a:endParaRPr>
          </a:p>
        </p:txBody>
      </p:sp>
      <p:sp>
        <p:nvSpPr>
          <p:cNvPr id="7" name="Slide Number Placeholder 6"/>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1114536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69214" y="557261"/>
            <a:ext cx="2880360" cy="1919239"/>
          </a:xfrm>
        </p:spPr>
        <p:txBody>
          <a:bodyPr anchor="t">
            <a:noAutofit/>
          </a:bodyPr>
          <a:lstStyle>
            <a:lvl1pPr>
              <a:lnSpc>
                <a:spcPct val="93000"/>
              </a:lnSpc>
              <a:defRPr sz="40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943350" y="1"/>
            <a:ext cx="4629150"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69214" y="2621512"/>
            <a:ext cx="2880360" cy="3236976"/>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6" name="Footer Placeholder 5"/>
          <p:cNvSpPr>
            <a:spLocks noGrp="1"/>
          </p:cNvSpPr>
          <p:nvPr>
            <p:ph type="ftr" sz="quarter" idx="11"/>
          </p:nvPr>
        </p:nvSpPr>
        <p:spPr/>
        <p:txBody>
          <a:bodyPr/>
          <a:lstStyle/>
          <a:p>
            <a:endParaRPr lang="en-US">
              <a:solidFill>
                <a:prstClr val="black">
                  <a:lumMod val="85000"/>
                  <a:lumOff val="15000"/>
                </a:prstClr>
              </a:solidFill>
            </a:endParaRPr>
          </a:p>
        </p:txBody>
      </p:sp>
      <p:sp>
        <p:nvSpPr>
          <p:cNvPr id="7" name="Slide Number Placeholder 6"/>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37235851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Freeform 6"/>
          <p:cNvSpPr/>
          <p:nvPr/>
        </p:nvSpPr>
        <p:spPr bwMode="auto">
          <a:xfrm>
            <a:off x="8838008" y="5380580"/>
            <a:ext cx="305991"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571500" y="559678"/>
            <a:ext cx="2875430" cy="495249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886200" y="569066"/>
            <a:ext cx="4686299" cy="565515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1501" y="5930061"/>
            <a:ext cx="2861142" cy="365125"/>
          </a:xfrm>
          <a:prstGeom prst="rect">
            <a:avLst/>
          </a:prstGeom>
        </p:spPr>
        <p:txBody>
          <a:bodyPr vert="horz" lIns="91440" tIns="45720" rIns="91440" bIns="45720" rtlCol="0" anchor="t"/>
          <a:lstStyle>
            <a:lvl1pPr algn="r">
              <a:defRPr sz="1000" b="0" i="1" baseline="0">
                <a:solidFill>
                  <a:schemeClr val="tx1">
                    <a:lumMod val="85000"/>
                    <a:lumOff val="15000"/>
                  </a:schemeClr>
                </a:solidFill>
                <a:latin typeface="+mj-lt"/>
              </a:defRPr>
            </a:lvl1p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5" name="Footer Placeholder 4"/>
          <p:cNvSpPr>
            <a:spLocks noGrp="1"/>
          </p:cNvSpPr>
          <p:nvPr>
            <p:ph type="ftr" sz="quarter" idx="3"/>
          </p:nvPr>
        </p:nvSpPr>
        <p:spPr>
          <a:xfrm>
            <a:off x="571501" y="6314441"/>
            <a:ext cx="2861142" cy="365125"/>
          </a:xfrm>
          <a:prstGeom prst="rect">
            <a:avLst/>
          </a:prstGeom>
        </p:spPr>
        <p:txBody>
          <a:bodyPr vert="horz" lIns="91440" tIns="45720" rIns="91440" bIns="45720" rtlCol="0" anchor="t"/>
          <a:lstStyle>
            <a:lvl1pPr algn="r">
              <a:defRPr sz="1200" b="1" i="1" baseline="0">
                <a:solidFill>
                  <a:schemeClr val="tx1">
                    <a:lumMod val="85000"/>
                    <a:lumOff val="15000"/>
                  </a:schemeClr>
                </a:solidFill>
                <a:latin typeface="+mj-lt"/>
              </a:defRPr>
            </a:lvl1pPr>
          </a:lstStyle>
          <a:p>
            <a:endParaRPr lang="en-US">
              <a:solidFill>
                <a:prstClr val="black">
                  <a:lumMod val="85000"/>
                  <a:lumOff val="15000"/>
                </a:prstClr>
              </a:solidFill>
            </a:endParaRPr>
          </a:p>
        </p:txBody>
      </p:sp>
      <p:sp>
        <p:nvSpPr>
          <p:cNvPr id="6" name="Slide Number Placeholder 5"/>
          <p:cNvSpPr>
            <a:spLocks noGrp="1"/>
          </p:cNvSpPr>
          <p:nvPr>
            <p:ph type="sldNum" sz="quarter" idx="4"/>
          </p:nvPr>
        </p:nvSpPr>
        <p:spPr>
          <a:xfrm>
            <a:off x="8838008" y="5607593"/>
            <a:ext cx="305991"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FC1B147F-F87E-410F-B779-986FBFEFC4CA}" type="slidenum">
              <a:rPr lang="en-US" smtClean="0">
                <a:solidFill>
                  <a:srgbClr val="F5F5F5"/>
                </a:solidFill>
              </a:rPr>
              <a:pPr/>
              <a:t>‹#›</a:t>
            </a:fld>
            <a:endParaRPr lang="en-US">
              <a:solidFill>
                <a:srgbClr val="F5F5F5"/>
              </a:solidFill>
            </a:endParaRPr>
          </a:p>
        </p:txBody>
      </p:sp>
      <p:cxnSp>
        <p:nvCxnSpPr>
          <p:cNvPr id="10" name="Straight Connector 9"/>
          <p:cNvCxnSpPr/>
          <p:nvPr/>
        </p:nvCxnSpPr>
        <p:spPr>
          <a:xfrm>
            <a:off x="0" y="6199730"/>
            <a:ext cx="337185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40237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p:titleStyle>
    <p:body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4294967295" pos="2832">
          <p15:clr>
            <a:srgbClr val="F26B43"/>
          </p15:clr>
        </p15:guide>
        <p15:guide id="4294967295" pos="480">
          <p15:clr>
            <a:srgbClr val="F26B43"/>
          </p15:clr>
        </p15:guide>
        <p15:guide id="4294967295" orient="horz" pos="432">
          <p15:clr>
            <a:srgbClr val="F26B43"/>
          </p15:clr>
        </p15:guide>
        <p15:guide id="4294967295" pos="7200">
          <p15:clr>
            <a:srgbClr val="F26B43"/>
          </p15:clr>
        </p15:guide>
        <p15:guide id="4294967295" pos="32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4113" y="2011959"/>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do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Think</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9" name="Subtitle 2"/>
          <p:cNvSpPr>
            <a:spLocks noGrp="1"/>
          </p:cNvSpPr>
          <p:nvPr>
            <p:ph type="subTitle" idx="1"/>
          </p:nvPr>
        </p:nvSpPr>
        <p:spPr>
          <a:xfrm>
            <a:off x="921416" y="3778409"/>
            <a:ext cx="10420792" cy="1655762"/>
          </a:xfrm>
        </p:spPr>
        <p:txBody>
          <a:bodyPr>
            <a:normAutofit/>
          </a:bodyPr>
          <a:lstStyle/>
          <a:p>
            <a:r>
              <a:rPr lang="en-US" sz="2400" i="0" dirty="0" smtClean="0">
                <a:latin typeface="Aharoni" pitchFamily="2" charset="-79"/>
                <a:cs typeface="Aharoni" pitchFamily="2" charset="-79"/>
              </a:rPr>
              <a:t>You and your partner of many years finally decide to </a:t>
            </a:r>
          </a:p>
          <a:p>
            <a:r>
              <a:rPr lang="en-US" sz="2400" i="0" dirty="0" smtClean="0">
                <a:latin typeface="Aharoni" pitchFamily="2" charset="-79"/>
                <a:cs typeface="Aharoni" pitchFamily="2" charset="-79"/>
              </a:rPr>
              <a:t>make it official and tie the knot.  </a:t>
            </a:r>
            <a:endParaRPr lang="en-US" sz="2200" i="0" dirty="0">
              <a:latin typeface="Aharoni" pitchFamily="2" charset="-79"/>
              <a:cs typeface="Aharoni" pitchFamily="2" charset="-79"/>
            </a:endParaRPr>
          </a:p>
        </p:txBody>
      </p:sp>
    </p:spTree>
    <p:extLst>
      <p:ext uri="{BB962C8B-B14F-4D97-AF65-F5344CB8AC3E}">
        <p14:creationId xmlns:p14="http://schemas.microsoft.com/office/powerpoint/2010/main" val="3097697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4113" y="2011959"/>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do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do</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8" name="Subtitle 7"/>
          <p:cNvSpPr>
            <a:spLocks noGrp="1"/>
          </p:cNvSpPr>
          <p:nvPr>
            <p:ph type="subTitle" idx="1"/>
          </p:nvPr>
        </p:nvSpPr>
        <p:spPr/>
        <p:txBody>
          <a:bodyPr/>
          <a:lstStyle/>
          <a:p>
            <a:endParaRPr lang="en-US"/>
          </a:p>
        </p:txBody>
      </p:sp>
      <p:sp>
        <p:nvSpPr>
          <p:cNvPr id="9" name="Subtitle 2"/>
          <p:cNvSpPr txBox="1">
            <a:spLocks/>
          </p:cNvSpPr>
          <p:nvPr/>
        </p:nvSpPr>
        <p:spPr>
          <a:xfrm>
            <a:off x="921416" y="3778409"/>
            <a:ext cx="10420792" cy="1655762"/>
          </a:xfrm>
          <a:prstGeom prst="rect">
            <a:avLst/>
          </a:prstGeom>
        </p:spPr>
        <p:txBody>
          <a:bodyPr vert="horz" lIns="91440" tIns="45720" rIns="91440" bIns="45720" rtlCol="0">
            <a:normAutofit/>
          </a:body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2400" b="0" i="0" u="none" strike="noStrike" kern="1200" cap="none" spc="0" normalizeH="0" baseline="0" noProof="0" smtClean="0">
                <a:ln>
                  <a:noFill/>
                </a:ln>
                <a:solidFill>
                  <a:schemeClr val="tx2"/>
                </a:solidFill>
                <a:effectLst/>
                <a:uLnTx/>
                <a:uFillTx/>
                <a:latin typeface="Aharoni" pitchFamily="2" charset="-79"/>
                <a:ea typeface="+mn-ea"/>
                <a:cs typeface="Aharoni" pitchFamily="2" charset="-79"/>
              </a:rPr>
              <a:t>You and your partner of many years finally decide to </a:t>
            </a:r>
          </a:p>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2400" b="0" i="0" u="none" strike="noStrike" kern="1200" cap="none" spc="0" normalizeH="0" baseline="0" noProof="0" smtClean="0">
                <a:ln>
                  <a:noFill/>
                </a:ln>
                <a:solidFill>
                  <a:schemeClr val="tx2"/>
                </a:solidFill>
                <a:effectLst/>
                <a:uLnTx/>
                <a:uFillTx/>
                <a:latin typeface="Aharoni" pitchFamily="2" charset="-79"/>
                <a:ea typeface="+mn-ea"/>
                <a:cs typeface="Aharoni" pitchFamily="2" charset="-79"/>
              </a:rPr>
              <a:t>make it official and tie the knot.  </a:t>
            </a:r>
            <a:endParaRPr kumimoji="0" lang="en-US" sz="2200" b="0" i="0" u="none" strike="noStrike" kern="1200" cap="none" spc="0" normalizeH="0" baseline="0" noProof="0" dirty="0">
              <a:ln>
                <a:noFill/>
              </a:ln>
              <a:solidFill>
                <a:schemeClr val="tx2"/>
              </a:solidFill>
              <a:effectLst/>
              <a:uLnTx/>
              <a:uFillTx/>
              <a:latin typeface="Aharoni" pitchFamily="2" charset="-79"/>
              <a:ea typeface="+mn-ea"/>
              <a:cs typeface="Aharoni" pitchFamily="2" charset="-79"/>
            </a:endParaRPr>
          </a:p>
        </p:txBody>
      </p:sp>
    </p:spTree>
    <p:extLst>
      <p:ext uri="{BB962C8B-B14F-4D97-AF65-F5344CB8AC3E}">
        <p14:creationId xmlns:p14="http://schemas.microsoft.com/office/powerpoint/2010/main" val="10346842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143000" y="2819400"/>
            <a:ext cx="3305266" cy="461665"/>
          </a:xfrm>
          <a:prstGeom prst="rect">
            <a:avLst/>
          </a:prstGeom>
          <a:noFill/>
        </p:spPr>
        <p:txBody>
          <a:bodyPr wrap="square" rtlCol="0">
            <a:spAutoFit/>
          </a:bodyPr>
          <a:lstStyle/>
          <a:p>
            <a:r>
              <a:rPr lang="en-US" sz="2400" dirty="0" smtClean="0">
                <a:latin typeface="Aharoni" panose="02010803020104030203" pitchFamily="2" charset="-79"/>
                <a:cs typeface="Aharoni" panose="02010803020104030203" pitchFamily="2" charset="-79"/>
              </a:rPr>
              <a:t>ETHICS PRINCIPLES</a:t>
            </a:r>
            <a:endParaRPr lang="en-US" sz="2400" dirty="0">
              <a:solidFill>
                <a:srgbClr val="00B0F0"/>
              </a:solidFill>
              <a:latin typeface="Aharoni" panose="02010803020104030203" pitchFamily="2" charset="-79"/>
              <a:cs typeface="Aharoni" panose="02010803020104030203" pitchFamily="2" charset="-79"/>
            </a:endParaRPr>
          </a:p>
        </p:txBody>
      </p:sp>
      <p:sp>
        <p:nvSpPr>
          <p:cNvPr id="11" name="Rounded Rectangle 10"/>
          <p:cNvSpPr/>
          <p:nvPr/>
        </p:nvSpPr>
        <p:spPr>
          <a:xfrm>
            <a:off x="843888" y="2590800"/>
            <a:ext cx="3574364" cy="335280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4" name="TextBox 13"/>
          <p:cNvSpPr txBox="1"/>
          <p:nvPr/>
        </p:nvSpPr>
        <p:spPr>
          <a:xfrm>
            <a:off x="4863204" y="2814935"/>
            <a:ext cx="3305266" cy="461665"/>
          </a:xfrm>
          <a:prstGeom prst="rect">
            <a:avLst/>
          </a:prstGeom>
          <a:noFill/>
        </p:spPr>
        <p:txBody>
          <a:bodyPr wrap="square" rtlCol="0">
            <a:spAutoFit/>
          </a:bodyPr>
          <a:lstStyle/>
          <a:p>
            <a:r>
              <a:rPr lang="en-US" sz="2400" dirty="0" smtClean="0">
                <a:solidFill>
                  <a:schemeClr val="bg2">
                    <a:lumMod val="75000"/>
                    <a:lumOff val="25000"/>
                  </a:schemeClr>
                </a:solidFill>
                <a:latin typeface="Aharoni" panose="02010803020104030203" pitchFamily="2" charset="-79"/>
                <a:cs typeface="Aharoni" panose="02010803020104030203" pitchFamily="2" charset="-79"/>
              </a:rPr>
              <a:t>ETHICS RULES</a:t>
            </a:r>
            <a:endParaRPr lang="en-US" sz="2400" dirty="0">
              <a:solidFill>
                <a:schemeClr val="bg2">
                  <a:lumMod val="75000"/>
                  <a:lumOff val="25000"/>
                </a:schemeClr>
              </a:solidFill>
              <a:latin typeface="Aharoni" panose="02010803020104030203" pitchFamily="2" charset="-79"/>
              <a:cs typeface="Aharoni" panose="02010803020104030203" pitchFamily="2" charset="-79"/>
            </a:endParaRPr>
          </a:p>
        </p:txBody>
      </p:sp>
      <p:sp>
        <p:nvSpPr>
          <p:cNvPr id="17" name="Rounded Rectangle 16"/>
          <p:cNvSpPr/>
          <p:nvPr/>
        </p:nvSpPr>
        <p:spPr>
          <a:xfrm>
            <a:off x="4629933" y="2590800"/>
            <a:ext cx="3574364" cy="3352800"/>
          </a:xfrm>
          <a:prstGeom prst="roundRect">
            <a:avLst/>
          </a:prstGeom>
          <a:noFill/>
          <a:ln w="38100">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8" name="TextBox 17"/>
          <p:cNvSpPr txBox="1"/>
          <p:nvPr/>
        </p:nvSpPr>
        <p:spPr>
          <a:xfrm>
            <a:off x="838200" y="3581400"/>
            <a:ext cx="3508589" cy="1938992"/>
          </a:xfrm>
          <a:prstGeom prst="rect">
            <a:avLst/>
          </a:prstGeom>
          <a:noFill/>
        </p:spPr>
        <p:txBody>
          <a:bodyPr wrap="none" rtlCol="0">
            <a:spAutoFit/>
          </a:bodyPr>
          <a:lstStyle/>
          <a:p>
            <a:r>
              <a:rPr lang="en-US" sz="2400" b="1" dirty="0" smtClean="0"/>
              <a:t>Loyalty to Law</a:t>
            </a:r>
          </a:p>
          <a:p>
            <a:endParaRPr lang="en-US" sz="2400" b="1" dirty="0"/>
          </a:p>
          <a:p>
            <a:r>
              <a:rPr lang="en-US" sz="2400" b="1" dirty="0" smtClean="0"/>
              <a:t>Selfless Service</a:t>
            </a:r>
          </a:p>
          <a:p>
            <a:endParaRPr lang="en-US" sz="2400" b="1" dirty="0"/>
          </a:p>
          <a:p>
            <a:r>
              <a:rPr lang="en-US" sz="2400" b="1" dirty="0" smtClean="0"/>
              <a:t>Responsible Stewardship</a:t>
            </a:r>
            <a:endParaRPr lang="en-US" sz="1600" dirty="0"/>
          </a:p>
        </p:txBody>
      </p:sp>
      <p:sp>
        <p:nvSpPr>
          <p:cNvPr id="22" name="Content Placeholder 2"/>
          <p:cNvSpPr txBox="1">
            <a:spLocks/>
          </p:cNvSpPr>
          <p:nvPr/>
        </p:nvSpPr>
        <p:spPr>
          <a:xfrm>
            <a:off x="961778" y="969911"/>
            <a:ext cx="7320378" cy="1476868"/>
          </a:xfrm>
          <a:prstGeom prst="rect">
            <a:avLst/>
          </a:prstGeom>
        </p:spPr>
        <p:txBody>
          <a:bodyPr vert="horz" lIns="91440" tIns="45720" rIns="91440" bIns="45720" rtlCol="0">
            <a:normAutofit fontScale="47500" lnSpcReduction="20000"/>
          </a:bodyPr>
          <a:lstStyle/>
          <a:p>
            <a:pPr lvl="0">
              <a:lnSpc>
                <a:spcPct val="114000"/>
              </a:lnSpc>
              <a:defRPr/>
            </a:pPr>
            <a:r>
              <a:rPr lang="en-US" sz="6600" dirty="0" smtClean="0">
                <a:latin typeface="Aharoni" pitchFamily="2" charset="-79"/>
                <a:cs typeface="Aharoni" pitchFamily="2" charset="-79"/>
              </a:rPr>
              <a:t>You and your partner of many years finally decide to make it official and tie the knot.</a:t>
            </a:r>
            <a:endParaRPr kumimoji="0" lang="en-US" sz="4800" b="0" i="1" u="none" strike="noStrike" kern="1200" cap="none" spc="0" normalizeH="0" baseline="0" noProof="0" dirty="0" smtClean="0">
              <a:ln>
                <a:noFill/>
              </a:ln>
              <a:solidFill>
                <a:srgbClr val="00B0F0"/>
              </a:solidFill>
              <a:effectLst/>
              <a:uLnTx/>
              <a:uFillTx/>
              <a:latin typeface="Aharoni" panose="02010803020104030203" pitchFamily="2" charset="-79"/>
              <a:ea typeface="+mn-ea"/>
              <a:cs typeface="Aharoni" panose="02010803020104030203" pitchFamily="2" charset="-79"/>
            </a:endParaRPr>
          </a:p>
        </p:txBody>
      </p:sp>
      <p:sp>
        <p:nvSpPr>
          <p:cNvPr id="23" name="TextBox 22"/>
          <p:cNvSpPr txBox="1"/>
          <p:nvPr/>
        </p:nvSpPr>
        <p:spPr>
          <a:xfrm>
            <a:off x="4800600" y="3580723"/>
            <a:ext cx="4420529" cy="1754326"/>
          </a:xfrm>
          <a:prstGeom prst="rect">
            <a:avLst/>
          </a:prstGeom>
          <a:noFill/>
        </p:spPr>
        <p:txBody>
          <a:bodyPr wrap="square" rtlCol="0">
            <a:spAutoFit/>
          </a:bodyPr>
          <a:lstStyle/>
          <a:p>
            <a:r>
              <a:rPr lang="en-US" dirty="0" smtClean="0">
                <a:solidFill>
                  <a:schemeClr val="bg2">
                    <a:lumMod val="75000"/>
                    <a:lumOff val="25000"/>
                  </a:schemeClr>
                </a:solidFill>
              </a:rPr>
              <a:t>8 USC 208</a:t>
            </a:r>
          </a:p>
          <a:p>
            <a:r>
              <a:rPr lang="en-US" dirty="0" smtClean="0">
                <a:solidFill>
                  <a:schemeClr val="bg2">
                    <a:lumMod val="75000"/>
                    <a:lumOff val="25000"/>
                  </a:schemeClr>
                </a:solidFill>
              </a:rPr>
              <a:t>Subpart B</a:t>
            </a:r>
          </a:p>
          <a:p>
            <a:r>
              <a:rPr lang="en-US" dirty="0" smtClean="0">
                <a:solidFill>
                  <a:schemeClr val="bg2">
                    <a:lumMod val="75000"/>
                    <a:lumOff val="25000"/>
                  </a:schemeClr>
                </a:solidFill>
              </a:rPr>
              <a:t>Subpart C</a:t>
            </a:r>
          </a:p>
          <a:p>
            <a:r>
              <a:rPr lang="en-US" dirty="0" smtClean="0">
                <a:solidFill>
                  <a:schemeClr val="bg2">
                    <a:lumMod val="75000"/>
                    <a:lumOff val="25000"/>
                  </a:schemeClr>
                </a:solidFill>
              </a:rPr>
              <a:t>Subpart E</a:t>
            </a:r>
          </a:p>
          <a:p>
            <a:r>
              <a:rPr lang="en-US" dirty="0" smtClean="0">
                <a:solidFill>
                  <a:schemeClr val="bg2">
                    <a:lumMod val="75000"/>
                    <a:lumOff val="25000"/>
                  </a:schemeClr>
                </a:solidFill>
              </a:rPr>
              <a:t>Subpart G</a:t>
            </a:r>
          </a:p>
          <a:p>
            <a:r>
              <a:rPr lang="en-US" dirty="0" smtClean="0">
                <a:solidFill>
                  <a:schemeClr val="bg2">
                    <a:lumMod val="75000"/>
                    <a:lumOff val="25000"/>
                  </a:schemeClr>
                </a:solidFill>
              </a:rPr>
              <a:t>Financial Disclosure</a:t>
            </a:r>
            <a:endParaRPr lang="en-US" dirty="0">
              <a:solidFill>
                <a:schemeClr val="bg2">
                  <a:lumMod val="75000"/>
                  <a:lumOff val="25000"/>
                </a:schemeClr>
              </a:solidFill>
            </a:endParaRPr>
          </a:p>
        </p:txBody>
      </p:sp>
    </p:spTree>
    <p:extLst>
      <p:ext uri="{BB962C8B-B14F-4D97-AF65-F5344CB8AC3E}">
        <p14:creationId xmlns:p14="http://schemas.microsoft.com/office/powerpoint/2010/main" val="30976979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143000" y="2819400"/>
            <a:ext cx="3305266" cy="461665"/>
          </a:xfrm>
          <a:prstGeom prst="rect">
            <a:avLst/>
          </a:prstGeom>
          <a:noFill/>
          <a:ln>
            <a:noFill/>
          </a:ln>
        </p:spPr>
        <p:txBody>
          <a:bodyPr wrap="square" rtlCol="0">
            <a:spAutoFit/>
          </a:bodyPr>
          <a:lstStyle/>
          <a:p>
            <a:r>
              <a:rPr lang="en-US" sz="2400" dirty="0" smtClean="0">
                <a:solidFill>
                  <a:schemeClr val="bg2">
                    <a:lumMod val="75000"/>
                    <a:lumOff val="25000"/>
                  </a:schemeClr>
                </a:solidFill>
                <a:latin typeface="Aharoni" panose="02010803020104030203" pitchFamily="2" charset="-79"/>
                <a:cs typeface="Aharoni" panose="02010803020104030203" pitchFamily="2" charset="-79"/>
              </a:rPr>
              <a:t>ETHICS PRINCIPLES</a:t>
            </a:r>
            <a:endParaRPr lang="en-US" sz="2400" dirty="0">
              <a:solidFill>
                <a:schemeClr val="bg2">
                  <a:lumMod val="75000"/>
                  <a:lumOff val="25000"/>
                </a:schemeClr>
              </a:solidFill>
              <a:latin typeface="Aharoni" panose="02010803020104030203" pitchFamily="2" charset="-79"/>
              <a:cs typeface="Aharoni" panose="02010803020104030203" pitchFamily="2" charset="-79"/>
            </a:endParaRPr>
          </a:p>
        </p:txBody>
      </p:sp>
      <p:sp>
        <p:nvSpPr>
          <p:cNvPr id="19" name="Rounded Rectangle 18"/>
          <p:cNvSpPr/>
          <p:nvPr/>
        </p:nvSpPr>
        <p:spPr>
          <a:xfrm>
            <a:off x="843888" y="2590800"/>
            <a:ext cx="3574364" cy="3352800"/>
          </a:xfrm>
          <a:prstGeom prst="roundRect">
            <a:avLst/>
          </a:prstGeom>
          <a:noFill/>
          <a:ln w="38100">
            <a:solidFill>
              <a:schemeClr val="bg2">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75000"/>
                  <a:lumOff val="25000"/>
                </a:schemeClr>
              </a:solidFill>
            </a:endParaRPr>
          </a:p>
        </p:txBody>
      </p:sp>
      <p:sp>
        <p:nvSpPr>
          <p:cNvPr id="20" name="TextBox 19"/>
          <p:cNvSpPr txBox="1"/>
          <p:nvPr/>
        </p:nvSpPr>
        <p:spPr>
          <a:xfrm>
            <a:off x="4863204" y="2814935"/>
            <a:ext cx="3305266" cy="461665"/>
          </a:xfrm>
          <a:prstGeom prst="rect">
            <a:avLst/>
          </a:prstGeom>
          <a:noFill/>
        </p:spPr>
        <p:txBody>
          <a:bodyPr wrap="square" rtlCol="0">
            <a:spAutoFit/>
          </a:bodyPr>
          <a:lstStyle/>
          <a:p>
            <a:r>
              <a:rPr lang="en-US" sz="2400" dirty="0" smtClean="0">
                <a:latin typeface="Aharoni" panose="02010803020104030203" pitchFamily="2" charset="-79"/>
                <a:cs typeface="Aharoni" panose="02010803020104030203" pitchFamily="2" charset="-79"/>
              </a:rPr>
              <a:t>ETHICS RULES</a:t>
            </a:r>
            <a:endParaRPr lang="en-US" sz="2400" dirty="0">
              <a:latin typeface="Aharoni" panose="02010803020104030203" pitchFamily="2" charset="-79"/>
              <a:cs typeface="Aharoni" panose="02010803020104030203" pitchFamily="2" charset="-79"/>
            </a:endParaRPr>
          </a:p>
        </p:txBody>
      </p:sp>
      <p:sp>
        <p:nvSpPr>
          <p:cNvPr id="21" name="Rounded Rectangle 20"/>
          <p:cNvSpPr/>
          <p:nvPr/>
        </p:nvSpPr>
        <p:spPr>
          <a:xfrm>
            <a:off x="4629933" y="2590800"/>
            <a:ext cx="3574364" cy="335280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2" name="TextBox 21"/>
          <p:cNvSpPr txBox="1"/>
          <p:nvPr/>
        </p:nvSpPr>
        <p:spPr>
          <a:xfrm>
            <a:off x="838200" y="3581400"/>
            <a:ext cx="3508589" cy="1938992"/>
          </a:xfrm>
          <a:prstGeom prst="rect">
            <a:avLst/>
          </a:prstGeom>
          <a:noFill/>
          <a:ln>
            <a:noFill/>
          </a:ln>
        </p:spPr>
        <p:txBody>
          <a:bodyPr wrap="none" rtlCol="0">
            <a:spAutoFit/>
          </a:bodyPr>
          <a:lstStyle/>
          <a:p>
            <a:r>
              <a:rPr lang="en-US" sz="2400" b="1" dirty="0" smtClean="0">
                <a:solidFill>
                  <a:schemeClr val="bg2">
                    <a:lumMod val="75000"/>
                    <a:lumOff val="25000"/>
                  </a:schemeClr>
                </a:solidFill>
              </a:rPr>
              <a:t>Loyalty to Law</a:t>
            </a:r>
          </a:p>
          <a:p>
            <a:endParaRPr lang="en-US" sz="2400" b="1" dirty="0">
              <a:solidFill>
                <a:schemeClr val="bg2">
                  <a:lumMod val="75000"/>
                  <a:lumOff val="25000"/>
                </a:schemeClr>
              </a:solidFill>
            </a:endParaRPr>
          </a:p>
          <a:p>
            <a:r>
              <a:rPr lang="en-US" sz="2400" b="1" dirty="0" smtClean="0">
                <a:solidFill>
                  <a:schemeClr val="bg2">
                    <a:lumMod val="75000"/>
                    <a:lumOff val="25000"/>
                  </a:schemeClr>
                </a:solidFill>
              </a:rPr>
              <a:t>Selfless Service</a:t>
            </a:r>
          </a:p>
          <a:p>
            <a:endParaRPr lang="en-US" sz="2400" b="1" dirty="0">
              <a:solidFill>
                <a:schemeClr val="bg2">
                  <a:lumMod val="75000"/>
                  <a:lumOff val="25000"/>
                </a:schemeClr>
              </a:solidFill>
            </a:endParaRPr>
          </a:p>
          <a:p>
            <a:r>
              <a:rPr lang="en-US" sz="2400" b="1" dirty="0" smtClean="0">
                <a:solidFill>
                  <a:schemeClr val="bg2">
                    <a:lumMod val="75000"/>
                    <a:lumOff val="25000"/>
                  </a:schemeClr>
                </a:solidFill>
              </a:rPr>
              <a:t>Responsible Stewardship</a:t>
            </a:r>
            <a:endParaRPr lang="en-US" sz="1600" dirty="0">
              <a:solidFill>
                <a:schemeClr val="bg2">
                  <a:lumMod val="75000"/>
                  <a:lumOff val="25000"/>
                </a:schemeClr>
              </a:solidFill>
            </a:endParaRPr>
          </a:p>
        </p:txBody>
      </p:sp>
      <p:sp>
        <p:nvSpPr>
          <p:cNvPr id="25" name="Content Placeholder 2"/>
          <p:cNvSpPr txBox="1">
            <a:spLocks/>
          </p:cNvSpPr>
          <p:nvPr/>
        </p:nvSpPr>
        <p:spPr>
          <a:xfrm>
            <a:off x="961778" y="969911"/>
            <a:ext cx="7320378" cy="1476868"/>
          </a:xfrm>
          <a:prstGeom prst="rect">
            <a:avLst/>
          </a:prstGeom>
        </p:spPr>
        <p:txBody>
          <a:bodyPr vert="horz" lIns="91440" tIns="45720" rIns="91440" bIns="45720" rtlCol="0">
            <a:normAutofit fontScale="47500" lnSpcReduction="20000"/>
          </a:bodyPr>
          <a:lstStyle/>
          <a:p>
            <a:pPr lvl="0">
              <a:lnSpc>
                <a:spcPct val="114000"/>
              </a:lnSpc>
              <a:defRPr/>
            </a:pPr>
            <a:r>
              <a:rPr lang="en-US" sz="6600" dirty="0" smtClean="0">
                <a:latin typeface="Aharoni" pitchFamily="2" charset="-79"/>
                <a:cs typeface="Aharoni" pitchFamily="2" charset="-79"/>
              </a:rPr>
              <a:t>You and your partner of many years finally decide to make it official and tie the knot.</a:t>
            </a:r>
            <a:endParaRPr kumimoji="0" lang="en-US" sz="4800" b="0" i="1" u="none" strike="noStrike" kern="1200" cap="none" spc="0" normalizeH="0" baseline="0" noProof="0" dirty="0" smtClean="0">
              <a:ln>
                <a:noFill/>
              </a:ln>
              <a:solidFill>
                <a:srgbClr val="00B0F0"/>
              </a:solidFill>
              <a:effectLst/>
              <a:uLnTx/>
              <a:uFillTx/>
              <a:latin typeface="Aharoni" panose="02010803020104030203" pitchFamily="2" charset="-79"/>
              <a:ea typeface="+mn-ea"/>
              <a:cs typeface="Aharoni" panose="02010803020104030203" pitchFamily="2" charset="-79"/>
            </a:endParaRPr>
          </a:p>
        </p:txBody>
      </p:sp>
      <p:sp>
        <p:nvSpPr>
          <p:cNvPr id="26" name="TextBox 25"/>
          <p:cNvSpPr txBox="1"/>
          <p:nvPr/>
        </p:nvSpPr>
        <p:spPr>
          <a:xfrm>
            <a:off x="4876800" y="3580723"/>
            <a:ext cx="4420529" cy="1754326"/>
          </a:xfrm>
          <a:prstGeom prst="rect">
            <a:avLst/>
          </a:prstGeom>
          <a:noFill/>
        </p:spPr>
        <p:txBody>
          <a:bodyPr wrap="square" rtlCol="0">
            <a:spAutoFit/>
          </a:bodyPr>
          <a:lstStyle/>
          <a:p>
            <a:r>
              <a:rPr lang="en-US" dirty="0" smtClean="0"/>
              <a:t>18 USC 208</a:t>
            </a:r>
          </a:p>
          <a:p>
            <a:r>
              <a:rPr lang="en-US" dirty="0" smtClean="0"/>
              <a:t>Subpart B</a:t>
            </a:r>
          </a:p>
          <a:p>
            <a:r>
              <a:rPr lang="en-US" dirty="0" smtClean="0"/>
              <a:t>Subpart C</a:t>
            </a:r>
          </a:p>
          <a:p>
            <a:r>
              <a:rPr lang="en-US" dirty="0" smtClean="0"/>
              <a:t>Subpart E</a:t>
            </a:r>
          </a:p>
          <a:p>
            <a:r>
              <a:rPr lang="en-US" dirty="0" smtClean="0"/>
              <a:t>Subpart G</a:t>
            </a:r>
          </a:p>
          <a:p>
            <a:r>
              <a:rPr lang="en-US" dirty="0" smtClean="0"/>
              <a:t>Financial Disclosure</a:t>
            </a:r>
            <a:endParaRPr lang="en-US" dirty="0"/>
          </a:p>
        </p:txBody>
      </p:sp>
    </p:spTree>
    <p:extLst>
      <p:ext uri="{BB962C8B-B14F-4D97-AF65-F5344CB8AC3E}">
        <p14:creationId xmlns:p14="http://schemas.microsoft.com/office/powerpoint/2010/main" val="309769791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Headlines">
  <a:themeElements>
    <a:clrScheme name="Headlines">
      <a:dk1>
        <a:sysClr val="windowText" lastClr="000000"/>
      </a:dk1>
      <a:lt1>
        <a:sysClr val="window" lastClr="FFFFFF"/>
      </a:lt1>
      <a:dk2>
        <a:srgbClr val="1D1A1D"/>
      </a:dk2>
      <a:lt2>
        <a:srgbClr val="F5F5F5"/>
      </a:lt2>
      <a:accent1>
        <a:srgbClr val="439EB7"/>
      </a:accent1>
      <a:accent2>
        <a:srgbClr val="E28B55"/>
      </a:accent2>
      <a:accent3>
        <a:srgbClr val="DCB64D"/>
      </a:accent3>
      <a:accent4>
        <a:srgbClr val="4CA198"/>
      </a:accent4>
      <a:accent5>
        <a:srgbClr val="835B82"/>
      </a:accent5>
      <a:accent6>
        <a:srgbClr val="645135"/>
      </a:accent6>
      <a:hlink>
        <a:srgbClr val="439EB7"/>
      </a:hlink>
      <a:folHlink>
        <a:srgbClr val="835B82"/>
      </a:folHlink>
    </a:clrScheme>
    <a:fontScheme name="Headlines">
      <a:majorFont>
        <a:latin typeface="Century Schoolbook"/>
        <a:ea typeface=""/>
        <a:cs typeface=""/>
        <a:font script="Jpan" typeface="メイリオ"/>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Headlines" id="{3841520A-25F2-4EB8-BE4C-611DB5ABEED9}" vid="{ECD25A4C-D97E-4C12-84B1-63580BFFAEE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346</TotalTime>
  <Words>409</Words>
  <Application>Microsoft Office PowerPoint</Application>
  <PresentationFormat>On-screen Show (4:3)</PresentationFormat>
  <Paragraphs>61</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Headlines</vt:lpstr>
      <vt:lpstr>What do you Think?</vt:lpstr>
      <vt:lpstr>What do you do?</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do you Think?</dc:title>
  <dc:creator>Education</dc:creator>
  <cp:lastModifiedBy>Patrick Shepherd</cp:lastModifiedBy>
  <cp:revision>8</cp:revision>
  <dcterms:created xsi:type="dcterms:W3CDTF">2015-12-28T14:43:10Z</dcterms:created>
  <dcterms:modified xsi:type="dcterms:W3CDTF">2016-01-19T19:01:09Z</dcterms:modified>
</cp:coreProperties>
</file>