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</p:sldMasterIdLst>
  <p:notesMasterIdLst>
    <p:notesMasterId r:id="rId7"/>
  </p:notesMasterIdLst>
  <p:sldIdLst>
    <p:sldId id="2469" r:id="rId3"/>
    <p:sldId id="2478" r:id="rId4"/>
    <p:sldId id="2479" r:id="rId5"/>
    <p:sldId id="248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B00A5-F8E4-4A14-A307-F28C3EFF077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9783F-BB31-413B-9508-07B6C5E30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2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7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346032" y="1573578"/>
            <a:ext cx="5958777" cy="37632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3793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2405488"/>
            <a:ext cx="4964129" cy="445251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9782710" y="4839629"/>
            <a:ext cx="2409290" cy="20183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4964129" y="4839629"/>
            <a:ext cx="2409290" cy="20183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7373419" y="4839629"/>
            <a:ext cx="2409290" cy="20183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4964129" y="-6351"/>
            <a:ext cx="7227871" cy="48459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4721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onry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9034841" y="3456878"/>
            <a:ext cx="3157159" cy="34011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2804991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9034841" y="1"/>
            <a:ext cx="3157159" cy="332306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5082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onry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0" y="3456878"/>
            <a:ext cx="3157159" cy="34011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3307469" y="0"/>
            <a:ext cx="2804991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3157159" cy="332306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051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500689" y="2373904"/>
            <a:ext cx="4137675" cy="261061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52251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ive devices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7073727" y="4594633"/>
            <a:ext cx="527112" cy="9250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6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4163797" y="2566120"/>
            <a:ext cx="3793652" cy="212986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788589" y="3869995"/>
            <a:ext cx="1238522" cy="16497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768491" y="3948439"/>
            <a:ext cx="2432019" cy="153850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5567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288864" y="1707043"/>
            <a:ext cx="1927395" cy="341136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26456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8297880" y="2194794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953998" y="2194794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124606" y="2194794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39149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791130" y="3416300"/>
            <a:ext cx="2575247" cy="34417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078753" y="2286000"/>
            <a:ext cx="2575247" cy="34417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2284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119665" y="3095988"/>
            <a:ext cx="2253341" cy="30117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6832135" y="1965688"/>
            <a:ext cx="2253341" cy="30117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763570" y="1080281"/>
            <a:ext cx="2253341" cy="30117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9416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3644900"/>
            <a:ext cx="6096000" cy="3213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096000" y="3644900"/>
            <a:ext cx="6096000" cy="3213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120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book vs Twitter 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6787380" y="2499506"/>
            <a:ext cx="4134990" cy="231005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02285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155183" y="3646449"/>
            <a:ext cx="3881635" cy="3211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0" y="3646449"/>
            <a:ext cx="3881635" cy="3211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310365" y="3646449"/>
            <a:ext cx="3881635" cy="3211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96880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9722980" y="3562909"/>
            <a:ext cx="2469020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2431592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7293088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4863197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08487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3414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643987" y="289932"/>
            <a:ext cx="948100" cy="345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1306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5824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116950" y="3434575"/>
            <a:ext cx="4075050" cy="34234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-4910" y="3434575"/>
            <a:ext cx="4075050" cy="34234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067686" y="0"/>
            <a:ext cx="4049264" cy="343457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116950" y="0"/>
            <a:ext cx="4075050" cy="34345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-4910" y="0"/>
            <a:ext cx="4075050" cy="34345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4067686" y="3434575"/>
            <a:ext cx="4049264" cy="34234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78989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643987" y="289932"/>
            <a:ext cx="948100" cy="345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090694" y="0"/>
            <a:ext cx="6101306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4606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065682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841968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8513109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289396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4065682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841968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8513109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6289396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50419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879460" y="1922585"/>
            <a:ext cx="6906691" cy="389322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25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41812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346032" y="1573578"/>
            <a:ext cx="5958777" cy="37632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3713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App Comp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756950" y="2166309"/>
            <a:ext cx="2739366" cy="344836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1988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book vs Twitter 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6787380" y="2499506"/>
            <a:ext cx="4134990" cy="231005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6908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App Comp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756950" y="2166309"/>
            <a:ext cx="2739366" cy="344836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76505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7853046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21931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5187591" y="2021680"/>
            <a:ext cx="1833136" cy="1832659"/>
          </a:xfrm>
          <a:prstGeom prst="ellipse">
            <a:avLst/>
          </a:prstGeom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5372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7897263" y="2018370"/>
            <a:ext cx="2068837" cy="391407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0130835" y="2018370"/>
            <a:ext cx="2068837" cy="391407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661229" y="2018370"/>
            <a:ext cx="2068837" cy="391407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259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199578" y="2257898"/>
            <a:ext cx="4466716" cy="326828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71102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8774926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340732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3906539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472346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3743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781472" y="2196790"/>
            <a:ext cx="4410528" cy="466121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2196790"/>
            <a:ext cx="4439342" cy="466121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4539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2405488"/>
            <a:ext cx="4964129" cy="445251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9782710" y="4839629"/>
            <a:ext cx="2409290" cy="20183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4964129" y="4839629"/>
            <a:ext cx="2409290" cy="20183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7373419" y="4839629"/>
            <a:ext cx="2409290" cy="20183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4964129" y="-6351"/>
            <a:ext cx="7227871" cy="48459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5940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onry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9034841" y="3456878"/>
            <a:ext cx="3157159" cy="34011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2804991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9034841" y="1"/>
            <a:ext cx="3157159" cy="332306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61769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7853046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3642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onry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0" y="3456878"/>
            <a:ext cx="3157159" cy="34011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3307469" y="0"/>
            <a:ext cx="2804991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3157159" cy="332306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6720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500689" y="2373904"/>
            <a:ext cx="4137675" cy="261061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31947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ive devices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7073727" y="4594633"/>
            <a:ext cx="527112" cy="9250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6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4163797" y="2566120"/>
            <a:ext cx="3793652" cy="212986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788589" y="3869995"/>
            <a:ext cx="1238522" cy="16497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768491" y="3948439"/>
            <a:ext cx="2432019" cy="153850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7016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288864" y="1707043"/>
            <a:ext cx="1927395" cy="341136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1652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8297880" y="2194794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953998" y="2194794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124606" y="2194794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3339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791130" y="3416300"/>
            <a:ext cx="2575247" cy="34417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078753" y="2286000"/>
            <a:ext cx="2575247" cy="34417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04937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119665" y="3095988"/>
            <a:ext cx="2253341" cy="30117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6832135" y="1965688"/>
            <a:ext cx="2253341" cy="30117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763570" y="1080281"/>
            <a:ext cx="2253341" cy="30117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33880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3644900"/>
            <a:ext cx="6096000" cy="3213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096000" y="3644900"/>
            <a:ext cx="6096000" cy="3213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03964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155183" y="3646449"/>
            <a:ext cx="3881635" cy="3211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0" y="3646449"/>
            <a:ext cx="3881635" cy="3211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310365" y="3646449"/>
            <a:ext cx="3881635" cy="3211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18379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9722980" y="3562909"/>
            <a:ext cx="2469020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2431592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7293088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4863197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28861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5187591" y="2021680"/>
            <a:ext cx="1833136" cy="1832659"/>
          </a:xfrm>
          <a:prstGeom prst="ellipse">
            <a:avLst/>
          </a:prstGeom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27842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34984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643987" y="289932"/>
            <a:ext cx="948100" cy="345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1306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59154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116950" y="3434575"/>
            <a:ext cx="4075050" cy="34234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-4910" y="3434575"/>
            <a:ext cx="4075050" cy="34234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067686" y="0"/>
            <a:ext cx="4049264" cy="343457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116950" y="0"/>
            <a:ext cx="4075050" cy="34345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-4910" y="0"/>
            <a:ext cx="4075050" cy="34345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4067686" y="3434575"/>
            <a:ext cx="4049264" cy="34234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94241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643987" y="289932"/>
            <a:ext cx="948100" cy="345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090694" y="0"/>
            <a:ext cx="6101306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59814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065682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841968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8513109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289396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4065682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841968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8513109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6289396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8746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879460" y="1922585"/>
            <a:ext cx="6906691" cy="389322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7897263" y="2018370"/>
            <a:ext cx="2068837" cy="391407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0130835" y="2018370"/>
            <a:ext cx="2068837" cy="391407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661229" y="2018370"/>
            <a:ext cx="2068837" cy="391407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655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199578" y="2257898"/>
            <a:ext cx="4466716" cy="326828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5397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8774926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340732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3906539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472346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78613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781472" y="2196790"/>
            <a:ext cx="4410528" cy="466121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2196790"/>
            <a:ext cx="4439342" cy="466121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3241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 13"/>
          <p:cNvSpPr/>
          <p:nvPr userDrawn="1"/>
        </p:nvSpPr>
        <p:spPr>
          <a:xfrm rot="5400000">
            <a:off x="11214598" y="271797"/>
            <a:ext cx="383032" cy="330286"/>
          </a:xfrm>
          <a:prstGeom prst="hexagon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216025" y="298450"/>
            <a:ext cx="437905" cy="27698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rgbClr val="000000"/>
                </a:solidFill>
                <a:latin typeface="Lato" charset="0"/>
                <a:ea typeface="Lato" charset="0"/>
                <a:cs typeface="Lato" charset="0"/>
              </a:rPr>
              <a:pPr algn="ctr"/>
              <a:t>‹#›</a:t>
            </a:fld>
            <a:r>
              <a:rPr lang="id-ID" sz="1200" b="1" dirty="0">
                <a:solidFill>
                  <a:srgbClr val="000000"/>
                </a:solidFill>
                <a:latin typeface="Lato" charset="0"/>
                <a:ea typeface="Lato" charset="0"/>
                <a:cs typeface="Lato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2330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 13"/>
          <p:cNvSpPr/>
          <p:nvPr userDrawn="1"/>
        </p:nvSpPr>
        <p:spPr>
          <a:xfrm rot="5400000">
            <a:off x="11214598" y="271797"/>
            <a:ext cx="383032" cy="330286"/>
          </a:xfrm>
          <a:prstGeom prst="hexagon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216025" y="298450"/>
            <a:ext cx="437905" cy="27698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200" b="1" i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pPr algn="ctr"/>
              <a:t>‹#›</a:t>
            </a:fld>
            <a:r>
              <a:rPr lang="id-ID" sz="1200" b="1" i="0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6435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</p:sldLayoutIdLs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1587" y="1570560"/>
            <a:ext cx="12188825" cy="3190397"/>
          </a:xfrm>
        </p:spPr>
      </p:pic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88" y="2364309"/>
            <a:ext cx="12188825" cy="1665058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>
              <a:solidFill>
                <a:srgbClr val="FFFFFF"/>
              </a:solidFill>
              <a:latin typeface="Lato Ligh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9F202D-D482-6937-3F87-BFC169B44B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560" y="2364309"/>
            <a:ext cx="11866880" cy="132556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6100" b="1" dirty="0">
                <a:solidFill>
                  <a:schemeClr val="bg2"/>
                </a:solidFill>
                <a:latin typeface="Minion Pro"/>
                <a:ea typeface="Minion Pro"/>
                <a:cs typeface="Minion Pro"/>
              </a:rPr>
              <a:t>TOPIC [2] – CONFLICTS OF INTEREST AND IMPARTIALITY</a:t>
            </a:r>
            <a:endParaRPr lang="en-US" sz="61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63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1587" y="3029"/>
            <a:ext cx="12188825" cy="1814886"/>
          </a:xfrm>
          <a:prstGeom prst="rect">
            <a:avLst/>
          </a:prstGeom>
        </p:spPr>
      </p:pic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88" y="327177"/>
            <a:ext cx="12188825" cy="1041991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>
              <a:solidFill>
                <a:srgbClr val="FFFFFF"/>
              </a:solidFill>
              <a:latin typeface="Lat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95DD4-1855-5C95-2E3F-467C5DECD7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88" y="411137"/>
            <a:ext cx="12188825" cy="132556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6100" b="1" dirty="0">
                <a:solidFill>
                  <a:schemeClr val="bg2"/>
                </a:solidFill>
                <a:latin typeface="Minion Pro"/>
                <a:ea typeface="Minion Pro"/>
                <a:cs typeface="Minion Pro"/>
              </a:rPr>
              <a:t>TOPIC [2]: SCENARIO [1]</a:t>
            </a:r>
            <a:endParaRPr lang="en-US" dirty="0">
              <a:solidFill>
                <a:schemeClr val="bg2"/>
              </a:solidFill>
              <a:effectLst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B2FFD6-50D5-66F5-A8BB-607CCF8F806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7859" y="2283178"/>
            <a:ext cx="10512425" cy="239077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500"/>
              </a:spcAft>
              <a:buNone/>
            </a:pPr>
            <a:r>
              <a:rPr lang="en-US" sz="35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You have entered the government from the private sector. Your former employer does business with, or is affected by, the programs of our agency.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217C81-CEEE-C554-7C91-8EDD963FD245}"/>
              </a:ext>
            </a:extLst>
          </p:cNvPr>
          <p:cNvSpPr txBox="1"/>
          <p:nvPr/>
        </p:nvSpPr>
        <p:spPr>
          <a:xfrm>
            <a:off x="1587" y="5116134"/>
            <a:ext cx="1218497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 defTabSz="914217">
              <a:spcAft>
                <a:spcPts val="1200"/>
              </a:spcAft>
              <a:defRPr/>
            </a:pPr>
            <a:r>
              <a:rPr lang="en-US" sz="2500" b="1" dirty="0">
                <a:solidFill>
                  <a:srgbClr val="000000"/>
                </a:solidFill>
                <a:latin typeface="Minion Pro"/>
                <a:ea typeface="Poppins SemiBold" charset="0"/>
                <a:cs typeface="Poppins SemiBold" charset="0"/>
              </a:rPr>
              <a:t>WHAT DO YOU THINK?</a:t>
            </a:r>
          </a:p>
          <a:p>
            <a:pPr algn="ctr" defTabSz="914217">
              <a:spcAft>
                <a:spcPts val="1200"/>
              </a:spcAft>
              <a:defRPr/>
            </a:pPr>
            <a:r>
              <a:rPr lang="en-US" sz="3500" b="1" dirty="0">
                <a:solidFill>
                  <a:srgbClr val="000000"/>
                </a:solidFill>
                <a:latin typeface="Minion Pro"/>
                <a:ea typeface="Poppins SemiBold" charset="0"/>
                <a:cs typeface="Poppins SemiBold" charset="0"/>
              </a:rPr>
              <a:t>WHAT WILL YOU DO?</a:t>
            </a:r>
          </a:p>
        </p:txBody>
      </p:sp>
    </p:spTree>
    <p:extLst>
      <p:ext uri="{BB962C8B-B14F-4D97-AF65-F5344CB8AC3E}">
        <p14:creationId xmlns:p14="http://schemas.microsoft.com/office/powerpoint/2010/main" val="389824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1587" y="3029"/>
            <a:ext cx="12188825" cy="1814886"/>
          </a:xfrm>
          <a:prstGeom prst="rect">
            <a:avLst/>
          </a:prstGeom>
        </p:spPr>
      </p:pic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87" y="327177"/>
            <a:ext cx="12188825" cy="1041991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>
              <a:solidFill>
                <a:srgbClr val="FFFFFF"/>
              </a:solidFill>
              <a:latin typeface="Lat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2A342-FF99-C8DB-6D6D-18471951D2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87" y="398696"/>
            <a:ext cx="12188825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6100" b="1" dirty="0">
                <a:solidFill>
                  <a:schemeClr val="bg2"/>
                </a:solidFill>
                <a:latin typeface="Minion Pro"/>
                <a:ea typeface="Minion Pro"/>
                <a:cs typeface="Minion Pro"/>
              </a:rPr>
              <a:t>TOPIC [2]: </a:t>
            </a:r>
            <a:r>
              <a:rPr lang="en-US" sz="6100" b="1" dirty="0">
                <a:solidFill>
                  <a:schemeClr val="bg2"/>
                </a:solidFill>
                <a:latin typeface="Minion Pro" charset="0"/>
                <a:ea typeface="Minion Pro" charset="0"/>
                <a:cs typeface="Minion Pro" charset="0"/>
              </a:rPr>
              <a:t>SCENARIO [2]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810E7D-F6DF-470B-4CCC-CC6FF42FB18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7859" y="2213583"/>
            <a:ext cx="10512425" cy="435133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35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You have a brokerage account that invests in various securities (i.e., stocks, bonds, mutual funds, exchange-traded funds (ETFs)).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5A6C00-7CDC-E8C9-9E69-859ADADBC76E}"/>
              </a:ext>
            </a:extLst>
          </p:cNvPr>
          <p:cNvSpPr txBox="1"/>
          <p:nvPr/>
        </p:nvSpPr>
        <p:spPr>
          <a:xfrm>
            <a:off x="1587" y="5116134"/>
            <a:ext cx="1218497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 defTabSz="914217">
              <a:spcAft>
                <a:spcPts val="1200"/>
              </a:spcAft>
              <a:defRPr/>
            </a:pPr>
            <a:r>
              <a:rPr lang="en-US" sz="2500" b="1" dirty="0">
                <a:solidFill>
                  <a:srgbClr val="000000"/>
                </a:solidFill>
                <a:latin typeface="Minion Pro"/>
                <a:ea typeface="Poppins SemiBold" charset="0"/>
                <a:cs typeface="Poppins SemiBold" charset="0"/>
              </a:rPr>
              <a:t>WHAT DO YOU THINK?</a:t>
            </a:r>
          </a:p>
          <a:p>
            <a:pPr algn="ctr" defTabSz="914217">
              <a:spcAft>
                <a:spcPts val="1200"/>
              </a:spcAft>
              <a:defRPr/>
            </a:pPr>
            <a:r>
              <a:rPr lang="en-US" sz="3500" b="1" dirty="0">
                <a:solidFill>
                  <a:srgbClr val="000000"/>
                </a:solidFill>
                <a:latin typeface="Minion Pro"/>
                <a:ea typeface="Poppins SemiBold" charset="0"/>
                <a:cs typeface="Poppins SemiBold" charset="0"/>
              </a:rPr>
              <a:t>WHAT WILL YOU DO?</a:t>
            </a:r>
          </a:p>
        </p:txBody>
      </p:sp>
    </p:spTree>
    <p:extLst>
      <p:ext uri="{BB962C8B-B14F-4D97-AF65-F5344CB8AC3E}">
        <p14:creationId xmlns:p14="http://schemas.microsoft.com/office/powerpoint/2010/main" val="4133954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1587" y="3029"/>
            <a:ext cx="12188825" cy="1814886"/>
          </a:xfrm>
          <a:prstGeom prst="rect">
            <a:avLst/>
          </a:prstGeom>
        </p:spPr>
      </p:pic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6123" y="327177"/>
            <a:ext cx="12192680" cy="1041991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>
              <a:solidFill>
                <a:srgbClr val="FFFFFF"/>
              </a:solidFill>
              <a:latin typeface="Lat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F5B88-2B5C-0B0C-E4BE-36CEC4B5F8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268" y="454861"/>
            <a:ext cx="12188825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6100" b="1" dirty="0">
                <a:solidFill>
                  <a:schemeClr val="bg2"/>
                </a:solidFill>
                <a:latin typeface="Minion Pro"/>
                <a:ea typeface="Minion Pro"/>
                <a:cs typeface="Minion Pro"/>
              </a:rPr>
              <a:t>TOPIC [2]: </a:t>
            </a:r>
            <a:r>
              <a:rPr lang="en-US" sz="6100" b="1" dirty="0">
                <a:solidFill>
                  <a:srgbClr val="FFFFFF"/>
                </a:solidFill>
                <a:latin typeface="Minion Pro"/>
                <a:ea typeface="Minion Pro"/>
                <a:cs typeface="Minion Pro"/>
              </a:rPr>
              <a:t>SCENARIO [3]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F321D2-6C97-9620-1F2B-24B3F7BD72D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4004" y="2269748"/>
            <a:ext cx="10512425" cy="435133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35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Your spouse’s employer does business with, is regulated by, is a grantee of, or is otherwise affected by the work of our agency.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349A8C-BD23-3078-AB1C-F2B79E452010}"/>
              </a:ext>
            </a:extLst>
          </p:cNvPr>
          <p:cNvSpPr txBox="1"/>
          <p:nvPr/>
        </p:nvSpPr>
        <p:spPr>
          <a:xfrm>
            <a:off x="1587" y="5116134"/>
            <a:ext cx="1218497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 defTabSz="914217">
              <a:spcAft>
                <a:spcPts val="1200"/>
              </a:spcAft>
              <a:defRPr/>
            </a:pPr>
            <a:r>
              <a:rPr lang="en-US" sz="2500" b="1" dirty="0">
                <a:solidFill>
                  <a:srgbClr val="000000"/>
                </a:solidFill>
                <a:latin typeface="Minion Pro"/>
                <a:ea typeface="Poppins SemiBold" charset="0"/>
                <a:cs typeface="Poppins SemiBold" charset="0"/>
              </a:rPr>
              <a:t>WHAT DO YOU THINK?</a:t>
            </a:r>
          </a:p>
          <a:p>
            <a:pPr algn="ctr" defTabSz="914217">
              <a:spcAft>
                <a:spcPts val="1200"/>
              </a:spcAft>
              <a:defRPr/>
            </a:pPr>
            <a:r>
              <a:rPr lang="en-US" sz="3500" b="1" dirty="0">
                <a:solidFill>
                  <a:srgbClr val="000000"/>
                </a:solidFill>
                <a:latin typeface="Minion Pro"/>
                <a:ea typeface="Poppins SemiBold" charset="0"/>
                <a:cs typeface="Poppins SemiBold" charset="0"/>
              </a:rPr>
              <a:t>WHAT WILL YOU DO?</a:t>
            </a:r>
          </a:p>
        </p:txBody>
      </p:sp>
    </p:spTree>
    <p:extLst>
      <p:ext uri="{BB962C8B-B14F-4D97-AF65-F5344CB8AC3E}">
        <p14:creationId xmlns:p14="http://schemas.microsoft.com/office/powerpoint/2010/main" val="2494059612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Theme">
  <a:themeElements>
    <a:clrScheme name="Wolf Light 3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36DDD7"/>
      </a:accent2>
      <a:accent3>
        <a:srgbClr val="4B5050"/>
      </a:accent3>
      <a:accent4>
        <a:srgbClr val="91969B"/>
      </a:accent4>
      <a:accent5>
        <a:srgbClr val="4B5050"/>
      </a:accent5>
      <a:accent6>
        <a:srgbClr val="91969B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Wolf Light 3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36DDD7"/>
      </a:accent2>
      <a:accent3>
        <a:srgbClr val="4B5050"/>
      </a:accent3>
      <a:accent4>
        <a:srgbClr val="91969B"/>
      </a:accent4>
      <a:accent5>
        <a:srgbClr val="4B5050"/>
      </a:accent5>
      <a:accent6>
        <a:srgbClr val="91969B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Widescreen</PresentationFormat>
  <Paragraphs>13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Aptos</vt:lpstr>
      <vt:lpstr>Arial</vt:lpstr>
      <vt:lpstr>Lato</vt:lpstr>
      <vt:lpstr>Lato Light</vt:lpstr>
      <vt:lpstr>Minion Pro</vt:lpstr>
      <vt:lpstr>Poppins Light</vt:lpstr>
      <vt:lpstr>1_Default Theme</vt:lpstr>
      <vt:lpstr>Default Theme</vt:lpstr>
      <vt:lpstr>TOPIC [2] – CONFLICTS OF INTEREST AND IMPARTIALITY</vt:lpstr>
      <vt:lpstr>TOPIC [2]: SCENARIO [1]</vt:lpstr>
      <vt:lpstr>TOPIC [2]: SCENARIO [2]</vt:lpstr>
      <vt:lpstr>TOPIC [2]: SCENARIO [3]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Megan Kunkle</dc:creator>
  <cp:lastModifiedBy>Megan Kunkle</cp:lastModifiedBy>
  <cp:revision>1</cp:revision>
  <dcterms:created xsi:type="dcterms:W3CDTF">2025-02-10T21:09:43Z</dcterms:created>
  <dcterms:modified xsi:type="dcterms:W3CDTF">2025-02-10T21:10:05Z</dcterms:modified>
</cp:coreProperties>
</file>