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90" r:id="rId2"/>
    <p:sldId id="303" r:id="rId3"/>
    <p:sldId id="311" r:id="rId4"/>
    <p:sldId id="305" r:id="rId5"/>
    <p:sldId id="306" r:id="rId6"/>
    <p:sldId id="304" r:id="rId7"/>
    <p:sldId id="307" r:id="rId8"/>
    <p:sldId id="312" r:id="rId9"/>
    <p:sldId id="308" r:id="rId10"/>
    <p:sldId id="309" r:id="rId11"/>
    <p:sldId id="310" r:id="rId12"/>
    <p:sldId id="294" r:id="rId13"/>
    <p:sldId id="313" r:id="rId14"/>
    <p:sldId id="292" r:id="rId15"/>
    <p:sldId id="293" r:id="rId16"/>
    <p:sldId id="291" r:id="rId17"/>
    <p:sldId id="296" r:id="rId18"/>
    <p:sldId id="314" r:id="rId19"/>
    <p:sldId id="298" r:id="rId20"/>
    <p:sldId id="299" r:id="rId21"/>
    <p:sldId id="297" r:id="rId22"/>
  </p:sldIdLst>
  <p:sldSz cx="9144000" cy="6858000" type="screen4x3"/>
  <p:notesSz cx="6858000" cy="9144000"/>
  <p:custDataLst>
    <p:tags r:id="rId2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1492" autoAdjust="0"/>
  </p:normalViewPr>
  <p:slideViewPr>
    <p:cSldViewPr>
      <p:cViewPr varScale="1">
        <p:scale>
          <a:sx n="81" d="100"/>
          <a:sy n="81" d="100"/>
        </p:scale>
        <p:origin x="-1848"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111E6D-1500-44B4-AC1C-1DF8C51BC2F4}" type="datetimeFigureOut">
              <a:rPr lang="en-US" smtClean="0"/>
              <a:t>3/2/2016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442DE51-7C01-40CC-AE74-1497594D5317}" type="slidenum">
              <a:rPr lang="en-US" smtClean="0"/>
              <a:t>‹#›</a:t>
            </a:fld>
            <a:endParaRPr lang="en-US"/>
          </a:p>
        </p:txBody>
      </p:sp>
    </p:spTree>
    <p:extLst>
      <p:ext uri="{BB962C8B-B14F-4D97-AF65-F5344CB8AC3E}">
        <p14:creationId xmlns:p14="http://schemas.microsoft.com/office/powerpoint/2010/main" val="19256357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2502985-288E-4FB7-9950-46EEACE3201C}" type="slidenum">
              <a:rPr lang="en-US" smtClean="0"/>
              <a:t>1</a:t>
            </a:fld>
            <a:endParaRPr lang="en-US"/>
          </a:p>
        </p:txBody>
      </p:sp>
    </p:spTree>
    <p:extLst>
      <p:ext uri="{BB962C8B-B14F-4D97-AF65-F5344CB8AC3E}">
        <p14:creationId xmlns:p14="http://schemas.microsoft.com/office/powerpoint/2010/main" val="26173491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anose="020B0604020202020204" pitchFamily="34" charset="0"/>
              <a:buNone/>
            </a:pPr>
            <a:r>
              <a:rPr lang="en-US" dirty="0" smtClean="0"/>
              <a:t>Subpart C– How comfortable</a:t>
            </a:r>
            <a:r>
              <a:rPr lang="en-US" baseline="0" dirty="0" smtClean="0"/>
              <a:t> would any of you be trying to find a way to accept this under Subpart C?  Are there considerations that transcend the regulation?</a:t>
            </a:r>
          </a:p>
          <a:p>
            <a:pPr marL="0" lvl="0" indent="0">
              <a:buFont typeface="Arial" panose="020B0604020202020204" pitchFamily="34" charset="0"/>
              <a:buNone/>
            </a:pPr>
            <a:r>
              <a:rPr lang="en-US" baseline="0" dirty="0" smtClean="0"/>
              <a:t>Subpart E—Does this situation fit squarely within the 4 corners of Subpart E?  If you commissioned a piece of art from the employee would you then have Subpart E concerns?  What’s the difference?</a:t>
            </a:r>
          </a:p>
          <a:p>
            <a:pPr marL="0" lvl="0" indent="0">
              <a:buFont typeface="Arial" panose="020B0604020202020204" pitchFamily="34" charset="0"/>
              <a:buNone/>
            </a:pPr>
            <a:r>
              <a:rPr lang="en-US" baseline="0" dirty="0" smtClean="0"/>
              <a:t>Subpart G—How would you feel about your relationship with this employee if you were to accept the painting?  How would this look to other people in the organization?  What might be the employee’s own expectation the next time you provide serious assistance? </a:t>
            </a:r>
          </a:p>
          <a:p>
            <a:pPr marL="0" lvl="0" indent="0">
              <a:buFont typeface="Arial" panose="020B0604020202020204" pitchFamily="34" charset="0"/>
              <a:buNone/>
            </a:pPr>
            <a:endParaRPr lang="en-US" baseline="0" dirty="0" smtClean="0"/>
          </a:p>
          <a:p>
            <a:pPr marL="0" lvl="0" indent="0">
              <a:buFont typeface="Arial" panose="020B0604020202020204" pitchFamily="34" charset="0"/>
              <a:buNone/>
            </a:pPr>
            <a:r>
              <a:rPr lang="en-US" baseline="0" dirty="0" smtClean="0"/>
              <a:t>18 USC 209—when is a thank you for your service a supplementation or an illegal gratuity?</a:t>
            </a:r>
            <a:endParaRPr lang="en-US" dirty="0" smtClean="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D5923FF8-C890-4C14-8283-D0E51904F02F}" type="slidenum">
              <a:rPr lang="en-US" smtClean="0"/>
              <a:t>10</a:t>
            </a:fld>
            <a:endParaRPr lang="en-US"/>
          </a:p>
        </p:txBody>
      </p:sp>
    </p:spTree>
    <p:extLst>
      <p:ext uri="{BB962C8B-B14F-4D97-AF65-F5344CB8AC3E}">
        <p14:creationId xmlns:p14="http://schemas.microsoft.com/office/powerpoint/2010/main" val="15245656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Is it enough simply to return the gift?</a:t>
            </a:r>
          </a:p>
          <a:p>
            <a:endParaRPr lang="en-US" baseline="0" dirty="0" smtClean="0"/>
          </a:p>
          <a:p>
            <a:r>
              <a:rPr lang="en-US" baseline="0" dirty="0" smtClean="0"/>
              <a:t>If you honestly wanted to keep the gift but needed advice from whom would you seek it?</a:t>
            </a:r>
            <a:endParaRPr lang="en-US" dirty="0"/>
          </a:p>
        </p:txBody>
      </p:sp>
      <p:sp>
        <p:nvSpPr>
          <p:cNvPr id="4" name="Slide Number Placeholder 3"/>
          <p:cNvSpPr>
            <a:spLocks noGrp="1"/>
          </p:cNvSpPr>
          <p:nvPr>
            <p:ph type="sldNum" sz="quarter" idx="10"/>
          </p:nvPr>
        </p:nvSpPr>
        <p:spPr/>
        <p:txBody>
          <a:bodyPr/>
          <a:lstStyle/>
          <a:p>
            <a:fld id="{D5923FF8-C890-4C14-8283-D0E51904F02F}" type="slidenum">
              <a:rPr lang="en-US" smtClean="0"/>
              <a:t>11</a:t>
            </a:fld>
            <a:endParaRPr lang="en-US"/>
          </a:p>
        </p:txBody>
      </p:sp>
    </p:spTree>
    <p:extLst>
      <p:ext uri="{BB962C8B-B14F-4D97-AF65-F5344CB8AC3E}">
        <p14:creationId xmlns:p14="http://schemas.microsoft.com/office/powerpoint/2010/main" val="14319203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Imagine that you find yourself</a:t>
            </a:r>
            <a:r>
              <a:rPr lang="en-US" baseline="0" dirty="0" smtClean="0"/>
              <a:t> in this situation, c</a:t>
            </a:r>
            <a:r>
              <a:rPr lang="en-US" dirty="0" smtClean="0"/>
              <a:t>ould</a:t>
            </a:r>
            <a:r>
              <a:rPr lang="en-US" baseline="0" dirty="0" smtClean="0"/>
              <a:t> you see a reason to seek ethics advice?</a:t>
            </a:r>
          </a:p>
          <a:p>
            <a:endParaRPr lang="en-US" baseline="0" dirty="0" smtClean="0"/>
          </a:p>
          <a:p>
            <a:r>
              <a:rPr lang="en-US" baseline="0" dirty="0" smtClean="0"/>
              <a:t>If so, what questions might you ask?</a:t>
            </a:r>
          </a:p>
          <a:p>
            <a:endParaRPr lang="en-US" baseline="0" dirty="0" smtClean="0"/>
          </a:p>
          <a:p>
            <a:r>
              <a:rPr lang="en-US" baseline="0" dirty="0" smtClean="0"/>
              <a:t>Do any of the principles in your book seem to be implicated by this scenario? </a:t>
            </a:r>
          </a:p>
          <a:p>
            <a:endParaRPr lang="en-US" baseline="0" dirty="0" smtClean="0"/>
          </a:p>
          <a:p>
            <a:r>
              <a:rPr lang="en-US" baseline="0" dirty="0" smtClean="0"/>
              <a:t>Do any rules come to mind?</a:t>
            </a:r>
            <a:endParaRPr lang="en-US" dirty="0" smtClean="0"/>
          </a:p>
          <a:p>
            <a:endParaRPr lang="en-US" dirty="0"/>
          </a:p>
        </p:txBody>
      </p:sp>
      <p:sp>
        <p:nvSpPr>
          <p:cNvPr id="4" name="Slide Number Placeholder 3"/>
          <p:cNvSpPr>
            <a:spLocks noGrp="1"/>
          </p:cNvSpPr>
          <p:nvPr>
            <p:ph type="sldNum" sz="quarter" idx="10"/>
          </p:nvPr>
        </p:nvSpPr>
        <p:spPr/>
        <p:txBody>
          <a:bodyPr/>
          <a:lstStyle/>
          <a:p>
            <a:fld id="{B2502985-288E-4FB7-9950-46EEACE3201C}" type="slidenum">
              <a:rPr lang="en-US" smtClean="0"/>
              <a:t>12</a:t>
            </a:fld>
            <a:endParaRPr lang="en-US"/>
          </a:p>
        </p:txBody>
      </p:sp>
    </p:spTree>
    <p:extLst>
      <p:ext uri="{BB962C8B-B14F-4D97-AF65-F5344CB8AC3E}">
        <p14:creationId xmlns:p14="http://schemas.microsoft.com/office/powerpoint/2010/main" val="26173491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2502985-288E-4FB7-9950-46EEACE3201C}" type="slidenum">
              <a:rPr lang="en-US" smtClean="0"/>
              <a:t>13</a:t>
            </a:fld>
            <a:endParaRPr lang="en-US"/>
          </a:p>
        </p:txBody>
      </p:sp>
    </p:spTree>
    <p:extLst>
      <p:ext uri="{BB962C8B-B14F-4D97-AF65-F5344CB8AC3E}">
        <p14:creationId xmlns:p14="http://schemas.microsoft.com/office/powerpoint/2010/main" val="26173491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Loyalty to Law– What are your obligations</a:t>
            </a:r>
            <a:r>
              <a:rPr lang="en-US" baseline="0" dirty="0" smtClean="0"/>
              <a:t> both as an employee and as an ethics official?</a:t>
            </a:r>
          </a:p>
          <a:p>
            <a:r>
              <a:rPr lang="en-US" baseline="0" dirty="0" smtClean="0"/>
              <a:t>Selfless Service—Now that the question involves you, as well, is it appropriate for you to advise on it?  Even if you decline the invitation, does the invitation itself color your perceived ability to give objective advice?</a:t>
            </a:r>
            <a:endParaRPr lang="en-US" dirty="0"/>
          </a:p>
        </p:txBody>
      </p:sp>
      <p:sp>
        <p:nvSpPr>
          <p:cNvPr id="4" name="Slide Number Placeholder 3"/>
          <p:cNvSpPr>
            <a:spLocks noGrp="1"/>
          </p:cNvSpPr>
          <p:nvPr>
            <p:ph type="sldNum" sz="quarter" idx="10"/>
          </p:nvPr>
        </p:nvSpPr>
        <p:spPr/>
        <p:txBody>
          <a:bodyPr/>
          <a:lstStyle/>
          <a:p>
            <a:fld id="{B2502985-288E-4FB7-9950-46EEACE3201C}" type="slidenum">
              <a:rPr lang="en-US" smtClean="0"/>
              <a:t>14</a:t>
            </a:fld>
            <a:endParaRPr lang="en-US"/>
          </a:p>
        </p:txBody>
      </p:sp>
    </p:spTree>
    <p:extLst>
      <p:ext uri="{BB962C8B-B14F-4D97-AF65-F5344CB8AC3E}">
        <p14:creationId xmlns:p14="http://schemas.microsoft.com/office/powerpoint/2010/main" val="5183098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Subpart B– For whom is this a Subpart B question—the</a:t>
            </a:r>
            <a:r>
              <a:rPr lang="en-US" baseline="0" dirty="0" smtClean="0"/>
              <a:t> agency head, you or both? </a:t>
            </a:r>
          </a:p>
          <a:p>
            <a:r>
              <a:rPr lang="en-US" baseline="0" dirty="0" smtClean="0"/>
              <a:t>Would your attendance in any way mitigate the appearance and other concerns that led you to advise against attendance in the first place?</a:t>
            </a:r>
          </a:p>
          <a:p>
            <a:r>
              <a:rPr lang="en-US" baseline="0" dirty="0" smtClean="0"/>
              <a:t>What would a third party perspective possibly be with respect to the invitation itself, the context in which the invitation was offered, and your ability to answer the question for the agency head of whether he could or could not/should or should not attend?</a:t>
            </a:r>
          </a:p>
          <a:p>
            <a:endParaRPr lang="en-US" baseline="0" dirty="0" smtClean="0"/>
          </a:p>
          <a:p>
            <a:r>
              <a:rPr lang="en-US" baseline="0" dirty="0" smtClean="0"/>
              <a:t>Subpart G—Once you personally have an interest in the outcome of the issue, is it a misuse of your position to be arbiter of the question?</a:t>
            </a:r>
            <a:endParaRPr lang="en-US" dirty="0"/>
          </a:p>
        </p:txBody>
      </p:sp>
      <p:sp>
        <p:nvSpPr>
          <p:cNvPr id="4" name="Slide Number Placeholder 3"/>
          <p:cNvSpPr>
            <a:spLocks noGrp="1"/>
          </p:cNvSpPr>
          <p:nvPr>
            <p:ph type="sldNum" sz="quarter" idx="10"/>
          </p:nvPr>
        </p:nvSpPr>
        <p:spPr/>
        <p:txBody>
          <a:bodyPr/>
          <a:lstStyle/>
          <a:p>
            <a:fld id="{B2502985-288E-4FB7-9950-46EEACE3201C}" type="slidenum">
              <a:rPr lang="en-US" smtClean="0"/>
              <a:t>15</a:t>
            </a:fld>
            <a:endParaRPr lang="en-US"/>
          </a:p>
        </p:txBody>
      </p:sp>
    </p:spTree>
    <p:extLst>
      <p:ext uri="{BB962C8B-B14F-4D97-AF65-F5344CB8AC3E}">
        <p14:creationId xmlns:p14="http://schemas.microsoft.com/office/powerpoint/2010/main" val="27415526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steps</a:t>
            </a:r>
            <a:r>
              <a:rPr lang="en-US" baseline="0" dirty="0" smtClean="0"/>
              <a:t> do you take to manage this situation?</a:t>
            </a:r>
          </a:p>
          <a:p>
            <a:endParaRPr lang="en-US" baseline="0" dirty="0" smtClean="0"/>
          </a:p>
          <a:p>
            <a:r>
              <a:rPr lang="en-US" baseline="0" dirty="0" smtClean="0"/>
              <a:t>What questions do you ask?</a:t>
            </a:r>
          </a:p>
          <a:p>
            <a:endParaRPr lang="en-US" baseline="0" dirty="0" smtClean="0"/>
          </a:p>
          <a:p>
            <a:r>
              <a:rPr lang="en-US" baseline="0" dirty="0" smtClean="0"/>
              <a:t>If you seek ethics advice, what information do you provide to your ethics official?</a:t>
            </a:r>
            <a:endParaRPr lang="en-US" dirty="0" smtClean="0"/>
          </a:p>
          <a:p>
            <a:endParaRPr lang="en-US" dirty="0"/>
          </a:p>
        </p:txBody>
      </p:sp>
      <p:sp>
        <p:nvSpPr>
          <p:cNvPr id="4" name="Slide Number Placeholder 3"/>
          <p:cNvSpPr>
            <a:spLocks noGrp="1"/>
          </p:cNvSpPr>
          <p:nvPr>
            <p:ph type="sldNum" sz="quarter" idx="10"/>
          </p:nvPr>
        </p:nvSpPr>
        <p:spPr/>
        <p:txBody>
          <a:bodyPr/>
          <a:lstStyle/>
          <a:p>
            <a:fld id="{B2502985-288E-4FB7-9950-46EEACE3201C}" type="slidenum">
              <a:rPr lang="en-US" smtClean="0"/>
              <a:t>16</a:t>
            </a:fld>
            <a:endParaRPr lang="en-US"/>
          </a:p>
        </p:txBody>
      </p:sp>
    </p:spTree>
    <p:extLst>
      <p:ext uri="{BB962C8B-B14F-4D97-AF65-F5344CB8AC3E}">
        <p14:creationId xmlns:p14="http://schemas.microsoft.com/office/powerpoint/2010/main" val="32296141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Imagine that you find yourself</a:t>
            </a:r>
            <a:r>
              <a:rPr lang="en-US" baseline="0" dirty="0" smtClean="0"/>
              <a:t> in this situation?</a:t>
            </a:r>
          </a:p>
          <a:p>
            <a:endParaRPr lang="en-US" baseline="0" dirty="0" smtClean="0"/>
          </a:p>
          <a:p>
            <a:r>
              <a:rPr lang="en-US" baseline="0" dirty="0" smtClean="0"/>
              <a:t>If so, what questions might you ask?</a:t>
            </a:r>
          </a:p>
          <a:p>
            <a:endParaRPr lang="en-US" baseline="0" dirty="0" smtClean="0"/>
          </a:p>
          <a:p>
            <a:r>
              <a:rPr lang="en-US" baseline="0" dirty="0" smtClean="0"/>
              <a:t>Do any of the principles in your book seem to be implicated by this scenario? </a:t>
            </a:r>
          </a:p>
          <a:p>
            <a:endParaRPr lang="en-US" baseline="0" dirty="0" smtClean="0"/>
          </a:p>
          <a:p>
            <a:r>
              <a:rPr lang="en-US" baseline="0" dirty="0" smtClean="0"/>
              <a:t>Do any rules come to mind?</a:t>
            </a:r>
            <a:endParaRPr lang="en-US" dirty="0"/>
          </a:p>
        </p:txBody>
      </p:sp>
      <p:sp>
        <p:nvSpPr>
          <p:cNvPr id="4" name="Slide Number Placeholder 3"/>
          <p:cNvSpPr>
            <a:spLocks noGrp="1"/>
          </p:cNvSpPr>
          <p:nvPr>
            <p:ph type="sldNum" sz="quarter" idx="10"/>
          </p:nvPr>
        </p:nvSpPr>
        <p:spPr/>
        <p:txBody>
          <a:bodyPr/>
          <a:lstStyle/>
          <a:p>
            <a:fld id="{8CAE3A5D-A0C2-4565-B30C-EC88126F7C17}" type="slidenum">
              <a:rPr lang="en-US" smtClean="0"/>
              <a:t>17</a:t>
            </a:fld>
            <a:endParaRPr lang="en-US"/>
          </a:p>
        </p:txBody>
      </p:sp>
    </p:spTree>
    <p:extLst>
      <p:ext uri="{BB962C8B-B14F-4D97-AF65-F5344CB8AC3E}">
        <p14:creationId xmlns:p14="http://schemas.microsoft.com/office/powerpoint/2010/main" val="14704330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2502985-288E-4FB7-9950-46EEACE3201C}" type="slidenum">
              <a:rPr lang="en-US" smtClean="0"/>
              <a:t>18</a:t>
            </a:fld>
            <a:endParaRPr lang="en-US"/>
          </a:p>
        </p:txBody>
      </p:sp>
    </p:spTree>
    <p:extLst>
      <p:ext uri="{BB962C8B-B14F-4D97-AF65-F5344CB8AC3E}">
        <p14:creationId xmlns:p14="http://schemas.microsoft.com/office/powerpoint/2010/main" val="26173491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Loyalty to Law:  What do you do when someone tells</a:t>
            </a:r>
            <a:r>
              <a:rPr lang="en-US" baseline="0" dirty="0" smtClean="0"/>
              <a:t> you to abstain from doing your job correctly?  What if someone asks you to craft a legal opinion that says it’s okay for them to engage in unlawful activity?</a:t>
            </a:r>
          </a:p>
          <a:p>
            <a:endParaRPr lang="en-US" baseline="0" dirty="0" smtClean="0"/>
          </a:p>
          <a:p>
            <a:r>
              <a:rPr lang="en-US" baseline="0" dirty="0" smtClean="0"/>
              <a:t>Selfless Service:  Is it selfish to try to preserve your job?  How do you manage both loyalty to law and continued employment?</a:t>
            </a:r>
            <a:endParaRPr lang="en-US" dirty="0"/>
          </a:p>
        </p:txBody>
      </p:sp>
      <p:sp>
        <p:nvSpPr>
          <p:cNvPr id="4" name="Slide Number Placeholder 3"/>
          <p:cNvSpPr>
            <a:spLocks noGrp="1"/>
          </p:cNvSpPr>
          <p:nvPr>
            <p:ph type="sldNum" sz="quarter" idx="10"/>
          </p:nvPr>
        </p:nvSpPr>
        <p:spPr/>
        <p:txBody>
          <a:bodyPr/>
          <a:lstStyle/>
          <a:p>
            <a:fld id="{8CAE3A5D-A0C2-4565-B30C-EC88126F7C17}" type="slidenum">
              <a:rPr lang="en-US" smtClean="0"/>
              <a:t>19</a:t>
            </a:fld>
            <a:endParaRPr lang="en-US"/>
          </a:p>
        </p:txBody>
      </p:sp>
    </p:spTree>
    <p:extLst>
      <p:ext uri="{BB962C8B-B14F-4D97-AF65-F5344CB8AC3E}">
        <p14:creationId xmlns:p14="http://schemas.microsoft.com/office/powerpoint/2010/main" val="15525751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Imagine that you find yourself</a:t>
            </a:r>
            <a:r>
              <a:rPr lang="en-US" baseline="0" dirty="0" smtClean="0"/>
              <a:t> in this situation, c</a:t>
            </a:r>
            <a:r>
              <a:rPr lang="en-US" dirty="0" smtClean="0"/>
              <a:t>ould</a:t>
            </a:r>
            <a:r>
              <a:rPr lang="en-US" baseline="0" dirty="0" smtClean="0"/>
              <a:t> you see a reason to seek ethics advice?</a:t>
            </a:r>
          </a:p>
          <a:p>
            <a:endParaRPr lang="en-US" baseline="0" dirty="0" smtClean="0"/>
          </a:p>
          <a:p>
            <a:r>
              <a:rPr lang="en-US" baseline="0" dirty="0" smtClean="0"/>
              <a:t>If so, what questions might you ask?</a:t>
            </a:r>
          </a:p>
          <a:p>
            <a:endParaRPr lang="en-US" baseline="0" dirty="0" smtClean="0"/>
          </a:p>
          <a:p>
            <a:r>
              <a:rPr lang="en-US" baseline="0" dirty="0" smtClean="0"/>
              <a:t>Do any of the principles in your book seem to be implicated by this scenario?  </a:t>
            </a:r>
          </a:p>
          <a:p>
            <a:endParaRPr lang="en-US" baseline="0" dirty="0" smtClean="0"/>
          </a:p>
          <a:p>
            <a:r>
              <a:rPr lang="en-US" baseline="0" dirty="0" smtClean="0"/>
              <a:t>Do any rules come to mind?</a:t>
            </a:r>
            <a:endParaRPr lang="en-US" dirty="0"/>
          </a:p>
        </p:txBody>
      </p:sp>
      <p:sp>
        <p:nvSpPr>
          <p:cNvPr id="4" name="Slide Number Placeholder 3"/>
          <p:cNvSpPr>
            <a:spLocks noGrp="1"/>
          </p:cNvSpPr>
          <p:nvPr>
            <p:ph type="sldNum" sz="quarter" idx="10"/>
          </p:nvPr>
        </p:nvSpPr>
        <p:spPr/>
        <p:txBody>
          <a:bodyPr/>
          <a:lstStyle/>
          <a:p>
            <a:fld id="{B62CC498-A8C9-40C5-AE9D-245260C1BA2A}" type="slidenum">
              <a:rPr lang="en-US" smtClean="0"/>
              <a:t>2</a:t>
            </a:fld>
            <a:endParaRPr lang="en-US"/>
          </a:p>
        </p:txBody>
      </p:sp>
    </p:spTree>
    <p:extLst>
      <p:ext uri="{BB962C8B-B14F-4D97-AF65-F5344CB8AC3E}">
        <p14:creationId xmlns:p14="http://schemas.microsoft.com/office/powerpoint/2010/main" val="16106441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Rules concerning the appearance of partiality and misuse</a:t>
            </a:r>
            <a:r>
              <a:rPr lang="en-US" baseline="0" dirty="0" smtClean="0"/>
              <a:t> of official position also may be implicated in these types of situations.  </a:t>
            </a:r>
          </a:p>
          <a:p>
            <a:endParaRPr lang="en-US" baseline="0" dirty="0" smtClean="0"/>
          </a:p>
          <a:p>
            <a:r>
              <a:rPr lang="en-US" baseline="0" dirty="0" smtClean="0"/>
              <a:t>There are ways for employees to help however.  Employees can share public information about available internship openings and, with some restrictions, write and send a letter of recommendation for someone seeking a government internship.  </a:t>
            </a:r>
            <a:endParaRPr lang="en-US" dirty="0"/>
          </a:p>
        </p:txBody>
      </p:sp>
      <p:sp>
        <p:nvSpPr>
          <p:cNvPr id="4" name="Slide Number Placeholder 3"/>
          <p:cNvSpPr>
            <a:spLocks noGrp="1"/>
          </p:cNvSpPr>
          <p:nvPr>
            <p:ph type="sldNum" sz="quarter" idx="10"/>
          </p:nvPr>
        </p:nvSpPr>
        <p:spPr/>
        <p:txBody>
          <a:bodyPr/>
          <a:lstStyle/>
          <a:p>
            <a:fld id="{8CAE3A5D-A0C2-4565-B30C-EC88126F7C17}" type="slidenum">
              <a:rPr lang="en-US" smtClean="0"/>
              <a:t>20</a:t>
            </a:fld>
            <a:endParaRPr lang="en-US"/>
          </a:p>
        </p:txBody>
      </p:sp>
    </p:spTree>
    <p:extLst>
      <p:ext uri="{BB962C8B-B14F-4D97-AF65-F5344CB8AC3E}">
        <p14:creationId xmlns:p14="http://schemas.microsoft.com/office/powerpoint/2010/main" val="5364376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steps</a:t>
            </a:r>
            <a:r>
              <a:rPr lang="en-US" baseline="0" dirty="0" smtClean="0"/>
              <a:t> do you take to manage this situation?</a:t>
            </a:r>
          </a:p>
          <a:p>
            <a:endParaRPr lang="en-US" baseline="0" dirty="0" smtClean="0"/>
          </a:p>
          <a:p>
            <a:r>
              <a:rPr lang="en-US" baseline="0" dirty="0" smtClean="0"/>
              <a:t>What questions do you ask?</a:t>
            </a:r>
          </a:p>
          <a:p>
            <a:endParaRPr lang="en-US" baseline="0" dirty="0" smtClean="0"/>
          </a:p>
          <a:p>
            <a:r>
              <a:rPr lang="en-US" baseline="0" dirty="0" smtClean="0"/>
              <a:t>If you seek ethics advice, what information do you provide to your ethics official?</a:t>
            </a:r>
            <a:endParaRPr lang="en-US" dirty="0" smtClean="0"/>
          </a:p>
          <a:p>
            <a:endParaRPr lang="en-US" dirty="0"/>
          </a:p>
        </p:txBody>
      </p:sp>
      <p:sp>
        <p:nvSpPr>
          <p:cNvPr id="4" name="Slide Number Placeholder 3"/>
          <p:cNvSpPr>
            <a:spLocks noGrp="1"/>
          </p:cNvSpPr>
          <p:nvPr>
            <p:ph type="sldNum" sz="quarter" idx="10"/>
          </p:nvPr>
        </p:nvSpPr>
        <p:spPr/>
        <p:txBody>
          <a:bodyPr/>
          <a:lstStyle/>
          <a:p>
            <a:fld id="{8CAE3A5D-A0C2-4565-B30C-EC88126F7C17}" type="slidenum">
              <a:rPr lang="en-US" smtClean="0"/>
              <a:t>21</a:t>
            </a:fld>
            <a:endParaRPr lang="en-US"/>
          </a:p>
        </p:txBody>
      </p:sp>
    </p:spTree>
    <p:extLst>
      <p:ext uri="{BB962C8B-B14F-4D97-AF65-F5344CB8AC3E}">
        <p14:creationId xmlns:p14="http://schemas.microsoft.com/office/powerpoint/2010/main" val="40175557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2502985-288E-4FB7-9950-46EEACE3201C}" type="slidenum">
              <a:rPr lang="en-US" smtClean="0"/>
              <a:t>3</a:t>
            </a:fld>
            <a:endParaRPr lang="en-US"/>
          </a:p>
        </p:txBody>
      </p:sp>
    </p:spTree>
    <p:extLst>
      <p:ext uri="{BB962C8B-B14F-4D97-AF65-F5344CB8AC3E}">
        <p14:creationId xmlns:p14="http://schemas.microsoft.com/office/powerpoint/2010/main" val="26173491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Loyalty</a:t>
            </a:r>
            <a:r>
              <a:rPr lang="en-US" baseline="0" dirty="0" smtClean="0"/>
              <a:t> to Law—What are your obligations both as an employee and as an ethics official in this situation?</a:t>
            </a:r>
          </a:p>
          <a:p>
            <a:r>
              <a:rPr lang="en-US" baseline="0" dirty="0" smtClean="0"/>
              <a:t>Selfless Service—Would you feel differently about this situation if the employee were not your friend? Would you handle it differently? Does your relationship to the individual involved alter your perspective?</a:t>
            </a:r>
          </a:p>
          <a:p>
            <a:r>
              <a:rPr lang="en-US" baseline="0" dirty="0" smtClean="0"/>
              <a:t>Responsible Stewardship—What is at stake in this situation other than the legal liability your friend is facing? </a:t>
            </a:r>
            <a:endParaRPr lang="en-US" dirty="0"/>
          </a:p>
        </p:txBody>
      </p:sp>
      <p:sp>
        <p:nvSpPr>
          <p:cNvPr id="4" name="Slide Number Placeholder 3"/>
          <p:cNvSpPr>
            <a:spLocks noGrp="1"/>
          </p:cNvSpPr>
          <p:nvPr>
            <p:ph type="sldNum" sz="quarter" idx="10"/>
          </p:nvPr>
        </p:nvSpPr>
        <p:spPr/>
        <p:txBody>
          <a:bodyPr/>
          <a:lstStyle/>
          <a:p>
            <a:fld id="{B62CC498-A8C9-40C5-AE9D-245260C1BA2A}" type="slidenum">
              <a:rPr lang="en-US" smtClean="0"/>
              <a:t>4</a:t>
            </a:fld>
            <a:endParaRPr lang="en-US"/>
          </a:p>
        </p:txBody>
      </p:sp>
    </p:spTree>
    <p:extLst>
      <p:ext uri="{BB962C8B-B14F-4D97-AF65-F5344CB8AC3E}">
        <p14:creationId xmlns:p14="http://schemas.microsoft.com/office/powerpoint/2010/main" val="27279998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208 and Subpart F—Are these rules implicated for you or for your friend?</a:t>
            </a:r>
          </a:p>
          <a:p>
            <a:r>
              <a:rPr lang="en-US" baseline="0" dirty="0" smtClean="0"/>
              <a:t>Subpart E and G—Are these rules implicated for you?  If so, how?</a:t>
            </a:r>
          </a:p>
        </p:txBody>
      </p:sp>
      <p:sp>
        <p:nvSpPr>
          <p:cNvPr id="4" name="Slide Number Placeholder 3"/>
          <p:cNvSpPr>
            <a:spLocks noGrp="1"/>
          </p:cNvSpPr>
          <p:nvPr>
            <p:ph type="sldNum" sz="quarter" idx="10"/>
          </p:nvPr>
        </p:nvSpPr>
        <p:spPr/>
        <p:txBody>
          <a:bodyPr/>
          <a:lstStyle/>
          <a:p>
            <a:fld id="{B62CC498-A8C9-40C5-AE9D-245260C1BA2A}" type="slidenum">
              <a:rPr lang="en-US" smtClean="0"/>
              <a:t>5</a:t>
            </a:fld>
            <a:endParaRPr lang="en-US"/>
          </a:p>
        </p:txBody>
      </p:sp>
    </p:spTree>
    <p:extLst>
      <p:ext uri="{BB962C8B-B14F-4D97-AF65-F5344CB8AC3E}">
        <p14:creationId xmlns:p14="http://schemas.microsoft.com/office/powerpoint/2010/main" val="17997327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steps</a:t>
            </a:r>
            <a:r>
              <a:rPr lang="en-US" baseline="0" dirty="0" smtClean="0"/>
              <a:t> do you take to manage this situation?</a:t>
            </a:r>
          </a:p>
          <a:p>
            <a:endParaRPr lang="en-US" baseline="0" dirty="0" smtClean="0"/>
          </a:p>
          <a:p>
            <a:r>
              <a:rPr lang="en-US" baseline="0" dirty="0" smtClean="0"/>
              <a:t>What questions do you ask?</a:t>
            </a:r>
          </a:p>
          <a:p>
            <a:endParaRPr lang="en-US" baseline="0" dirty="0" smtClean="0"/>
          </a:p>
          <a:p>
            <a:r>
              <a:rPr lang="en-US" baseline="0" dirty="0" smtClean="0"/>
              <a:t>Who should be providing ethics counsel to both you and your friend in this situation?</a:t>
            </a:r>
          </a:p>
          <a:p>
            <a:endParaRPr lang="en-US" baseline="0" dirty="0" smtClean="0"/>
          </a:p>
          <a:p>
            <a:r>
              <a:rPr lang="en-US" baseline="0" dirty="0" smtClean="0"/>
              <a:t>Should you recuse yourself?</a:t>
            </a:r>
            <a:endParaRPr lang="en-US" dirty="0"/>
          </a:p>
        </p:txBody>
      </p:sp>
      <p:sp>
        <p:nvSpPr>
          <p:cNvPr id="4" name="Slide Number Placeholder 3"/>
          <p:cNvSpPr>
            <a:spLocks noGrp="1"/>
          </p:cNvSpPr>
          <p:nvPr>
            <p:ph type="sldNum" sz="quarter" idx="10"/>
          </p:nvPr>
        </p:nvSpPr>
        <p:spPr/>
        <p:txBody>
          <a:bodyPr/>
          <a:lstStyle/>
          <a:p>
            <a:fld id="{B62CC498-A8C9-40C5-AE9D-245260C1BA2A}" type="slidenum">
              <a:rPr lang="en-US" smtClean="0"/>
              <a:t>6</a:t>
            </a:fld>
            <a:endParaRPr lang="en-US"/>
          </a:p>
        </p:txBody>
      </p:sp>
    </p:spTree>
    <p:extLst>
      <p:ext uri="{BB962C8B-B14F-4D97-AF65-F5344CB8AC3E}">
        <p14:creationId xmlns:p14="http://schemas.microsoft.com/office/powerpoint/2010/main" val="1295222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Imagine that you find yourself</a:t>
            </a:r>
            <a:r>
              <a:rPr lang="en-US" baseline="0" dirty="0" smtClean="0"/>
              <a:t> in this situation, c</a:t>
            </a:r>
            <a:r>
              <a:rPr lang="en-US" dirty="0" smtClean="0"/>
              <a:t>ould</a:t>
            </a:r>
            <a:r>
              <a:rPr lang="en-US" baseline="0" dirty="0" smtClean="0"/>
              <a:t> you see a reason to seek ethics advice?</a:t>
            </a:r>
          </a:p>
          <a:p>
            <a:endParaRPr lang="en-US" baseline="0" dirty="0" smtClean="0"/>
          </a:p>
          <a:p>
            <a:r>
              <a:rPr lang="en-US" baseline="0" dirty="0" smtClean="0"/>
              <a:t>If so, what questions might you ask?</a:t>
            </a:r>
          </a:p>
          <a:p>
            <a:endParaRPr lang="en-US" baseline="0" dirty="0" smtClean="0"/>
          </a:p>
          <a:p>
            <a:r>
              <a:rPr lang="en-US" baseline="0" dirty="0" smtClean="0"/>
              <a:t>Do any of the principles in your book seem to be implicated by this scenario?  </a:t>
            </a:r>
          </a:p>
          <a:p>
            <a:endParaRPr lang="en-US" baseline="0" dirty="0" smtClean="0"/>
          </a:p>
          <a:p>
            <a:r>
              <a:rPr lang="en-US" baseline="0" dirty="0" smtClean="0"/>
              <a:t>Do any rules come to mind?</a:t>
            </a:r>
            <a:endParaRPr lang="en-US" dirty="0" smtClean="0"/>
          </a:p>
          <a:p>
            <a:endParaRPr lang="en-US" dirty="0"/>
          </a:p>
        </p:txBody>
      </p:sp>
      <p:sp>
        <p:nvSpPr>
          <p:cNvPr id="4" name="Slide Number Placeholder 3"/>
          <p:cNvSpPr>
            <a:spLocks noGrp="1"/>
          </p:cNvSpPr>
          <p:nvPr>
            <p:ph type="sldNum" sz="quarter" idx="10"/>
          </p:nvPr>
        </p:nvSpPr>
        <p:spPr/>
        <p:txBody>
          <a:bodyPr/>
          <a:lstStyle/>
          <a:p>
            <a:fld id="{D5923FF8-C890-4C14-8283-D0E51904F02F}" type="slidenum">
              <a:rPr lang="en-US" smtClean="0"/>
              <a:t>7</a:t>
            </a:fld>
            <a:endParaRPr lang="en-US"/>
          </a:p>
        </p:txBody>
      </p:sp>
    </p:spTree>
    <p:extLst>
      <p:ext uri="{BB962C8B-B14F-4D97-AF65-F5344CB8AC3E}">
        <p14:creationId xmlns:p14="http://schemas.microsoft.com/office/powerpoint/2010/main" val="6662144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2502985-288E-4FB7-9950-46EEACE3201C}" type="slidenum">
              <a:rPr lang="en-US" smtClean="0"/>
              <a:t>8</a:t>
            </a:fld>
            <a:endParaRPr lang="en-US"/>
          </a:p>
        </p:txBody>
      </p:sp>
    </p:spTree>
    <p:extLst>
      <p:ext uri="{BB962C8B-B14F-4D97-AF65-F5344CB8AC3E}">
        <p14:creationId xmlns:p14="http://schemas.microsoft.com/office/powerpoint/2010/main" val="26173491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Loyalty to Law—What are your obligations both as an employee and as an ethics official in this situation?</a:t>
            </a:r>
          </a:p>
          <a:p>
            <a:r>
              <a:rPr lang="en-US" dirty="0" smtClean="0"/>
              <a:t>Selfless</a:t>
            </a:r>
            <a:r>
              <a:rPr lang="en-US" baseline="0" dirty="0" smtClean="0"/>
              <a:t> Service—What might others’ perceptions be of this situation?</a:t>
            </a:r>
            <a:endParaRPr lang="en-US" dirty="0"/>
          </a:p>
        </p:txBody>
      </p:sp>
      <p:sp>
        <p:nvSpPr>
          <p:cNvPr id="4" name="Slide Number Placeholder 3"/>
          <p:cNvSpPr>
            <a:spLocks noGrp="1"/>
          </p:cNvSpPr>
          <p:nvPr>
            <p:ph type="sldNum" sz="quarter" idx="10"/>
          </p:nvPr>
        </p:nvSpPr>
        <p:spPr/>
        <p:txBody>
          <a:bodyPr/>
          <a:lstStyle/>
          <a:p>
            <a:fld id="{D5923FF8-C890-4C14-8283-D0E51904F02F}" type="slidenum">
              <a:rPr lang="en-US" smtClean="0"/>
              <a:t>9</a:t>
            </a:fld>
            <a:endParaRPr lang="en-US"/>
          </a:p>
        </p:txBody>
      </p:sp>
    </p:spTree>
    <p:extLst>
      <p:ext uri="{BB962C8B-B14F-4D97-AF65-F5344CB8AC3E}">
        <p14:creationId xmlns:p14="http://schemas.microsoft.com/office/powerpoint/2010/main" val="28540175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2" name="Freeform 6"/>
          <p:cNvSpPr/>
          <p:nvPr/>
        </p:nvSpPr>
        <p:spPr bwMode="auto">
          <a:xfrm>
            <a:off x="8838008" y="1189204"/>
            <a:ext cx="305991"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2"/>
          </a:solidFill>
          <a:ln w="0">
            <a:noFill/>
            <a:prstDash val="solid"/>
            <a:round/>
            <a:headEnd/>
            <a:tailEnd/>
          </a:ln>
        </p:spPr>
      </p:sp>
      <p:sp>
        <p:nvSpPr>
          <p:cNvPr id="2" name="Title 1"/>
          <p:cNvSpPr>
            <a:spLocks noGrp="1"/>
          </p:cNvSpPr>
          <p:nvPr>
            <p:ph type="ctrTitle"/>
          </p:nvPr>
        </p:nvSpPr>
        <p:spPr>
          <a:xfrm>
            <a:off x="816685" y="1143294"/>
            <a:ext cx="5275772" cy="4268965"/>
          </a:xfrm>
        </p:spPr>
        <p:txBody>
          <a:bodyPr anchor="t">
            <a:normAutofit/>
          </a:bodyPr>
          <a:lstStyle>
            <a:lvl1pPr algn="l">
              <a:lnSpc>
                <a:spcPct val="85000"/>
              </a:lnSpc>
              <a:defRPr sz="7700" cap="all" baseline="0">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816685" y="5537926"/>
            <a:ext cx="5275772" cy="706355"/>
          </a:xfrm>
        </p:spPr>
        <p:txBody>
          <a:bodyPr>
            <a:normAutofit/>
          </a:bodyPr>
          <a:lstStyle>
            <a:lvl1pPr marL="0" indent="0" algn="l">
              <a:lnSpc>
                <a:spcPct val="114000"/>
              </a:lnSpc>
              <a:spcBef>
                <a:spcPts val="0"/>
              </a:spcBef>
              <a:buNone/>
              <a:defRPr sz="2000" b="0" i="1"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816685" y="6314441"/>
            <a:ext cx="1197467" cy="365125"/>
          </a:xfrm>
        </p:spPr>
        <p:txBody>
          <a:bodyPr/>
          <a:lstStyle>
            <a:lvl1pPr algn="l">
              <a:defRPr sz="1200">
                <a:solidFill>
                  <a:schemeClr val="tx2"/>
                </a:solidFill>
              </a:defRPr>
            </a:lvl1pPr>
          </a:lstStyle>
          <a:p>
            <a:fld id="{C86E9DD2-A713-4E35-8CEC-CF06A693EBDE}" type="datetimeFigureOut">
              <a:rPr lang="en-US" smtClean="0">
                <a:solidFill>
                  <a:srgbClr val="F5F5F5"/>
                </a:solidFill>
              </a:rPr>
              <a:pPr/>
              <a:t>3/2/2016</a:t>
            </a:fld>
            <a:endParaRPr lang="en-US">
              <a:solidFill>
                <a:srgbClr val="F5F5F5"/>
              </a:solidFill>
            </a:endParaRPr>
          </a:p>
        </p:txBody>
      </p:sp>
      <p:sp>
        <p:nvSpPr>
          <p:cNvPr id="5" name="Footer Placeholder 4"/>
          <p:cNvSpPr>
            <a:spLocks noGrp="1"/>
          </p:cNvSpPr>
          <p:nvPr>
            <p:ph type="ftr" sz="quarter" idx="11"/>
          </p:nvPr>
        </p:nvSpPr>
        <p:spPr>
          <a:xfrm>
            <a:off x="2250444" y="6314441"/>
            <a:ext cx="3842012" cy="365125"/>
          </a:xfrm>
        </p:spPr>
        <p:txBody>
          <a:bodyPr/>
          <a:lstStyle>
            <a:lvl1pPr algn="l">
              <a:defRPr b="0">
                <a:solidFill>
                  <a:schemeClr val="tx2"/>
                </a:solidFill>
              </a:defRPr>
            </a:lvl1pPr>
          </a:lstStyle>
          <a:p>
            <a:endParaRPr lang="en-US">
              <a:solidFill>
                <a:srgbClr val="F5F5F5"/>
              </a:solidFill>
            </a:endParaRPr>
          </a:p>
        </p:txBody>
      </p:sp>
      <p:sp>
        <p:nvSpPr>
          <p:cNvPr id="6" name="Slide Number Placeholder 5"/>
          <p:cNvSpPr>
            <a:spLocks noGrp="1"/>
          </p:cNvSpPr>
          <p:nvPr>
            <p:ph type="sldNum" sz="quarter" idx="12"/>
          </p:nvPr>
        </p:nvSpPr>
        <p:spPr>
          <a:xfrm>
            <a:off x="8838008" y="1416217"/>
            <a:ext cx="305991" cy="365125"/>
          </a:xfrm>
        </p:spPr>
        <p:txBody>
          <a:bodyPr/>
          <a:lstStyle>
            <a:lvl1pPr algn="r">
              <a:defRPr>
                <a:solidFill>
                  <a:schemeClr val="bg2"/>
                </a:solidFill>
              </a:defRPr>
            </a:lvl1pPr>
          </a:lstStyle>
          <a:p>
            <a:fld id="{FC1B147F-F87E-410F-B779-986FBFEFC4CA}" type="slidenum">
              <a:rPr lang="en-US" smtClean="0">
                <a:solidFill>
                  <a:srgbClr val="1D1A1D"/>
                </a:solidFill>
              </a:rPr>
              <a:pPr/>
              <a:t>‹#›</a:t>
            </a:fld>
            <a:endParaRPr lang="en-US">
              <a:solidFill>
                <a:srgbClr val="1D1A1D"/>
              </a:solidFill>
            </a:endParaRPr>
          </a:p>
        </p:txBody>
      </p:sp>
      <p:cxnSp>
        <p:nvCxnSpPr>
          <p:cNvPr id="9" name="Straight Connector 8"/>
          <p:cNvCxnSpPr/>
          <p:nvPr/>
        </p:nvCxnSpPr>
        <p:spPr>
          <a:xfrm>
            <a:off x="580391" y="1257300"/>
            <a:ext cx="0" cy="560070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2604590"/>
      </p:ext>
    </p:extLst>
  </p:cSld>
  <p:clrMapOvr>
    <a:overrideClrMapping bg1="dk1" tx1="lt1" bg2="dk2" tx2="lt2" accent1="accent1" accent2="accent2" accent3="accent3" accent4="accent4" accent5="accent5" accent6="accent6" hlink="hlink" folHlink="folHlink"/>
  </p:clrMapOvr>
  <p:extLst mod="1">
    <p:ext uri="{DCECCB84-F9BA-43D5-87BE-67443E8EF086}">
      <p15:sldGuideLst xmlns:p15="http://schemas.microsoft.com/office/powerpoint/2012/main" xmlns="">
        <p15:guide id="4294967295" orient="horz" pos="792">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886200" y="640080"/>
            <a:ext cx="4686299" cy="558414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86E9DD2-A713-4E35-8CEC-CF06A693EBDE}" type="datetimeFigureOut">
              <a:rPr lang="en-US" smtClean="0">
                <a:solidFill>
                  <a:prstClr val="black">
                    <a:lumMod val="85000"/>
                    <a:lumOff val="15000"/>
                  </a:prstClr>
                </a:solidFill>
              </a:rPr>
              <a:pPr/>
              <a:t>3/2/2016</a:t>
            </a:fld>
            <a:endParaRPr lang="en-US">
              <a:solidFill>
                <a:prstClr val="black">
                  <a:lumMod val="85000"/>
                  <a:lumOff val="15000"/>
                </a:prstClr>
              </a:solidFill>
            </a:endParaRPr>
          </a:p>
        </p:txBody>
      </p:sp>
      <p:sp>
        <p:nvSpPr>
          <p:cNvPr id="5" name="Footer Placeholder 4"/>
          <p:cNvSpPr>
            <a:spLocks noGrp="1"/>
          </p:cNvSpPr>
          <p:nvPr>
            <p:ph type="ftr" sz="quarter" idx="11"/>
          </p:nvPr>
        </p:nvSpPr>
        <p:spPr/>
        <p:txBody>
          <a:bodyPr/>
          <a:lstStyle/>
          <a:p>
            <a:endParaRPr lang="en-US">
              <a:solidFill>
                <a:prstClr val="black">
                  <a:lumMod val="85000"/>
                  <a:lumOff val="15000"/>
                </a:prstClr>
              </a:solidFill>
            </a:endParaRPr>
          </a:p>
        </p:txBody>
      </p:sp>
      <p:sp>
        <p:nvSpPr>
          <p:cNvPr id="6" name="Slide Number Placeholder 5"/>
          <p:cNvSpPr>
            <a:spLocks noGrp="1"/>
          </p:cNvSpPr>
          <p:nvPr>
            <p:ph type="sldNum" sz="quarter" idx="12"/>
          </p:nvPr>
        </p:nvSpPr>
        <p:spPr/>
        <p:txBody>
          <a:bodyPr/>
          <a:lstStyle/>
          <a:p>
            <a:fld id="{FC1B147F-F87E-410F-B779-986FBFEFC4CA}" type="slidenum">
              <a:rPr lang="en-US" smtClean="0">
                <a:solidFill>
                  <a:srgbClr val="F5F5F5"/>
                </a:solidFill>
              </a:rPr>
              <a:pPr/>
              <a:t>‹#›</a:t>
            </a:fld>
            <a:endParaRPr lang="en-US">
              <a:solidFill>
                <a:srgbClr val="F5F5F5"/>
              </a:solidFill>
            </a:endParaRPr>
          </a:p>
        </p:txBody>
      </p:sp>
    </p:spTree>
    <p:extLst>
      <p:ext uri="{BB962C8B-B14F-4D97-AF65-F5344CB8AC3E}">
        <p14:creationId xmlns:p14="http://schemas.microsoft.com/office/powerpoint/2010/main" val="21541596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12" name="Freeform 6"/>
          <p:cNvSpPr/>
          <p:nvPr/>
        </p:nvSpPr>
        <p:spPr bwMode="auto">
          <a:xfrm>
            <a:off x="8838008" y="5380580"/>
            <a:ext cx="305991"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rgbClr val="262626"/>
          </a:solidFill>
          <a:ln w="0">
            <a:noFill/>
            <a:prstDash val="solid"/>
            <a:round/>
            <a:headEnd/>
            <a:tailEnd/>
          </a:ln>
        </p:spPr>
      </p:sp>
      <p:sp>
        <p:nvSpPr>
          <p:cNvPr id="2" name="Vertical Title 1"/>
          <p:cNvSpPr>
            <a:spLocks noGrp="1"/>
          </p:cNvSpPr>
          <p:nvPr>
            <p:ph type="title" orient="vert"/>
          </p:nvPr>
        </p:nvSpPr>
        <p:spPr>
          <a:xfrm>
            <a:off x="5993074" y="642931"/>
            <a:ext cx="1835003" cy="4678106"/>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642933"/>
            <a:ext cx="5303009" cy="467810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4902140" y="5927132"/>
            <a:ext cx="2861142" cy="365125"/>
          </a:xfrm>
        </p:spPr>
        <p:txBody>
          <a:bodyPr/>
          <a:lstStyle/>
          <a:p>
            <a:fld id="{C86E9DD2-A713-4E35-8CEC-CF06A693EBDE}" type="datetimeFigureOut">
              <a:rPr lang="en-US" smtClean="0">
                <a:solidFill>
                  <a:prstClr val="black">
                    <a:lumMod val="85000"/>
                    <a:lumOff val="15000"/>
                  </a:prstClr>
                </a:solidFill>
              </a:rPr>
              <a:pPr/>
              <a:t>3/2/2016</a:t>
            </a:fld>
            <a:endParaRPr lang="en-US">
              <a:solidFill>
                <a:prstClr val="black">
                  <a:lumMod val="85000"/>
                  <a:lumOff val="15000"/>
                </a:prstClr>
              </a:solidFill>
            </a:endParaRPr>
          </a:p>
        </p:txBody>
      </p:sp>
      <p:sp>
        <p:nvSpPr>
          <p:cNvPr id="5" name="Footer Placeholder 4"/>
          <p:cNvSpPr>
            <a:spLocks noGrp="1"/>
          </p:cNvSpPr>
          <p:nvPr>
            <p:ph type="ftr" sz="quarter" idx="11"/>
          </p:nvPr>
        </p:nvSpPr>
        <p:spPr>
          <a:xfrm>
            <a:off x="4902140" y="6315950"/>
            <a:ext cx="2861142" cy="365125"/>
          </a:xfrm>
        </p:spPr>
        <p:txBody>
          <a:bodyPr/>
          <a:lstStyle/>
          <a:p>
            <a:endParaRPr lang="en-US">
              <a:solidFill>
                <a:prstClr val="black">
                  <a:lumMod val="85000"/>
                  <a:lumOff val="15000"/>
                </a:prstClr>
              </a:solidFill>
            </a:endParaRPr>
          </a:p>
        </p:txBody>
      </p:sp>
      <p:sp>
        <p:nvSpPr>
          <p:cNvPr id="6" name="Slide Number Placeholder 5"/>
          <p:cNvSpPr>
            <a:spLocks noGrp="1"/>
          </p:cNvSpPr>
          <p:nvPr>
            <p:ph type="sldNum" sz="quarter" idx="12"/>
          </p:nvPr>
        </p:nvSpPr>
        <p:spPr>
          <a:xfrm>
            <a:off x="8838008" y="5607593"/>
            <a:ext cx="305991" cy="365125"/>
          </a:xfrm>
        </p:spPr>
        <p:txBody>
          <a:bodyPr/>
          <a:lstStyle/>
          <a:p>
            <a:fld id="{FC1B147F-F87E-410F-B779-986FBFEFC4CA}" type="slidenum">
              <a:rPr lang="en-US" smtClean="0">
                <a:solidFill>
                  <a:srgbClr val="F5F5F5"/>
                </a:solidFill>
              </a:rPr>
              <a:pPr/>
              <a:t>‹#›</a:t>
            </a:fld>
            <a:endParaRPr lang="en-US">
              <a:solidFill>
                <a:srgbClr val="F5F5F5"/>
              </a:solidFill>
            </a:endParaRPr>
          </a:p>
        </p:txBody>
      </p:sp>
      <p:cxnSp>
        <p:nvCxnSpPr>
          <p:cNvPr id="13" name="Straight Connector 12"/>
          <p:cNvCxnSpPr/>
          <p:nvPr/>
        </p:nvCxnSpPr>
        <p:spPr>
          <a:xfrm>
            <a:off x="1" y="6199730"/>
            <a:ext cx="7695008"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8978623"/>
      </p:ext>
    </p:extLst>
  </p:cSld>
  <p:clrMapOvr>
    <a:masterClrMapping/>
  </p:clrMapOvr>
  <p:extLst mod="1">
    <p:ext uri="{DCECCB84-F9BA-43D5-87BE-67443E8EF086}">
      <p15:sldGuideLst xmlns:p15="http://schemas.microsoft.com/office/powerpoint/2012/main" xmlns="">
        <p15:guide id="4294967295" pos="645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86E9DD2-A713-4E35-8CEC-CF06A693EBDE}" type="datetimeFigureOut">
              <a:rPr lang="en-US" smtClean="0">
                <a:solidFill>
                  <a:prstClr val="black">
                    <a:lumMod val="85000"/>
                    <a:lumOff val="15000"/>
                  </a:prstClr>
                </a:solidFill>
              </a:rPr>
              <a:pPr/>
              <a:t>3/2/2016</a:t>
            </a:fld>
            <a:endParaRPr lang="en-US">
              <a:solidFill>
                <a:prstClr val="black">
                  <a:lumMod val="85000"/>
                  <a:lumOff val="15000"/>
                </a:prstClr>
              </a:solidFill>
            </a:endParaRPr>
          </a:p>
        </p:txBody>
      </p:sp>
      <p:sp>
        <p:nvSpPr>
          <p:cNvPr id="5" name="Footer Placeholder 4"/>
          <p:cNvSpPr>
            <a:spLocks noGrp="1"/>
          </p:cNvSpPr>
          <p:nvPr>
            <p:ph type="ftr" sz="quarter" idx="11"/>
          </p:nvPr>
        </p:nvSpPr>
        <p:spPr/>
        <p:txBody>
          <a:bodyPr/>
          <a:lstStyle/>
          <a:p>
            <a:endParaRPr lang="en-US">
              <a:solidFill>
                <a:prstClr val="black">
                  <a:lumMod val="85000"/>
                  <a:lumOff val="15000"/>
                </a:prstClr>
              </a:solidFill>
            </a:endParaRPr>
          </a:p>
        </p:txBody>
      </p:sp>
      <p:sp>
        <p:nvSpPr>
          <p:cNvPr id="6" name="Slide Number Placeholder 5"/>
          <p:cNvSpPr>
            <a:spLocks noGrp="1"/>
          </p:cNvSpPr>
          <p:nvPr>
            <p:ph type="sldNum" sz="quarter" idx="12"/>
          </p:nvPr>
        </p:nvSpPr>
        <p:spPr/>
        <p:txBody>
          <a:bodyPr/>
          <a:lstStyle/>
          <a:p>
            <a:fld id="{FC1B147F-F87E-410F-B779-986FBFEFC4CA}" type="slidenum">
              <a:rPr lang="en-US" smtClean="0">
                <a:solidFill>
                  <a:srgbClr val="F5F5F5"/>
                </a:solidFill>
              </a:rPr>
              <a:pPr/>
              <a:t>‹#›</a:t>
            </a:fld>
            <a:endParaRPr lang="en-US">
              <a:solidFill>
                <a:srgbClr val="F5F5F5"/>
              </a:solidFill>
            </a:endParaRPr>
          </a:p>
        </p:txBody>
      </p:sp>
    </p:spTree>
    <p:extLst>
      <p:ext uri="{BB962C8B-B14F-4D97-AF65-F5344CB8AC3E}">
        <p14:creationId xmlns:p14="http://schemas.microsoft.com/office/powerpoint/2010/main" val="1985064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7" name="Freeform 6"/>
          <p:cNvSpPr/>
          <p:nvPr/>
        </p:nvSpPr>
        <p:spPr bwMode="auto">
          <a:xfrm>
            <a:off x="8838008" y="1393748"/>
            <a:ext cx="305991"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2" name="Title 1"/>
          <p:cNvSpPr>
            <a:spLocks noGrp="1"/>
          </p:cNvSpPr>
          <p:nvPr>
            <p:ph type="title"/>
          </p:nvPr>
        </p:nvSpPr>
        <p:spPr>
          <a:xfrm>
            <a:off x="1460755" y="2571723"/>
            <a:ext cx="6222491" cy="3286153"/>
          </a:xfrm>
        </p:spPr>
        <p:txBody>
          <a:bodyPr anchor="t">
            <a:normAutofit/>
          </a:bodyPr>
          <a:lstStyle>
            <a:lvl1pPr>
              <a:lnSpc>
                <a:spcPct val="85000"/>
              </a:lnSpc>
              <a:defRPr sz="7700" cap="all" baseline="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460755" y="1393748"/>
            <a:ext cx="6301072" cy="819150"/>
          </a:xfrm>
        </p:spPr>
        <p:txBody>
          <a:bodyPr anchor="ctr">
            <a:normAutofit/>
          </a:bodyPr>
          <a:lstStyle>
            <a:lvl1pPr marL="0" indent="0" algn="r">
              <a:lnSpc>
                <a:spcPct val="113000"/>
              </a:lnSpc>
              <a:spcBef>
                <a:spcPts val="0"/>
              </a:spcBef>
              <a:buNone/>
              <a:defRPr sz="2000" b="0" i="1" baseline="0">
                <a:solidFill>
                  <a:schemeClr val="tx1">
                    <a:lumMod val="85000"/>
                    <a:lumOff val="1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57216" y="6314440"/>
            <a:ext cx="1197467" cy="365125"/>
          </a:xfrm>
        </p:spPr>
        <p:txBody>
          <a:bodyPr/>
          <a:lstStyle>
            <a:lvl1pPr>
              <a:defRPr sz="1200">
                <a:solidFill>
                  <a:schemeClr val="tx1">
                    <a:lumMod val="85000"/>
                    <a:lumOff val="15000"/>
                  </a:schemeClr>
                </a:solidFill>
              </a:defRPr>
            </a:lvl1pPr>
          </a:lstStyle>
          <a:p>
            <a:fld id="{C86E9DD2-A713-4E35-8CEC-CF06A693EBDE}" type="datetimeFigureOut">
              <a:rPr lang="en-US" smtClean="0">
                <a:solidFill>
                  <a:prstClr val="black">
                    <a:lumMod val="85000"/>
                    <a:lumOff val="15000"/>
                  </a:prstClr>
                </a:solidFill>
              </a:rPr>
              <a:pPr/>
              <a:t>3/2/2016</a:t>
            </a:fld>
            <a:endParaRPr lang="en-US">
              <a:solidFill>
                <a:prstClr val="black">
                  <a:lumMod val="85000"/>
                  <a:lumOff val="15000"/>
                </a:prstClr>
              </a:solidFill>
            </a:endParaRPr>
          </a:p>
        </p:txBody>
      </p:sp>
      <p:sp>
        <p:nvSpPr>
          <p:cNvPr id="5" name="Footer Placeholder 4"/>
          <p:cNvSpPr>
            <a:spLocks noGrp="1"/>
          </p:cNvSpPr>
          <p:nvPr>
            <p:ph type="ftr" sz="quarter" idx="11"/>
          </p:nvPr>
        </p:nvSpPr>
        <p:spPr>
          <a:xfrm>
            <a:off x="1460755" y="6314441"/>
            <a:ext cx="4860170" cy="365125"/>
          </a:xfrm>
        </p:spPr>
        <p:txBody>
          <a:bodyPr/>
          <a:lstStyle>
            <a:lvl1pPr>
              <a:defRPr b="0">
                <a:solidFill>
                  <a:schemeClr val="tx1">
                    <a:lumMod val="85000"/>
                    <a:lumOff val="15000"/>
                  </a:schemeClr>
                </a:solidFill>
              </a:defRPr>
            </a:lvl1pPr>
          </a:lstStyle>
          <a:p>
            <a:endParaRPr lang="en-US">
              <a:solidFill>
                <a:prstClr val="black">
                  <a:lumMod val="85000"/>
                  <a:lumOff val="15000"/>
                </a:prstClr>
              </a:solidFill>
            </a:endParaRPr>
          </a:p>
        </p:txBody>
      </p:sp>
      <p:sp>
        <p:nvSpPr>
          <p:cNvPr id="6" name="Slide Number Placeholder 5"/>
          <p:cNvSpPr>
            <a:spLocks noGrp="1"/>
          </p:cNvSpPr>
          <p:nvPr>
            <p:ph type="sldNum" sz="quarter" idx="12"/>
          </p:nvPr>
        </p:nvSpPr>
        <p:spPr>
          <a:xfrm>
            <a:off x="8838008" y="1620761"/>
            <a:ext cx="305991" cy="365125"/>
          </a:xfrm>
        </p:spPr>
        <p:txBody>
          <a:bodyPr/>
          <a:lstStyle>
            <a:lvl1pPr>
              <a:defRPr>
                <a:solidFill>
                  <a:schemeClr val="bg2"/>
                </a:solidFill>
              </a:defRPr>
            </a:lvl1pPr>
          </a:lstStyle>
          <a:p>
            <a:fld id="{FC1B147F-F87E-410F-B779-986FBFEFC4CA}" type="slidenum">
              <a:rPr lang="en-US" smtClean="0">
                <a:solidFill>
                  <a:srgbClr val="F5F5F5"/>
                </a:solidFill>
              </a:rPr>
              <a:pPr/>
              <a:t>‹#›</a:t>
            </a:fld>
            <a:endParaRPr lang="en-US">
              <a:solidFill>
                <a:srgbClr val="F5F5F5"/>
              </a:solidFill>
            </a:endParaRPr>
          </a:p>
        </p:txBody>
      </p:sp>
      <p:cxnSp>
        <p:nvCxnSpPr>
          <p:cNvPr id="10" name="Straight Connector 9"/>
          <p:cNvCxnSpPr/>
          <p:nvPr/>
        </p:nvCxnSpPr>
        <p:spPr>
          <a:xfrm flipH="1">
            <a:off x="1" y="6178167"/>
            <a:ext cx="7683245"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7420310"/>
      </p:ext>
    </p:extLst>
  </p:cSld>
  <p:clrMapOvr>
    <a:masterClrMapping/>
  </p:clrMapOvr>
  <p:extLst mod="1">
    <p:ext uri="{DCECCB84-F9BA-43D5-87BE-67443E8EF086}">
      <p15:sldGuideLst xmlns:p15="http://schemas.microsoft.com/office/powerpoint/2012/main" xmlns="">
        <p15:guide id="4294967295" pos="6456">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86200" y="540628"/>
            <a:ext cx="4686300" cy="248894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886200" y="3712467"/>
            <a:ext cx="4686300" cy="248222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86E9DD2-A713-4E35-8CEC-CF06A693EBDE}" type="datetimeFigureOut">
              <a:rPr lang="en-US" smtClean="0">
                <a:solidFill>
                  <a:prstClr val="black">
                    <a:lumMod val="85000"/>
                    <a:lumOff val="15000"/>
                  </a:prstClr>
                </a:solidFill>
              </a:rPr>
              <a:pPr/>
              <a:t>3/2/2016</a:t>
            </a:fld>
            <a:endParaRPr lang="en-US">
              <a:solidFill>
                <a:prstClr val="black">
                  <a:lumMod val="85000"/>
                  <a:lumOff val="15000"/>
                </a:prstClr>
              </a:solidFill>
            </a:endParaRPr>
          </a:p>
        </p:txBody>
      </p:sp>
      <p:sp>
        <p:nvSpPr>
          <p:cNvPr id="6" name="Footer Placeholder 5"/>
          <p:cNvSpPr>
            <a:spLocks noGrp="1"/>
          </p:cNvSpPr>
          <p:nvPr>
            <p:ph type="ftr" sz="quarter" idx="11"/>
          </p:nvPr>
        </p:nvSpPr>
        <p:spPr/>
        <p:txBody>
          <a:bodyPr/>
          <a:lstStyle/>
          <a:p>
            <a:endParaRPr lang="en-US">
              <a:solidFill>
                <a:prstClr val="black">
                  <a:lumMod val="85000"/>
                  <a:lumOff val="15000"/>
                </a:prstClr>
              </a:solidFill>
            </a:endParaRPr>
          </a:p>
        </p:txBody>
      </p:sp>
      <p:sp>
        <p:nvSpPr>
          <p:cNvPr id="7" name="Slide Number Placeholder 6"/>
          <p:cNvSpPr>
            <a:spLocks noGrp="1"/>
          </p:cNvSpPr>
          <p:nvPr>
            <p:ph type="sldNum" sz="quarter" idx="12"/>
          </p:nvPr>
        </p:nvSpPr>
        <p:spPr/>
        <p:txBody>
          <a:bodyPr/>
          <a:lstStyle/>
          <a:p>
            <a:fld id="{FC1B147F-F87E-410F-B779-986FBFEFC4CA}" type="slidenum">
              <a:rPr lang="en-US" smtClean="0">
                <a:solidFill>
                  <a:srgbClr val="F5F5F5"/>
                </a:solidFill>
              </a:rPr>
              <a:pPr/>
              <a:t>‹#›</a:t>
            </a:fld>
            <a:endParaRPr lang="en-US">
              <a:solidFill>
                <a:srgbClr val="F5F5F5"/>
              </a:solidFill>
            </a:endParaRPr>
          </a:p>
        </p:txBody>
      </p:sp>
    </p:spTree>
    <p:extLst>
      <p:ext uri="{BB962C8B-B14F-4D97-AF65-F5344CB8AC3E}">
        <p14:creationId xmlns:p14="http://schemas.microsoft.com/office/powerpoint/2010/main" val="14164151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71500" y="557784"/>
            <a:ext cx="2873502" cy="4956048"/>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3886200" y="558065"/>
            <a:ext cx="4684014" cy="914400"/>
          </a:xfrm>
        </p:spPr>
        <p:txBody>
          <a:bodyPr anchor="b">
            <a:normAutofit/>
          </a:bodyPr>
          <a:lstStyle>
            <a:lvl1pPr marL="0" indent="0">
              <a:lnSpc>
                <a:spcPct val="113000"/>
              </a:lnSpc>
              <a:spcBef>
                <a:spcPts val="0"/>
              </a:spcBef>
              <a:buNone/>
              <a:defRPr sz="2400" b="0" i="1" baseline="0">
                <a:solidFill>
                  <a:schemeClr val="tx1">
                    <a:lumMod val="85000"/>
                    <a:lumOff val="1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86200" y="1526671"/>
            <a:ext cx="4684014" cy="17556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886200" y="3700826"/>
            <a:ext cx="4686300" cy="914400"/>
          </a:xfrm>
        </p:spPr>
        <p:txBody>
          <a:bodyPr anchor="b">
            <a:normAutofit/>
          </a:bodyPr>
          <a:lstStyle>
            <a:lvl1pPr marL="0" indent="0">
              <a:buNone/>
              <a:defRPr sz="2400" b="0" i="1" baseline="0">
                <a:solidFill>
                  <a:schemeClr val="tx1">
                    <a:lumMod val="85000"/>
                    <a:lumOff val="1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886200" y="4669432"/>
            <a:ext cx="4684014" cy="17556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86E9DD2-A713-4E35-8CEC-CF06A693EBDE}" type="datetimeFigureOut">
              <a:rPr lang="en-US" smtClean="0">
                <a:solidFill>
                  <a:prstClr val="black">
                    <a:lumMod val="85000"/>
                    <a:lumOff val="15000"/>
                  </a:prstClr>
                </a:solidFill>
              </a:rPr>
              <a:pPr/>
              <a:t>3/2/2016</a:t>
            </a:fld>
            <a:endParaRPr lang="en-US">
              <a:solidFill>
                <a:prstClr val="black">
                  <a:lumMod val="85000"/>
                  <a:lumOff val="15000"/>
                </a:prstClr>
              </a:solidFill>
            </a:endParaRPr>
          </a:p>
        </p:txBody>
      </p:sp>
      <p:sp>
        <p:nvSpPr>
          <p:cNvPr id="8" name="Footer Placeholder 7"/>
          <p:cNvSpPr>
            <a:spLocks noGrp="1"/>
          </p:cNvSpPr>
          <p:nvPr>
            <p:ph type="ftr" sz="quarter" idx="11"/>
          </p:nvPr>
        </p:nvSpPr>
        <p:spPr/>
        <p:txBody>
          <a:bodyPr/>
          <a:lstStyle/>
          <a:p>
            <a:endParaRPr lang="en-US">
              <a:solidFill>
                <a:prstClr val="black">
                  <a:lumMod val="85000"/>
                  <a:lumOff val="15000"/>
                </a:prstClr>
              </a:solidFill>
            </a:endParaRPr>
          </a:p>
        </p:txBody>
      </p:sp>
      <p:sp>
        <p:nvSpPr>
          <p:cNvPr id="9" name="Slide Number Placeholder 8"/>
          <p:cNvSpPr>
            <a:spLocks noGrp="1"/>
          </p:cNvSpPr>
          <p:nvPr>
            <p:ph type="sldNum" sz="quarter" idx="12"/>
          </p:nvPr>
        </p:nvSpPr>
        <p:spPr/>
        <p:txBody>
          <a:bodyPr/>
          <a:lstStyle/>
          <a:p>
            <a:fld id="{FC1B147F-F87E-410F-B779-986FBFEFC4CA}" type="slidenum">
              <a:rPr lang="en-US" smtClean="0">
                <a:solidFill>
                  <a:srgbClr val="F5F5F5"/>
                </a:solidFill>
              </a:rPr>
              <a:pPr/>
              <a:t>‹#›</a:t>
            </a:fld>
            <a:endParaRPr lang="en-US">
              <a:solidFill>
                <a:srgbClr val="F5F5F5"/>
              </a:solidFill>
            </a:endParaRPr>
          </a:p>
        </p:txBody>
      </p:sp>
    </p:spTree>
    <p:extLst>
      <p:ext uri="{BB962C8B-B14F-4D97-AF65-F5344CB8AC3E}">
        <p14:creationId xmlns:p14="http://schemas.microsoft.com/office/powerpoint/2010/main" val="3350353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86E9DD2-A713-4E35-8CEC-CF06A693EBDE}" type="datetimeFigureOut">
              <a:rPr lang="en-US" smtClean="0">
                <a:solidFill>
                  <a:prstClr val="black">
                    <a:lumMod val="85000"/>
                    <a:lumOff val="15000"/>
                  </a:prstClr>
                </a:solidFill>
              </a:rPr>
              <a:pPr/>
              <a:t>3/2/2016</a:t>
            </a:fld>
            <a:endParaRPr lang="en-US">
              <a:solidFill>
                <a:prstClr val="black">
                  <a:lumMod val="85000"/>
                  <a:lumOff val="15000"/>
                </a:prstClr>
              </a:solidFill>
            </a:endParaRPr>
          </a:p>
        </p:txBody>
      </p:sp>
      <p:sp>
        <p:nvSpPr>
          <p:cNvPr id="4" name="Footer Placeholder 3"/>
          <p:cNvSpPr>
            <a:spLocks noGrp="1"/>
          </p:cNvSpPr>
          <p:nvPr>
            <p:ph type="ftr" sz="quarter" idx="11"/>
          </p:nvPr>
        </p:nvSpPr>
        <p:spPr/>
        <p:txBody>
          <a:bodyPr/>
          <a:lstStyle/>
          <a:p>
            <a:endParaRPr lang="en-US">
              <a:solidFill>
                <a:prstClr val="black">
                  <a:lumMod val="85000"/>
                  <a:lumOff val="15000"/>
                </a:prstClr>
              </a:solidFill>
            </a:endParaRPr>
          </a:p>
        </p:txBody>
      </p:sp>
      <p:sp>
        <p:nvSpPr>
          <p:cNvPr id="5" name="Slide Number Placeholder 4"/>
          <p:cNvSpPr>
            <a:spLocks noGrp="1"/>
          </p:cNvSpPr>
          <p:nvPr>
            <p:ph type="sldNum" sz="quarter" idx="12"/>
          </p:nvPr>
        </p:nvSpPr>
        <p:spPr/>
        <p:txBody>
          <a:bodyPr/>
          <a:lstStyle/>
          <a:p>
            <a:fld id="{FC1B147F-F87E-410F-B779-986FBFEFC4CA}" type="slidenum">
              <a:rPr lang="en-US" smtClean="0">
                <a:solidFill>
                  <a:srgbClr val="F5F5F5"/>
                </a:solidFill>
              </a:rPr>
              <a:pPr/>
              <a:t>‹#›</a:t>
            </a:fld>
            <a:endParaRPr lang="en-US">
              <a:solidFill>
                <a:srgbClr val="F5F5F5"/>
              </a:solidFill>
            </a:endParaRPr>
          </a:p>
        </p:txBody>
      </p:sp>
    </p:spTree>
    <p:extLst>
      <p:ext uri="{BB962C8B-B14F-4D97-AF65-F5344CB8AC3E}">
        <p14:creationId xmlns:p14="http://schemas.microsoft.com/office/powerpoint/2010/main" val="37819151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6E9DD2-A713-4E35-8CEC-CF06A693EBDE}" type="datetimeFigureOut">
              <a:rPr lang="en-US" smtClean="0">
                <a:solidFill>
                  <a:prstClr val="black">
                    <a:lumMod val="85000"/>
                    <a:lumOff val="15000"/>
                  </a:prstClr>
                </a:solidFill>
              </a:rPr>
              <a:pPr/>
              <a:t>3/2/2016</a:t>
            </a:fld>
            <a:endParaRPr lang="en-US">
              <a:solidFill>
                <a:prstClr val="black">
                  <a:lumMod val="85000"/>
                  <a:lumOff val="15000"/>
                </a:prstClr>
              </a:solidFill>
            </a:endParaRPr>
          </a:p>
        </p:txBody>
      </p:sp>
      <p:sp>
        <p:nvSpPr>
          <p:cNvPr id="3" name="Footer Placeholder 2"/>
          <p:cNvSpPr>
            <a:spLocks noGrp="1"/>
          </p:cNvSpPr>
          <p:nvPr>
            <p:ph type="ftr" sz="quarter" idx="11"/>
          </p:nvPr>
        </p:nvSpPr>
        <p:spPr/>
        <p:txBody>
          <a:bodyPr/>
          <a:lstStyle/>
          <a:p>
            <a:endParaRPr lang="en-US">
              <a:solidFill>
                <a:prstClr val="black">
                  <a:lumMod val="85000"/>
                  <a:lumOff val="15000"/>
                </a:prstClr>
              </a:solidFill>
            </a:endParaRPr>
          </a:p>
        </p:txBody>
      </p:sp>
      <p:sp>
        <p:nvSpPr>
          <p:cNvPr id="4" name="Slide Number Placeholder 3"/>
          <p:cNvSpPr>
            <a:spLocks noGrp="1"/>
          </p:cNvSpPr>
          <p:nvPr>
            <p:ph type="sldNum" sz="quarter" idx="12"/>
          </p:nvPr>
        </p:nvSpPr>
        <p:spPr/>
        <p:txBody>
          <a:bodyPr/>
          <a:lstStyle/>
          <a:p>
            <a:fld id="{FC1B147F-F87E-410F-B779-986FBFEFC4CA}" type="slidenum">
              <a:rPr lang="en-US" smtClean="0">
                <a:solidFill>
                  <a:srgbClr val="F5F5F5"/>
                </a:solidFill>
              </a:rPr>
              <a:pPr/>
              <a:t>‹#›</a:t>
            </a:fld>
            <a:endParaRPr lang="en-US">
              <a:solidFill>
                <a:srgbClr val="F5F5F5"/>
              </a:solidFill>
            </a:endParaRPr>
          </a:p>
        </p:txBody>
      </p:sp>
    </p:spTree>
    <p:extLst>
      <p:ext uri="{BB962C8B-B14F-4D97-AF65-F5344CB8AC3E}">
        <p14:creationId xmlns:p14="http://schemas.microsoft.com/office/powerpoint/2010/main" val="38218046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71500" y="555479"/>
            <a:ext cx="2879082" cy="1921022"/>
          </a:xfrm>
        </p:spPr>
        <p:txBody>
          <a:bodyPr anchor="t">
            <a:noAutofit/>
          </a:bodyPr>
          <a:lstStyle>
            <a:lvl1pPr>
              <a:lnSpc>
                <a:spcPct val="93000"/>
              </a:lnSpc>
              <a:defRPr sz="4000"/>
            </a:lvl1pPr>
          </a:lstStyle>
          <a:p>
            <a:r>
              <a:rPr lang="en-US" smtClean="0"/>
              <a:t>Click to edit Master title style</a:t>
            </a:r>
            <a:endParaRPr lang="en-US" dirty="0"/>
          </a:p>
        </p:txBody>
      </p:sp>
      <p:sp>
        <p:nvSpPr>
          <p:cNvPr id="3" name="Content Placeholder 2"/>
          <p:cNvSpPr>
            <a:spLocks noGrp="1"/>
          </p:cNvSpPr>
          <p:nvPr>
            <p:ph idx="1"/>
          </p:nvPr>
        </p:nvSpPr>
        <p:spPr>
          <a:xfrm>
            <a:off x="3886200" y="564147"/>
            <a:ext cx="4686300" cy="5622644"/>
          </a:xfrm>
        </p:spPr>
        <p:txBody>
          <a:bodyPr/>
          <a:lstStyle>
            <a:lvl1pPr>
              <a:lnSpc>
                <a:spcPct val="112000"/>
              </a:lnSpc>
              <a:defRPr sz="2000"/>
            </a:lvl1pPr>
            <a:lvl2pPr>
              <a:lnSpc>
                <a:spcPct val="112000"/>
              </a:lnSpc>
              <a:defRPr sz="1800"/>
            </a:lvl2pPr>
            <a:lvl3pPr>
              <a:lnSpc>
                <a:spcPct val="112000"/>
              </a:lnSpc>
              <a:defRPr sz="1600"/>
            </a:lvl3pPr>
            <a:lvl4pPr>
              <a:lnSpc>
                <a:spcPct val="112000"/>
              </a:lnSpc>
              <a:defRPr sz="1400"/>
            </a:lvl4pPr>
            <a:lvl5pPr>
              <a:lnSpc>
                <a:spcPct val="112000"/>
              </a:lnSpc>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1500" y="2621513"/>
            <a:ext cx="2879082" cy="3239537"/>
          </a:xfrm>
        </p:spPr>
        <p:txBody>
          <a:bodyPr/>
          <a:lstStyle>
            <a:lvl1pPr marL="0" indent="0" algn="r">
              <a:lnSpc>
                <a:spcPct val="125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6E9DD2-A713-4E35-8CEC-CF06A693EBDE}" type="datetimeFigureOut">
              <a:rPr lang="en-US" smtClean="0">
                <a:solidFill>
                  <a:prstClr val="black">
                    <a:lumMod val="85000"/>
                    <a:lumOff val="15000"/>
                  </a:prstClr>
                </a:solidFill>
              </a:rPr>
              <a:pPr/>
              <a:t>3/2/2016</a:t>
            </a:fld>
            <a:endParaRPr lang="en-US">
              <a:solidFill>
                <a:prstClr val="black">
                  <a:lumMod val="85000"/>
                  <a:lumOff val="15000"/>
                </a:prstClr>
              </a:solidFill>
            </a:endParaRPr>
          </a:p>
        </p:txBody>
      </p:sp>
      <p:sp>
        <p:nvSpPr>
          <p:cNvPr id="6" name="Footer Placeholder 5"/>
          <p:cNvSpPr>
            <a:spLocks noGrp="1"/>
          </p:cNvSpPr>
          <p:nvPr>
            <p:ph type="ftr" sz="quarter" idx="11"/>
          </p:nvPr>
        </p:nvSpPr>
        <p:spPr/>
        <p:txBody>
          <a:bodyPr/>
          <a:lstStyle/>
          <a:p>
            <a:endParaRPr lang="en-US">
              <a:solidFill>
                <a:prstClr val="black">
                  <a:lumMod val="85000"/>
                  <a:lumOff val="15000"/>
                </a:prstClr>
              </a:solidFill>
            </a:endParaRPr>
          </a:p>
        </p:txBody>
      </p:sp>
      <p:sp>
        <p:nvSpPr>
          <p:cNvPr id="7" name="Slide Number Placeholder 6"/>
          <p:cNvSpPr>
            <a:spLocks noGrp="1"/>
          </p:cNvSpPr>
          <p:nvPr>
            <p:ph type="sldNum" sz="quarter" idx="12"/>
          </p:nvPr>
        </p:nvSpPr>
        <p:spPr/>
        <p:txBody>
          <a:bodyPr/>
          <a:lstStyle/>
          <a:p>
            <a:fld id="{FC1B147F-F87E-410F-B779-986FBFEFC4CA}" type="slidenum">
              <a:rPr lang="en-US" smtClean="0">
                <a:solidFill>
                  <a:srgbClr val="F5F5F5"/>
                </a:solidFill>
              </a:rPr>
              <a:pPr/>
              <a:t>‹#›</a:t>
            </a:fld>
            <a:endParaRPr lang="en-US">
              <a:solidFill>
                <a:srgbClr val="F5F5F5"/>
              </a:solidFill>
            </a:endParaRPr>
          </a:p>
        </p:txBody>
      </p:sp>
    </p:spTree>
    <p:extLst>
      <p:ext uri="{BB962C8B-B14F-4D97-AF65-F5344CB8AC3E}">
        <p14:creationId xmlns:p14="http://schemas.microsoft.com/office/powerpoint/2010/main" val="18329164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69214" y="557261"/>
            <a:ext cx="2880360" cy="1919239"/>
          </a:xfrm>
        </p:spPr>
        <p:txBody>
          <a:bodyPr anchor="t">
            <a:noAutofit/>
          </a:bodyPr>
          <a:lstStyle>
            <a:lvl1pPr>
              <a:lnSpc>
                <a:spcPct val="93000"/>
              </a:lnSpc>
              <a:defRPr sz="40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943350" y="1"/>
            <a:ext cx="4629150"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569214" y="2621512"/>
            <a:ext cx="2880360" cy="3236976"/>
          </a:xfrm>
        </p:spPr>
        <p:txBody>
          <a:bodyPr/>
          <a:lstStyle>
            <a:lvl1pPr marL="0" indent="0" algn="r">
              <a:lnSpc>
                <a:spcPct val="125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6E9DD2-A713-4E35-8CEC-CF06A693EBDE}" type="datetimeFigureOut">
              <a:rPr lang="en-US" smtClean="0">
                <a:solidFill>
                  <a:prstClr val="black">
                    <a:lumMod val="85000"/>
                    <a:lumOff val="15000"/>
                  </a:prstClr>
                </a:solidFill>
              </a:rPr>
              <a:pPr/>
              <a:t>3/2/2016</a:t>
            </a:fld>
            <a:endParaRPr lang="en-US">
              <a:solidFill>
                <a:prstClr val="black">
                  <a:lumMod val="85000"/>
                  <a:lumOff val="15000"/>
                </a:prstClr>
              </a:solidFill>
            </a:endParaRPr>
          </a:p>
        </p:txBody>
      </p:sp>
      <p:sp>
        <p:nvSpPr>
          <p:cNvPr id="6" name="Footer Placeholder 5"/>
          <p:cNvSpPr>
            <a:spLocks noGrp="1"/>
          </p:cNvSpPr>
          <p:nvPr>
            <p:ph type="ftr" sz="quarter" idx="11"/>
          </p:nvPr>
        </p:nvSpPr>
        <p:spPr/>
        <p:txBody>
          <a:bodyPr/>
          <a:lstStyle/>
          <a:p>
            <a:endParaRPr lang="en-US">
              <a:solidFill>
                <a:prstClr val="black">
                  <a:lumMod val="85000"/>
                  <a:lumOff val="15000"/>
                </a:prstClr>
              </a:solidFill>
            </a:endParaRPr>
          </a:p>
        </p:txBody>
      </p:sp>
      <p:sp>
        <p:nvSpPr>
          <p:cNvPr id="7" name="Slide Number Placeholder 6"/>
          <p:cNvSpPr>
            <a:spLocks noGrp="1"/>
          </p:cNvSpPr>
          <p:nvPr>
            <p:ph type="sldNum" sz="quarter" idx="12"/>
          </p:nvPr>
        </p:nvSpPr>
        <p:spPr/>
        <p:txBody>
          <a:bodyPr/>
          <a:lstStyle/>
          <a:p>
            <a:fld id="{FC1B147F-F87E-410F-B779-986FBFEFC4CA}" type="slidenum">
              <a:rPr lang="en-US" smtClean="0">
                <a:solidFill>
                  <a:srgbClr val="F5F5F5"/>
                </a:solidFill>
              </a:rPr>
              <a:pPr/>
              <a:t>‹#›</a:t>
            </a:fld>
            <a:endParaRPr lang="en-US">
              <a:solidFill>
                <a:srgbClr val="F5F5F5"/>
              </a:solidFill>
            </a:endParaRPr>
          </a:p>
        </p:txBody>
      </p:sp>
    </p:spTree>
    <p:extLst>
      <p:ext uri="{BB962C8B-B14F-4D97-AF65-F5344CB8AC3E}">
        <p14:creationId xmlns:p14="http://schemas.microsoft.com/office/powerpoint/2010/main" val="491523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0" name="Freeform 6"/>
          <p:cNvSpPr/>
          <p:nvPr/>
        </p:nvSpPr>
        <p:spPr bwMode="auto">
          <a:xfrm>
            <a:off x="8838008" y="5380580"/>
            <a:ext cx="305991"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2" name="Title Placeholder 1"/>
          <p:cNvSpPr>
            <a:spLocks noGrp="1"/>
          </p:cNvSpPr>
          <p:nvPr>
            <p:ph type="title"/>
          </p:nvPr>
        </p:nvSpPr>
        <p:spPr>
          <a:xfrm>
            <a:off x="571500" y="559678"/>
            <a:ext cx="2875430" cy="4952492"/>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886200" y="569066"/>
            <a:ext cx="4686299" cy="565515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71501" y="5930061"/>
            <a:ext cx="2861142" cy="365125"/>
          </a:xfrm>
          <a:prstGeom prst="rect">
            <a:avLst/>
          </a:prstGeom>
        </p:spPr>
        <p:txBody>
          <a:bodyPr vert="horz" lIns="91440" tIns="45720" rIns="91440" bIns="45720" rtlCol="0" anchor="t"/>
          <a:lstStyle>
            <a:lvl1pPr algn="r">
              <a:defRPr sz="1000" b="0" i="1" baseline="0">
                <a:solidFill>
                  <a:schemeClr val="tx1">
                    <a:lumMod val="85000"/>
                    <a:lumOff val="15000"/>
                  </a:schemeClr>
                </a:solidFill>
                <a:latin typeface="+mj-lt"/>
              </a:defRPr>
            </a:lvl1pPr>
          </a:lstStyle>
          <a:p>
            <a:fld id="{C86E9DD2-A713-4E35-8CEC-CF06A693EBDE}" type="datetimeFigureOut">
              <a:rPr lang="en-US" smtClean="0">
                <a:solidFill>
                  <a:prstClr val="black">
                    <a:lumMod val="85000"/>
                    <a:lumOff val="15000"/>
                  </a:prstClr>
                </a:solidFill>
              </a:rPr>
              <a:pPr/>
              <a:t>3/2/2016</a:t>
            </a:fld>
            <a:endParaRPr lang="en-US">
              <a:solidFill>
                <a:prstClr val="black">
                  <a:lumMod val="85000"/>
                  <a:lumOff val="15000"/>
                </a:prstClr>
              </a:solidFill>
            </a:endParaRPr>
          </a:p>
        </p:txBody>
      </p:sp>
      <p:sp>
        <p:nvSpPr>
          <p:cNvPr id="5" name="Footer Placeholder 4"/>
          <p:cNvSpPr>
            <a:spLocks noGrp="1"/>
          </p:cNvSpPr>
          <p:nvPr>
            <p:ph type="ftr" sz="quarter" idx="3"/>
          </p:nvPr>
        </p:nvSpPr>
        <p:spPr>
          <a:xfrm>
            <a:off x="571501" y="6314441"/>
            <a:ext cx="2861142" cy="365125"/>
          </a:xfrm>
          <a:prstGeom prst="rect">
            <a:avLst/>
          </a:prstGeom>
        </p:spPr>
        <p:txBody>
          <a:bodyPr vert="horz" lIns="91440" tIns="45720" rIns="91440" bIns="45720" rtlCol="0" anchor="t"/>
          <a:lstStyle>
            <a:lvl1pPr algn="r">
              <a:defRPr sz="1200" b="1" i="1" baseline="0">
                <a:solidFill>
                  <a:schemeClr val="tx1">
                    <a:lumMod val="85000"/>
                    <a:lumOff val="15000"/>
                  </a:schemeClr>
                </a:solidFill>
                <a:latin typeface="+mj-lt"/>
              </a:defRPr>
            </a:lvl1pPr>
          </a:lstStyle>
          <a:p>
            <a:endParaRPr lang="en-US">
              <a:solidFill>
                <a:prstClr val="black">
                  <a:lumMod val="85000"/>
                  <a:lumOff val="15000"/>
                </a:prstClr>
              </a:solidFill>
            </a:endParaRPr>
          </a:p>
        </p:txBody>
      </p:sp>
      <p:sp>
        <p:nvSpPr>
          <p:cNvPr id="6" name="Slide Number Placeholder 5"/>
          <p:cNvSpPr>
            <a:spLocks noGrp="1"/>
          </p:cNvSpPr>
          <p:nvPr>
            <p:ph type="sldNum" sz="quarter" idx="4"/>
          </p:nvPr>
        </p:nvSpPr>
        <p:spPr>
          <a:xfrm>
            <a:off x="8838008" y="5607593"/>
            <a:ext cx="305991" cy="365125"/>
          </a:xfrm>
          <a:prstGeom prst="rect">
            <a:avLst/>
          </a:prstGeom>
        </p:spPr>
        <p:txBody>
          <a:bodyPr vert="horz" lIns="91440" tIns="45720" rIns="91440" bIns="45720" rtlCol="0" anchor="ctr"/>
          <a:lstStyle>
            <a:lvl1pPr algn="r">
              <a:defRPr sz="1200" b="0" i="1" baseline="0">
                <a:solidFill>
                  <a:schemeClr val="bg2"/>
                </a:solidFill>
                <a:latin typeface="+mj-lt"/>
              </a:defRPr>
            </a:lvl1pPr>
          </a:lstStyle>
          <a:p>
            <a:fld id="{FC1B147F-F87E-410F-B779-986FBFEFC4CA}" type="slidenum">
              <a:rPr lang="en-US" smtClean="0">
                <a:solidFill>
                  <a:srgbClr val="F5F5F5"/>
                </a:solidFill>
              </a:rPr>
              <a:pPr/>
              <a:t>‹#›</a:t>
            </a:fld>
            <a:endParaRPr lang="en-US">
              <a:solidFill>
                <a:srgbClr val="F5F5F5"/>
              </a:solidFill>
            </a:endParaRPr>
          </a:p>
        </p:txBody>
      </p:sp>
      <p:cxnSp>
        <p:nvCxnSpPr>
          <p:cNvPr id="10" name="Straight Connector 9"/>
          <p:cNvCxnSpPr/>
          <p:nvPr/>
        </p:nvCxnSpPr>
        <p:spPr>
          <a:xfrm>
            <a:off x="0" y="6199730"/>
            <a:ext cx="337185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33704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p:titleStyle>
    <p:bodyStyle>
      <a:lvl1pPr marL="283464" indent="-283464" algn="l" defTabSz="914400" rtl="0" eaLnBrk="1" latinLnBrk="0" hangingPunct="1">
        <a:lnSpc>
          <a:spcPct val="112000"/>
        </a:lnSpc>
        <a:spcBef>
          <a:spcPts val="900"/>
        </a:spcBef>
        <a:buFont typeface="Arial" panose="020B0604020202020204" pitchFamily="34" charset="0"/>
        <a:buChar char="•"/>
        <a:defRPr sz="2000" kern="1200" baseline="0">
          <a:solidFill>
            <a:schemeClr val="tx1">
              <a:lumMod val="85000"/>
              <a:lumOff val="15000"/>
            </a:schemeClr>
          </a:solidFill>
          <a:latin typeface="+mn-lt"/>
          <a:ea typeface="+mn-ea"/>
          <a:cs typeface="+mn-cs"/>
        </a:defRPr>
      </a:lvl1pPr>
      <a:lvl2pPr marL="685800" indent="-283464" algn="l" defTabSz="914400" rtl="0" eaLnBrk="1" latinLnBrk="0" hangingPunct="1">
        <a:lnSpc>
          <a:spcPct val="112000"/>
        </a:lnSpc>
        <a:spcBef>
          <a:spcPts val="900"/>
        </a:spcBef>
        <a:buFont typeface="Corbel" panose="020B0503020204020204" pitchFamily="34" charset="0"/>
        <a:buChar char="–"/>
        <a:defRPr sz="1800" kern="1200" baseline="0">
          <a:solidFill>
            <a:schemeClr val="tx1">
              <a:lumMod val="85000"/>
              <a:lumOff val="15000"/>
            </a:schemeClr>
          </a:solidFill>
          <a:latin typeface="+mn-lt"/>
          <a:ea typeface="+mn-ea"/>
          <a:cs typeface="+mn-cs"/>
        </a:defRPr>
      </a:lvl2pPr>
      <a:lvl3pPr marL="1143000" indent="-283464" algn="l" defTabSz="914400" rtl="0" eaLnBrk="1" latinLnBrk="0" hangingPunct="1">
        <a:lnSpc>
          <a:spcPct val="112000"/>
        </a:lnSpc>
        <a:spcBef>
          <a:spcPts val="900"/>
        </a:spcBef>
        <a:buFont typeface="Arial" panose="020B0604020202020204" pitchFamily="34" charset="0"/>
        <a:buChar char="•"/>
        <a:defRPr sz="1600" kern="1200" baseline="0">
          <a:solidFill>
            <a:schemeClr val="tx1">
              <a:lumMod val="85000"/>
              <a:lumOff val="15000"/>
            </a:schemeClr>
          </a:solidFill>
          <a:latin typeface="+mn-lt"/>
          <a:ea typeface="+mn-ea"/>
          <a:cs typeface="+mn-cs"/>
        </a:defRPr>
      </a:lvl3pPr>
      <a:lvl4pPr marL="1600200" indent="-283464" algn="l" defTabSz="914400" rtl="0" eaLnBrk="1" latinLnBrk="0" hangingPunct="1">
        <a:lnSpc>
          <a:spcPct val="112000"/>
        </a:lnSpc>
        <a:spcBef>
          <a:spcPts val="900"/>
        </a:spcBef>
        <a:buFont typeface="Corbel" panose="020B0503020204020204" pitchFamily="34" charset="0"/>
        <a:buChar char="–"/>
        <a:defRPr sz="1400" kern="1200" baseline="0">
          <a:solidFill>
            <a:schemeClr val="tx1">
              <a:lumMod val="85000"/>
              <a:lumOff val="15000"/>
            </a:schemeClr>
          </a:solidFill>
          <a:latin typeface="+mn-lt"/>
          <a:ea typeface="+mn-ea"/>
          <a:cs typeface="+mn-cs"/>
        </a:defRPr>
      </a:lvl4pPr>
      <a:lvl5pPr marL="2057400" indent="-283464" algn="l" defTabSz="914400" rtl="0" eaLnBrk="1" latinLnBrk="0" hangingPunct="1">
        <a:lnSpc>
          <a:spcPct val="112000"/>
        </a:lnSpc>
        <a:spcBef>
          <a:spcPts val="9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5pPr>
      <a:lvl6pPr marL="2514600"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6pPr>
      <a:lvl7pPr marL="2971800" indent="-283464" algn="l" defTabSz="914400" rtl="0" eaLnBrk="1" latinLnBrk="0" hangingPunct="1">
        <a:lnSpc>
          <a:spcPct val="112000"/>
        </a:lnSpc>
        <a:spcBef>
          <a:spcPts val="1300"/>
        </a:spcBef>
        <a:buFont typeface="Arial" panose="020B0604020202020204" pitchFamily="34" charset="0"/>
        <a:buChar char="•"/>
        <a:defRPr sz="1400" i="1" kern="1200">
          <a:solidFill>
            <a:schemeClr val="tx1">
              <a:lumMod val="85000"/>
              <a:lumOff val="15000"/>
            </a:schemeClr>
          </a:solidFill>
          <a:latin typeface="+mn-lt"/>
          <a:ea typeface="+mn-ea"/>
          <a:cs typeface="+mn-cs"/>
        </a:defRPr>
      </a:lvl7pPr>
      <a:lvl8pPr marL="3429000"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8pPr>
      <a:lvl9pPr marL="3886200" indent="-283464" algn="l" defTabSz="914400" rtl="0" eaLnBrk="1" latinLnBrk="0" hangingPunct="1">
        <a:lnSpc>
          <a:spcPct val="112000"/>
        </a:lnSpc>
        <a:spcBef>
          <a:spcPts val="13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4294967295" pos="2832">
          <p15:clr>
            <a:srgbClr val="F26B43"/>
          </p15:clr>
        </p15:guide>
        <p15:guide id="4294967295" pos="480">
          <p15:clr>
            <a:srgbClr val="F26B43"/>
          </p15:clr>
        </p15:guide>
        <p15:guide id="4294967295" orient="horz" pos="432">
          <p15:clr>
            <a:srgbClr val="F26B43"/>
          </p15:clr>
        </p15:guide>
        <p15:guide id="4294967295" pos="7200">
          <p15:clr>
            <a:srgbClr val="F26B43"/>
          </p15:clr>
        </p15:guide>
        <p15:guide id="4294967295" pos="32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12937" y="5681710"/>
            <a:ext cx="8831063" cy="133165"/>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5" name="Title 1"/>
          <p:cNvSpPr>
            <a:spLocks noGrp="1"/>
          </p:cNvSpPr>
          <p:nvPr>
            <p:ph type="ctrTitle"/>
          </p:nvPr>
        </p:nvSpPr>
        <p:spPr>
          <a:xfrm>
            <a:off x="734113" y="3733800"/>
            <a:ext cx="8617176" cy="2746483"/>
          </a:xfrm>
        </p:spPr>
        <p:txBody>
          <a:bodyPr>
            <a:noAutofit/>
          </a:bodyPr>
          <a:lstStyle/>
          <a:p>
            <a:pPr algn="l">
              <a:lnSpc>
                <a:spcPts val="5300"/>
              </a:lnSpc>
            </a:pPr>
            <a:r>
              <a:rPr lang="en-US" sz="8000" b="1" i="0" dirty="0" smtClean="0">
                <a:solidFill>
                  <a:schemeClr val="tx1"/>
                </a:solidFill>
                <a:latin typeface="Aharoni" panose="02010803020104030203" pitchFamily="2" charset="-79"/>
                <a:cs typeface="Aharoni" panose="02010803020104030203" pitchFamily="2" charset="-79"/>
              </a:rPr>
              <a:t>What do </a:t>
            </a:r>
            <a:r>
              <a:rPr lang="en-US" sz="7200" b="1" i="0" dirty="0" smtClean="0">
                <a:solidFill>
                  <a:schemeClr val="tx1"/>
                </a:solidFill>
                <a:latin typeface="Aharoni" panose="02010803020104030203" pitchFamily="2" charset="-79"/>
                <a:cs typeface="Aharoni" panose="02010803020104030203" pitchFamily="2" charset="-79"/>
              </a:rPr>
              <a:t>you </a:t>
            </a:r>
            <a:r>
              <a:rPr lang="en-US" sz="7200" b="1" i="0" dirty="0" smtClean="0">
                <a:solidFill>
                  <a:srgbClr val="00B0F0"/>
                </a:solidFill>
                <a:latin typeface="Aharoni" panose="02010803020104030203" pitchFamily="2" charset="-79"/>
                <a:cs typeface="Aharoni" panose="02010803020104030203" pitchFamily="2" charset="-79"/>
              </a:rPr>
              <a:t>do</a:t>
            </a:r>
            <a:r>
              <a:rPr lang="en-US" sz="11500" b="1" i="0" dirty="0" smtClean="0">
                <a:solidFill>
                  <a:srgbClr val="00B0F0"/>
                </a:solidFill>
                <a:latin typeface="Aharoni" panose="02010803020104030203" pitchFamily="2" charset="-79"/>
                <a:cs typeface="Aharoni" panose="02010803020104030203" pitchFamily="2" charset="-79"/>
              </a:rPr>
              <a:t>?</a:t>
            </a:r>
            <a:endParaRPr lang="en-US" sz="11500" b="1" i="0" dirty="0">
              <a:solidFill>
                <a:srgbClr val="00B0F0"/>
              </a:solidFill>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8770629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1143000" y="2819400"/>
            <a:ext cx="3305266" cy="461665"/>
          </a:xfrm>
          <a:prstGeom prst="rect">
            <a:avLst/>
          </a:prstGeom>
          <a:noFill/>
          <a:ln>
            <a:noFill/>
          </a:ln>
        </p:spPr>
        <p:txBody>
          <a:bodyPr wrap="square" rtlCol="0">
            <a:spAutoFit/>
          </a:bodyPr>
          <a:lstStyle/>
          <a:p>
            <a:r>
              <a:rPr lang="en-US" sz="2400" dirty="0" smtClean="0">
                <a:solidFill>
                  <a:schemeClr val="bg2">
                    <a:lumMod val="75000"/>
                    <a:lumOff val="25000"/>
                  </a:schemeClr>
                </a:solidFill>
                <a:latin typeface="Aharoni" panose="02010803020104030203" pitchFamily="2" charset="-79"/>
                <a:cs typeface="Aharoni" panose="02010803020104030203" pitchFamily="2" charset="-79"/>
              </a:rPr>
              <a:t>ETHICS PRINCIPLES</a:t>
            </a:r>
            <a:endParaRPr lang="en-US" sz="2400" dirty="0">
              <a:solidFill>
                <a:schemeClr val="bg2">
                  <a:lumMod val="75000"/>
                  <a:lumOff val="25000"/>
                </a:schemeClr>
              </a:solidFill>
              <a:latin typeface="Aharoni" panose="02010803020104030203" pitchFamily="2" charset="-79"/>
              <a:cs typeface="Aharoni" panose="02010803020104030203" pitchFamily="2" charset="-79"/>
            </a:endParaRPr>
          </a:p>
        </p:txBody>
      </p:sp>
      <p:sp>
        <p:nvSpPr>
          <p:cNvPr id="19" name="Rounded Rectangle 18"/>
          <p:cNvSpPr/>
          <p:nvPr/>
        </p:nvSpPr>
        <p:spPr>
          <a:xfrm>
            <a:off x="843888" y="2590800"/>
            <a:ext cx="3574364" cy="3352800"/>
          </a:xfrm>
          <a:prstGeom prst="roundRect">
            <a:avLst/>
          </a:prstGeom>
          <a:noFill/>
          <a:ln w="38100">
            <a:solidFill>
              <a:schemeClr val="bg2">
                <a:lumMod val="90000"/>
                <a:lumOff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75000"/>
                  <a:lumOff val="25000"/>
                </a:schemeClr>
              </a:solidFill>
            </a:endParaRPr>
          </a:p>
        </p:txBody>
      </p:sp>
      <p:sp>
        <p:nvSpPr>
          <p:cNvPr id="20" name="TextBox 19"/>
          <p:cNvSpPr txBox="1"/>
          <p:nvPr/>
        </p:nvSpPr>
        <p:spPr>
          <a:xfrm>
            <a:off x="4863204" y="2814935"/>
            <a:ext cx="3305266" cy="461665"/>
          </a:xfrm>
          <a:prstGeom prst="rect">
            <a:avLst/>
          </a:prstGeom>
          <a:noFill/>
        </p:spPr>
        <p:txBody>
          <a:bodyPr wrap="square" rtlCol="0">
            <a:spAutoFit/>
          </a:bodyPr>
          <a:lstStyle/>
          <a:p>
            <a:r>
              <a:rPr lang="en-US" sz="2400" dirty="0" smtClean="0">
                <a:latin typeface="Aharoni" panose="02010803020104030203" pitchFamily="2" charset="-79"/>
                <a:cs typeface="Aharoni" panose="02010803020104030203" pitchFamily="2" charset="-79"/>
              </a:rPr>
              <a:t>ETHICS RULES</a:t>
            </a:r>
            <a:endParaRPr lang="en-US" sz="2400" dirty="0">
              <a:latin typeface="Aharoni" panose="02010803020104030203" pitchFamily="2" charset="-79"/>
              <a:cs typeface="Aharoni" panose="02010803020104030203" pitchFamily="2" charset="-79"/>
            </a:endParaRPr>
          </a:p>
        </p:txBody>
      </p:sp>
      <p:sp>
        <p:nvSpPr>
          <p:cNvPr id="21" name="Rounded Rectangle 20"/>
          <p:cNvSpPr/>
          <p:nvPr/>
        </p:nvSpPr>
        <p:spPr>
          <a:xfrm>
            <a:off x="4629933" y="2590800"/>
            <a:ext cx="3574364" cy="3352800"/>
          </a:xfrm>
          <a:prstGeom prst="round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22" name="TextBox 21"/>
          <p:cNvSpPr txBox="1"/>
          <p:nvPr/>
        </p:nvSpPr>
        <p:spPr>
          <a:xfrm>
            <a:off x="838200" y="3581400"/>
            <a:ext cx="3508589" cy="1938992"/>
          </a:xfrm>
          <a:prstGeom prst="rect">
            <a:avLst/>
          </a:prstGeom>
          <a:noFill/>
          <a:ln>
            <a:noFill/>
          </a:ln>
        </p:spPr>
        <p:txBody>
          <a:bodyPr wrap="none" rtlCol="0">
            <a:spAutoFit/>
          </a:bodyPr>
          <a:lstStyle/>
          <a:p>
            <a:r>
              <a:rPr lang="en-US" sz="2400" b="1" dirty="0" smtClean="0">
                <a:solidFill>
                  <a:schemeClr val="bg2">
                    <a:lumMod val="75000"/>
                    <a:lumOff val="25000"/>
                  </a:schemeClr>
                </a:solidFill>
              </a:rPr>
              <a:t>Loyalty to Law</a:t>
            </a:r>
          </a:p>
          <a:p>
            <a:endParaRPr lang="en-US" sz="2400" b="1" dirty="0">
              <a:solidFill>
                <a:schemeClr val="bg2">
                  <a:lumMod val="75000"/>
                  <a:lumOff val="25000"/>
                </a:schemeClr>
              </a:solidFill>
            </a:endParaRPr>
          </a:p>
          <a:p>
            <a:r>
              <a:rPr lang="en-US" sz="2400" b="1" dirty="0" smtClean="0">
                <a:solidFill>
                  <a:schemeClr val="bg2">
                    <a:lumMod val="75000"/>
                    <a:lumOff val="25000"/>
                  </a:schemeClr>
                </a:solidFill>
              </a:rPr>
              <a:t>Selfless Service</a:t>
            </a:r>
          </a:p>
          <a:p>
            <a:endParaRPr lang="en-US" sz="2400" b="1" dirty="0">
              <a:solidFill>
                <a:schemeClr val="bg2">
                  <a:lumMod val="75000"/>
                  <a:lumOff val="25000"/>
                </a:schemeClr>
              </a:solidFill>
            </a:endParaRPr>
          </a:p>
          <a:p>
            <a:r>
              <a:rPr lang="en-US" sz="2400" b="1" dirty="0" smtClean="0">
                <a:solidFill>
                  <a:schemeClr val="bg2">
                    <a:lumMod val="75000"/>
                    <a:lumOff val="25000"/>
                  </a:schemeClr>
                </a:solidFill>
              </a:rPr>
              <a:t>Responsible Stewardship</a:t>
            </a:r>
            <a:endParaRPr lang="en-US" sz="1600" dirty="0">
              <a:solidFill>
                <a:schemeClr val="bg2">
                  <a:lumMod val="75000"/>
                  <a:lumOff val="25000"/>
                </a:schemeClr>
              </a:solidFill>
            </a:endParaRPr>
          </a:p>
        </p:txBody>
      </p:sp>
      <p:sp>
        <p:nvSpPr>
          <p:cNvPr id="28" name="TextBox 27"/>
          <p:cNvSpPr txBox="1"/>
          <p:nvPr/>
        </p:nvSpPr>
        <p:spPr>
          <a:xfrm>
            <a:off x="4800600" y="3580723"/>
            <a:ext cx="4420529" cy="1477328"/>
          </a:xfrm>
          <a:prstGeom prst="rect">
            <a:avLst/>
          </a:prstGeom>
          <a:noFill/>
        </p:spPr>
        <p:txBody>
          <a:bodyPr wrap="square" rtlCol="0">
            <a:spAutoFit/>
          </a:bodyPr>
          <a:lstStyle/>
          <a:p>
            <a:r>
              <a:rPr lang="en-US" dirty="0" smtClean="0"/>
              <a:t>Subpart C</a:t>
            </a:r>
          </a:p>
          <a:p>
            <a:r>
              <a:rPr lang="en-US" dirty="0" smtClean="0"/>
              <a:t>Subpart E</a:t>
            </a:r>
          </a:p>
          <a:p>
            <a:r>
              <a:rPr lang="en-US" dirty="0" smtClean="0"/>
              <a:t>Subpart G</a:t>
            </a:r>
          </a:p>
          <a:p>
            <a:endParaRPr lang="en-US" dirty="0" smtClean="0"/>
          </a:p>
          <a:p>
            <a:r>
              <a:rPr lang="en-US" dirty="0" smtClean="0"/>
              <a:t>18 USC 209</a:t>
            </a:r>
          </a:p>
        </p:txBody>
      </p:sp>
      <p:sp>
        <p:nvSpPr>
          <p:cNvPr id="11" name="Subtitle 2"/>
          <p:cNvSpPr txBox="1">
            <a:spLocks/>
          </p:cNvSpPr>
          <p:nvPr/>
        </p:nvSpPr>
        <p:spPr>
          <a:xfrm>
            <a:off x="762000" y="457200"/>
            <a:ext cx="8222584" cy="1655762"/>
          </a:xfrm>
          <a:prstGeom prst="rect">
            <a:avLst/>
          </a:prstGeom>
        </p:spPr>
        <p:txBody>
          <a:bodyPr vert="horz" lIns="91440" tIns="45720" rIns="91440" bIns="45720" rtlCol="0">
            <a:normAutofit/>
          </a:bodyPr>
          <a:lstStyle/>
          <a:p>
            <a:pPr marL="0" marR="0" lvl="0" indent="0" algn="l" defTabSz="914400" rtl="0" eaLnBrk="1" fontAlgn="auto" latinLnBrk="0" hangingPunct="1">
              <a:lnSpc>
                <a:spcPct val="114000"/>
              </a:lnSpc>
              <a:spcBef>
                <a:spcPts val="0"/>
              </a:spcBef>
              <a:spcAft>
                <a:spcPts val="0"/>
              </a:spcAft>
              <a:buClrTx/>
              <a:buSzTx/>
              <a:buFont typeface="Arial" panose="020B0604020202020204" pitchFamily="34" charset="0"/>
              <a:buNone/>
              <a:tabLst/>
              <a:defRPr/>
            </a:pPr>
            <a:r>
              <a:rPr lang="en-US" sz="2800" b="1" dirty="0" smtClean="0">
                <a:latin typeface="Aharoni" panose="02010803020104030203" pitchFamily="2" charset="-79"/>
                <a:cs typeface="Aharoni" panose="02010803020104030203" pitchFamily="2" charset="-79"/>
              </a:rPr>
              <a:t>You help an employee through a particularly difficult personal/ethics issue.</a:t>
            </a:r>
            <a:r>
              <a:rPr kumimoji="0" lang="en-US" sz="2800" b="1" i="0" u="none" strike="noStrike" kern="1200" cap="none" spc="0" normalizeH="0" noProof="0" dirty="0" smtClean="0">
                <a:ln>
                  <a:noFill/>
                </a:ln>
                <a:solidFill>
                  <a:schemeClr val="tx1"/>
                </a:solidFill>
                <a:effectLst/>
                <a:uLnTx/>
                <a:uFillTx/>
                <a:latin typeface="Aharoni" panose="02010803020104030203" pitchFamily="2" charset="-79"/>
                <a:cs typeface="Aharoni" panose="02010803020104030203" pitchFamily="2" charset="-79"/>
              </a:rPr>
              <a:t> </a:t>
            </a:r>
            <a:r>
              <a:rPr lang="en-US" sz="2800" b="1" dirty="0">
                <a:latin typeface="Aharoni" panose="02010803020104030203" pitchFamily="2" charset="-79"/>
                <a:cs typeface="Aharoni" panose="02010803020104030203" pitchFamily="2" charset="-79"/>
              </a:rPr>
              <a:t>S</a:t>
            </a:r>
            <a:r>
              <a:rPr kumimoji="0" lang="en-US" sz="2800" b="1" i="0" u="none" strike="noStrike" kern="1200" cap="none" spc="0" normalizeH="0" noProof="0" dirty="0" smtClean="0">
                <a:ln>
                  <a:noFill/>
                </a:ln>
                <a:solidFill>
                  <a:schemeClr val="tx1"/>
                </a:solidFill>
                <a:effectLst/>
                <a:uLnTx/>
                <a:uFillTx/>
                <a:latin typeface="Aharoni" panose="02010803020104030203" pitchFamily="2" charset="-79"/>
                <a:cs typeface="Aharoni" panose="02010803020104030203" pitchFamily="2" charset="-79"/>
              </a:rPr>
              <a:t>he gives you a painting you openly admired. </a:t>
            </a:r>
          </a:p>
        </p:txBody>
      </p:sp>
    </p:spTree>
    <p:extLst>
      <p:ext uri="{BB962C8B-B14F-4D97-AF65-F5344CB8AC3E}">
        <p14:creationId xmlns:p14="http://schemas.microsoft.com/office/powerpoint/2010/main" val="38363862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4113" y="3959117"/>
            <a:ext cx="8617176" cy="2746483"/>
          </a:xfrm>
        </p:spPr>
        <p:txBody>
          <a:bodyPr>
            <a:noAutofit/>
          </a:bodyPr>
          <a:lstStyle/>
          <a:p>
            <a:pPr algn="l">
              <a:lnSpc>
                <a:spcPts val="5300"/>
              </a:lnSpc>
            </a:pPr>
            <a:r>
              <a:rPr lang="en-US" sz="8000" b="1" i="0" dirty="0" smtClean="0">
                <a:solidFill>
                  <a:schemeClr val="tx1"/>
                </a:solidFill>
                <a:latin typeface="Aharoni" panose="02010803020104030203" pitchFamily="2" charset="-79"/>
                <a:cs typeface="Aharoni" panose="02010803020104030203" pitchFamily="2" charset="-79"/>
              </a:rPr>
              <a:t>What do </a:t>
            </a:r>
            <a:r>
              <a:rPr lang="en-US" sz="7200" b="1" i="0" dirty="0" smtClean="0">
                <a:solidFill>
                  <a:schemeClr val="tx1"/>
                </a:solidFill>
                <a:latin typeface="Aharoni" panose="02010803020104030203" pitchFamily="2" charset="-79"/>
                <a:cs typeface="Aharoni" panose="02010803020104030203" pitchFamily="2" charset="-79"/>
              </a:rPr>
              <a:t>you </a:t>
            </a:r>
            <a:r>
              <a:rPr lang="en-US" sz="7200" b="1" i="0" dirty="0" smtClean="0">
                <a:solidFill>
                  <a:srgbClr val="00B0F0"/>
                </a:solidFill>
                <a:latin typeface="Aharoni" panose="02010803020104030203" pitchFamily="2" charset="-79"/>
                <a:cs typeface="Aharoni" panose="02010803020104030203" pitchFamily="2" charset="-79"/>
              </a:rPr>
              <a:t>do</a:t>
            </a:r>
            <a:r>
              <a:rPr lang="en-US" sz="11500" b="1" i="0" dirty="0" smtClean="0">
                <a:solidFill>
                  <a:srgbClr val="00B0F0"/>
                </a:solidFill>
                <a:latin typeface="Aharoni" panose="02010803020104030203" pitchFamily="2" charset="-79"/>
                <a:cs typeface="Aharoni" panose="02010803020104030203" pitchFamily="2" charset="-79"/>
              </a:rPr>
              <a:t>?</a:t>
            </a:r>
            <a:endParaRPr lang="en-US" sz="11500" b="1" i="0" dirty="0">
              <a:solidFill>
                <a:srgbClr val="00B0F0"/>
              </a:solidFill>
              <a:latin typeface="Aharoni" panose="02010803020104030203" pitchFamily="2" charset="-79"/>
              <a:cs typeface="Aharoni" panose="02010803020104030203" pitchFamily="2" charset="-79"/>
            </a:endParaRPr>
          </a:p>
        </p:txBody>
      </p:sp>
      <p:sp>
        <p:nvSpPr>
          <p:cNvPr id="4" name="Rectangle 3"/>
          <p:cNvSpPr/>
          <p:nvPr/>
        </p:nvSpPr>
        <p:spPr>
          <a:xfrm>
            <a:off x="312937" y="5681710"/>
            <a:ext cx="8831063" cy="133165"/>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6" name="Subtitle 2"/>
          <p:cNvSpPr txBox="1">
            <a:spLocks/>
          </p:cNvSpPr>
          <p:nvPr/>
        </p:nvSpPr>
        <p:spPr>
          <a:xfrm>
            <a:off x="762000" y="858838"/>
            <a:ext cx="8222584" cy="1655762"/>
          </a:xfrm>
          <a:prstGeom prst="rect">
            <a:avLst/>
          </a:prstGeom>
        </p:spPr>
        <p:txBody>
          <a:bodyPr vert="horz" lIns="91440" tIns="45720" rIns="91440" bIns="45720" rtlCol="0">
            <a:normAutofit/>
          </a:bodyPr>
          <a:lstStyle/>
          <a:p>
            <a:pPr marL="0" marR="0" lvl="0" indent="0" algn="l" defTabSz="914400" rtl="0" eaLnBrk="1" fontAlgn="auto" latinLnBrk="0" hangingPunct="1">
              <a:lnSpc>
                <a:spcPct val="114000"/>
              </a:lnSpc>
              <a:spcBef>
                <a:spcPts val="0"/>
              </a:spcBef>
              <a:spcAft>
                <a:spcPts val="0"/>
              </a:spcAft>
              <a:buClrTx/>
              <a:buSzTx/>
              <a:buFont typeface="Arial" panose="020B0604020202020204" pitchFamily="34" charset="0"/>
              <a:buNone/>
              <a:tabLst/>
              <a:defRPr/>
            </a:pPr>
            <a:r>
              <a:rPr lang="en-US" sz="2800" b="1" dirty="0" smtClean="0">
                <a:latin typeface="Aharoni" panose="02010803020104030203" pitchFamily="2" charset="-79"/>
                <a:cs typeface="Aharoni" panose="02010803020104030203" pitchFamily="2" charset="-79"/>
              </a:rPr>
              <a:t>You help an employee through a particularly difficult personal/ethics issue.</a:t>
            </a:r>
            <a:r>
              <a:rPr kumimoji="0" lang="en-US" sz="2800" b="1" i="0" u="none" strike="noStrike" kern="1200" cap="none" spc="0" normalizeH="0" noProof="0" dirty="0" smtClean="0">
                <a:ln>
                  <a:noFill/>
                </a:ln>
                <a:solidFill>
                  <a:schemeClr val="tx1"/>
                </a:solidFill>
                <a:effectLst/>
                <a:uLnTx/>
                <a:uFillTx/>
                <a:latin typeface="Aharoni" panose="02010803020104030203" pitchFamily="2" charset="-79"/>
                <a:cs typeface="Aharoni" panose="02010803020104030203" pitchFamily="2" charset="-79"/>
              </a:rPr>
              <a:t> </a:t>
            </a:r>
            <a:r>
              <a:rPr lang="en-US" sz="2800" b="1" dirty="0">
                <a:latin typeface="Aharoni" panose="02010803020104030203" pitchFamily="2" charset="-79"/>
                <a:cs typeface="Aharoni" panose="02010803020104030203" pitchFamily="2" charset="-79"/>
              </a:rPr>
              <a:t>S</a:t>
            </a:r>
            <a:r>
              <a:rPr kumimoji="0" lang="en-US" sz="2800" b="1" i="0" u="none" strike="noStrike" kern="1200" cap="none" spc="0" normalizeH="0" noProof="0" dirty="0" smtClean="0">
                <a:ln>
                  <a:noFill/>
                </a:ln>
                <a:solidFill>
                  <a:schemeClr val="tx1"/>
                </a:solidFill>
                <a:effectLst/>
                <a:uLnTx/>
                <a:uFillTx/>
                <a:latin typeface="Aharoni" panose="02010803020104030203" pitchFamily="2" charset="-79"/>
                <a:cs typeface="Aharoni" panose="02010803020104030203" pitchFamily="2" charset="-79"/>
              </a:rPr>
              <a:t>he gives you a painting you openly admired. </a:t>
            </a:r>
          </a:p>
        </p:txBody>
      </p:sp>
    </p:spTree>
    <p:extLst>
      <p:ext uri="{BB962C8B-B14F-4D97-AF65-F5344CB8AC3E}">
        <p14:creationId xmlns:p14="http://schemas.microsoft.com/office/powerpoint/2010/main" val="29883983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4113" y="685800"/>
            <a:ext cx="8617176" cy="2746483"/>
          </a:xfrm>
        </p:spPr>
        <p:txBody>
          <a:bodyPr>
            <a:noAutofit/>
          </a:bodyPr>
          <a:lstStyle/>
          <a:p>
            <a:pPr algn="l">
              <a:lnSpc>
                <a:spcPts val="5300"/>
              </a:lnSpc>
            </a:pPr>
            <a:r>
              <a:rPr lang="en-US" sz="8000" b="1" i="0" dirty="0" smtClean="0">
                <a:solidFill>
                  <a:schemeClr val="tx1"/>
                </a:solidFill>
                <a:latin typeface="Aharoni" panose="02010803020104030203" pitchFamily="2" charset="-79"/>
                <a:cs typeface="Aharoni" panose="02010803020104030203" pitchFamily="2" charset="-79"/>
              </a:rPr>
              <a:t>What do </a:t>
            </a:r>
            <a:r>
              <a:rPr lang="en-US" sz="7200" b="1" i="0" dirty="0" smtClean="0">
                <a:solidFill>
                  <a:schemeClr val="tx1"/>
                </a:solidFill>
                <a:latin typeface="Aharoni" panose="02010803020104030203" pitchFamily="2" charset="-79"/>
                <a:cs typeface="Aharoni" panose="02010803020104030203" pitchFamily="2" charset="-79"/>
              </a:rPr>
              <a:t>you </a:t>
            </a:r>
            <a:r>
              <a:rPr lang="en-US" sz="7200" b="1" i="0" dirty="0" smtClean="0">
                <a:solidFill>
                  <a:srgbClr val="00B0F0"/>
                </a:solidFill>
                <a:latin typeface="Aharoni" panose="02010803020104030203" pitchFamily="2" charset="-79"/>
                <a:cs typeface="Aharoni" panose="02010803020104030203" pitchFamily="2" charset="-79"/>
              </a:rPr>
              <a:t>Think</a:t>
            </a:r>
            <a:r>
              <a:rPr lang="en-US" sz="11500" b="1" i="0" dirty="0" smtClean="0">
                <a:solidFill>
                  <a:srgbClr val="00B0F0"/>
                </a:solidFill>
                <a:latin typeface="Aharoni" panose="02010803020104030203" pitchFamily="2" charset="-79"/>
                <a:cs typeface="Aharoni" panose="02010803020104030203" pitchFamily="2" charset="-79"/>
              </a:rPr>
              <a:t>?</a:t>
            </a:r>
            <a:endParaRPr lang="en-US" sz="11500" b="1" i="0" dirty="0">
              <a:solidFill>
                <a:srgbClr val="00B0F0"/>
              </a:solidFill>
              <a:latin typeface="Aharoni" panose="02010803020104030203" pitchFamily="2" charset="-79"/>
              <a:cs typeface="Aharoni" panose="02010803020104030203" pitchFamily="2" charset="-79"/>
            </a:endParaRPr>
          </a:p>
        </p:txBody>
      </p:sp>
      <p:sp>
        <p:nvSpPr>
          <p:cNvPr id="4" name="Rectangle 3"/>
          <p:cNvSpPr/>
          <p:nvPr/>
        </p:nvSpPr>
        <p:spPr>
          <a:xfrm>
            <a:off x="312937" y="5681710"/>
            <a:ext cx="8831063" cy="133165"/>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11" name="Subtitle 2"/>
          <p:cNvSpPr txBox="1">
            <a:spLocks/>
          </p:cNvSpPr>
          <p:nvPr/>
        </p:nvSpPr>
        <p:spPr>
          <a:xfrm>
            <a:off x="921416" y="3778409"/>
            <a:ext cx="10420792" cy="1655762"/>
          </a:xfrm>
          <a:prstGeom prst="rect">
            <a:avLst/>
          </a:prstGeom>
        </p:spPr>
        <p:txBody>
          <a:bodyPr vert="horz" lIns="91440" tIns="45720" rIns="91440" bIns="45720" rtlCol="0">
            <a:normAutofit/>
          </a:bodyPr>
          <a:lstStyle/>
          <a:p>
            <a:pPr marL="0" marR="0" lvl="0" indent="0" algn="l" defTabSz="914400" rtl="0" eaLnBrk="1" fontAlgn="auto" latinLnBrk="0" hangingPunct="1">
              <a:lnSpc>
                <a:spcPct val="114000"/>
              </a:lnSpc>
              <a:spcBef>
                <a:spcPts val="0"/>
              </a:spcBef>
              <a:spcAft>
                <a:spcPts val="0"/>
              </a:spcAft>
              <a:buClrTx/>
              <a:buSzTx/>
              <a:buFont typeface="Arial" panose="020B0604020202020204" pitchFamily="34" charset="0"/>
              <a:buNone/>
              <a:tabLst/>
              <a:defRPr/>
            </a:pPr>
            <a:endParaRPr kumimoji="0" lang="en-US" sz="2200" b="0" i="0" u="none" strike="noStrike" kern="1200" cap="none" spc="0" normalizeH="0" baseline="0" noProof="0" dirty="0">
              <a:ln>
                <a:noFill/>
              </a:ln>
              <a:solidFill>
                <a:schemeClr val="tx2"/>
              </a:solidFill>
              <a:effectLst/>
              <a:uLnTx/>
              <a:uFillTx/>
              <a:latin typeface="Aharoni" panose="02010803020104030203" pitchFamily="2" charset="-79"/>
              <a:ea typeface="+mn-ea"/>
              <a:cs typeface="Aharoni" panose="02010803020104030203" pitchFamily="2" charset="-79"/>
            </a:endParaRPr>
          </a:p>
        </p:txBody>
      </p:sp>
      <p:sp>
        <p:nvSpPr>
          <p:cNvPr id="3" name="Rectangle 2"/>
          <p:cNvSpPr/>
          <p:nvPr/>
        </p:nvSpPr>
        <p:spPr>
          <a:xfrm>
            <a:off x="685800" y="2438400"/>
            <a:ext cx="8458200" cy="3108543"/>
          </a:xfrm>
          <a:prstGeom prst="rect">
            <a:avLst/>
          </a:prstGeom>
        </p:spPr>
        <p:txBody>
          <a:bodyPr wrap="square">
            <a:spAutoFit/>
          </a:bodyPr>
          <a:lstStyle/>
          <a:p>
            <a:pPr lvl="0"/>
            <a:r>
              <a:rPr lang="en-US" sz="2800" dirty="0" smtClean="0">
                <a:latin typeface="Aharoni" panose="02010803020104030203" pitchFamily="2" charset="-79"/>
                <a:cs typeface="Aharoni" panose="02010803020104030203" pitchFamily="2" charset="-79"/>
              </a:rPr>
              <a:t>Your agency head </a:t>
            </a:r>
            <a:r>
              <a:rPr lang="en-US" sz="2800" dirty="0">
                <a:latin typeface="Aharoni" panose="02010803020104030203" pitchFamily="2" charset="-79"/>
                <a:cs typeface="Aharoni" panose="02010803020104030203" pitchFamily="2" charset="-79"/>
              </a:rPr>
              <a:t>wants to accept </a:t>
            </a:r>
            <a:r>
              <a:rPr lang="en-US" sz="2800" dirty="0" smtClean="0">
                <a:latin typeface="Aharoni" panose="02010803020104030203" pitchFamily="2" charset="-79"/>
                <a:cs typeface="Aharoni" panose="02010803020104030203" pitchFamily="2" charset="-79"/>
              </a:rPr>
              <a:t>free attendance at a very small, exclusive </a:t>
            </a:r>
            <a:r>
              <a:rPr lang="en-US" sz="2800" dirty="0">
                <a:latin typeface="Aharoni" panose="02010803020104030203" pitchFamily="2" charset="-79"/>
                <a:cs typeface="Aharoni" panose="02010803020104030203" pitchFamily="2" charset="-79"/>
              </a:rPr>
              <a:t>dinner event. </a:t>
            </a:r>
            <a:r>
              <a:rPr lang="en-US" sz="2800" dirty="0" smtClean="0">
                <a:latin typeface="Aharoni" panose="02010803020104030203" pitchFamily="2" charset="-79"/>
                <a:cs typeface="Aharoni" panose="02010803020104030203" pitchFamily="2" charset="-79"/>
              </a:rPr>
              <a:t>Everyone attending (except the host) has significant </a:t>
            </a:r>
            <a:r>
              <a:rPr lang="en-US" sz="2800" dirty="0">
                <a:latin typeface="Aharoni" panose="02010803020104030203" pitchFamily="2" charset="-79"/>
                <a:cs typeface="Aharoni" panose="02010803020104030203" pitchFamily="2" charset="-79"/>
              </a:rPr>
              <a:t>issues pending before the agency.  </a:t>
            </a:r>
            <a:endParaRPr lang="en-US" sz="2800" dirty="0" smtClean="0">
              <a:latin typeface="Aharoni" panose="02010803020104030203" pitchFamily="2" charset="-79"/>
              <a:cs typeface="Aharoni" panose="02010803020104030203" pitchFamily="2" charset="-79"/>
            </a:endParaRPr>
          </a:p>
          <a:p>
            <a:pPr lvl="0"/>
            <a:endParaRPr lang="en-US" sz="2800" dirty="0">
              <a:latin typeface="Aharoni" panose="02010803020104030203" pitchFamily="2" charset="-79"/>
              <a:cs typeface="Aharoni" panose="02010803020104030203" pitchFamily="2" charset="-79"/>
            </a:endParaRPr>
          </a:p>
          <a:p>
            <a:pPr lvl="0"/>
            <a:r>
              <a:rPr lang="en-US" sz="2800" dirty="0" smtClean="0">
                <a:latin typeface="Aharoni" panose="02010803020104030203" pitchFamily="2" charset="-79"/>
                <a:cs typeface="Aharoni" panose="02010803020104030203" pitchFamily="2" charset="-79"/>
              </a:rPr>
              <a:t>Your advice—don’t attend. His response, “come with me as my guest to keep me out of trouble.”</a:t>
            </a:r>
            <a:endParaRPr lang="en-US" sz="2800" dirty="0">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25419182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12937" y="5681710"/>
            <a:ext cx="8831063" cy="133165"/>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5" name="Title 1"/>
          <p:cNvSpPr>
            <a:spLocks noGrp="1"/>
          </p:cNvSpPr>
          <p:nvPr>
            <p:ph type="ctrTitle"/>
          </p:nvPr>
        </p:nvSpPr>
        <p:spPr>
          <a:xfrm>
            <a:off x="734113" y="3733800"/>
            <a:ext cx="8617176" cy="2746483"/>
          </a:xfrm>
        </p:spPr>
        <p:txBody>
          <a:bodyPr>
            <a:noAutofit/>
          </a:bodyPr>
          <a:lstStyle/>
          <a:p>
            <a:pPr algn="l">
              <a:lnSpc>
                <a:spcPts val="5300"/>
              </a:lnSpc>
            </a:pPr>
            <a:r>
              <a:rPr lang="en-US" sz="8000" b="1" i="0" dirty="0" smtClean="0">
                <a:solidFill>
                  <a:schemeClr val="tx1"/>
                </a:solidFill>
                <a:latin typeface="Aharoni" panose="02010803020104030203" pitchFamily="2" charset="-79"/>
                <a:cs typeface="Aharoni" panose="02010803020104030203" pitchFamily="2" charset="-79"/>
              </a:rPr>
              <a:t>What </a:t>
            </a:r>
            <a:r>
              <a:rPr lang="en-US" sz="8000" b="1" i="0" dirty="0" smtClean="0">
                <a:solidFill>
                  <a:schemeClr val="tx1"/>
                </a:solidFill>
                <a:latin typeface="Aharoni" panose="02010803020104030203" pitchFamily="2" charset="-79"/>
                <a:cs typeface="Aharoni" panose="02010803020104030203" pitchFamily="2" charset="-79"/>
              </a:rPr>
              <a:t>could </a:t>
            </a:r>
            <a:r>
              <a:rPr lang="en-US" sz="7200" b="1" i="0" dirty="0" smtClean="0">
                <a:solidFill>
                  <a:schemeClr val="tx1"/>
                </a:solidFill>
                <a:latin typeface="Aharoni" panose="02010803020104030203" pitchFamily="2" charset="-79"/>
                <a:cs typeface="Aharoni" panose="02010803020104030203" pitchFamily="2" charset="-79"/>
              </a:rPr>
              <a:t>you </a:t>
            </a:r>
            <a:r>
              <a:rPr lang="en-US" sz="7200" b="1" i="0" dirty="0" smtClean="0">
                <a:solidFill>
                  <a:srgbClr val="00B0F0"/>
                </a:solidFill>
                <a:latin typeface="Aharoni" panose="02010803020104030203" pitchFamily="2" charset="-79"/>
                <a:cs typeface="Aharoni" panose="02010803020104030203" pitchFamily="2" charset="-79"/>
              </a:rPr>
              <a:t>do</a:t>
            </a:r>
            <a:r>
              <a:rPr lang="en-US" sz="11500" b="1" i="0" dirty="0" smtClean="0">
                <a:solidFill>
                  <a:srgbClr val="00B0F0"/>
                </a:solidFill>
                <a:latin typeface="Aharoni" panose="02010803020104030203" pitchFamily="2" charset="-79"/>
                <a:cs typeface="Aharoni" panose="02010803020104030203" pitchFamily="2" charset="-79"/>
              </a:rPr>
              <a:t>?</a:t>
            </a:r>
            <a:endParaRPr lang="en-US" sz="11500" b="1" i="0" dirty="0">
              <a:solidFill>
                <a:srgbClr val="00B0F0"/>
              </a:solidFill>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14602241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143000" y="2819400"/>
            <a:ext cx="3305266" cy="461665"/>
          </a:xfrm>
          <a:prstGeom prst="rect">
            <a:avLst/>
          </a:prstGeom>
          <a:noFill/>
        </p:spPr>
        <p:txBody>
          <a:bodyPr wrap="square" rtlCol="0">
            <a:spAutoFit/>
          </a:bodyPr>
          <a:lstStyle/>
          <a:p>
            <a:r>
              <a:rPr lang="en-US" sz="2400" dirty="0" smtClean="0">
                <a:latin typeface="Aharoni" panose="02010803020104030203" pitchFamily="2" charset="-79"/>
                <a:cs typeface="Aharoni" panose="02010803020104030203" pitchFamily="2" charset="-79"/>
              </a:rPr>
              <a:t>ETHICS PRINCIPLES</a:t>
            </a:r>
            <a:endParaRPr lang="en-US" sz="2400" dirty="0">
              <a:solidFill>
                <a:srgbClr val="00B0F0"/>
              </a:solidFill>
              <a:latin typeface="Aharoni" panose="02010803020104030203" pitchFamily="2" charset="-79"/>
              <a:cs typeface="Aharoni" panose="02010803020104030203" pitchFamily="2" charset="-79"/>
            </a:endParaRPr>
          </a:p>
        </p:txBody>
      </p:sp>
      <p:sp>
        <p:nvSpPr>
          <p:cNvPr id="11" name="Rounded Rectangle 10"/>
          <p:cNvSpPr/>
          <p:nvPr/>
        </p:nvSpPr>
        <p:spPr>
          <a:xfrm>
            <a:off x="843888" y="2590800"/>
            <a:ext cx="3574364" cy="3352800"/>
          </a:xfrm>
          <a:prstGeom prst="round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14" name="TextBox 13"/>
          <p:cNvSpPr txBox="1"/>
          <p:nvPr/>
        </p:nvSpPr>
        <p:spPr>
          <a:xfrm>
            <a:off x="4863204" y="2814935"/>
            <a:ext cx="3305266" cy="461665"/>
          </a:xfrm>
          <a:prstGeom prst="rect">
            <a:avLst/>
          </a:prstGeom>
          <a:noFill/>
        </p:spPr>
        <p:txBody>
          <a:bodyPr wrap="square" rtlCol="0">
            <a:spAutoFit/>
          </a:bodyPr>
          <a:lstStyle/>
          <a:p>
            <a:r>
              <a:rPr lang="en-US" sz="2400" dirty="0" smtClean="0">
                <a:solidFill>
                  <a:schemeClr val="bg2">
                    <a:lumMod val="75000"/>
                    <a:lumOff val="25000"/>
                  </a:schemeClr>
                </a:solidFill>
                <a:latin typeface="Aharoni" panose="02010803020104030203" pitchFamily="2" charset="-79"/>
                <a:cs typeface="Aharoni" panose="02010803020104030203" pitchFamily="2" charset="-79"/>
              </a:rPr>
              <a:t>ETHICS RULES</a:t>
            </a:r>
            <a:endParaRPr lang="en-US" sz="2400" dirty="0">
              <a:solidFill>
                <a:schemeClr val="bg2">
                  <a:lumMod val="75000"/>
                  <a:lumOff val="25000"/>
                </a:schemeClr>
              </a:solidFill>
              <a:latin typeface="Aharoni" panose="02010803020104030203" pitchFamily="2" charset="-79"/>
              <a:cs typeface="Aharoni" panose="02010803020104030203" pitchFamily="2" charset="-79"/>
            </a:endParaRPr>
          </a:p>
        </p:txBody>
      </p:sp>
      <p:sp>
        <p:nvSpPr>
          <p:cNvPr id="17" name="Rounded Rectangle 16"/>
          <p:cNvSpPr/>
          <p:nvPr/>
        </p:nvSpPr>
        <p:spPr>
          <a:xfrm>
            <a:off x="4629933" y="2590800"/>
            <a:ext cx="3574364" cy="3352800"/>
          </a:xfrm>
          <a:prstGeom prst="roundRect">
            <a:avLst/>
          </a:prstGeom>
          <a:noFill/>
          <a:ln w="38100">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18" name="TextBox 17"/>
          <p:cNvSpPr txBox="1"/>
          <p:nvPr/>
        </p:nvSpPr>
        <p:spPr>
          <a:xfrm>
            <a:off x="838200" y="3581400"/>
            <a:ext cx="3508589" cy="1938992"/>
          </a:xfrm>
          <a:prstGeom prst="rect">
            <a:avLst/>
          </a:prstGeom>
          <a:noFill/>
        </p:spPr>
        <p:txBody>
          <a:bodyPr wrap="none" rtlCol="0">
            <a:spAutoFit/>
          </a:bodyPr>
          <a:lstStyle/>
          <a:p>
            <a:r>
              <a:rPr lang="en-US" sz="2400" b="1" dirty="0" smtClean="0"/>
              <a:t>Loyalty to Law</a:t>
            </a:r>
          </a:p>
          <a:p>
            <a:endParaRPr lang="en-US" sz="2400" b="1" dirty="0"/>
          </a:p>
          <a:p>
            <a:r>
              <a:rPr lang="en-US" sz="2400" b="1" dirty="0" smtClean="0"/>
              <a:t>Selfless Service</a:t>
            </a:r>
          </a:p>
          <a:p>
            <a:endParaRPr lang="en-US" sz="2400" b="1" dirty="0"/>
          </a:p>
          <a:p>
            <a:r>
              <a:rPr lang="en-US" sz="2400" b="1" dirty="0" smtClean="0">
                <a:solidFill>
                  <a:schemeClr val="tx1">
                    <a:lumMod val="50000"/>
                  </a:schemeClr>
                </a:solidFill>
              </a:rPr>
              <a:t>Responsible Stewardship</a:t>
            </a:r>
            <a:endParaRPr lang="en-US" sz="1600" dirty="0">
              <a:solidFill>
                <a:schemeClr val="tx1">
                  <a:lumMod val="50000"/>
                </a:schemeClr>
              </a:solidFill>
            </a:endParaRPr>
          </a:p>
        </p:txBody>
      </p:sp>
      <p:sp>
        <p:nvSpPr>
          <p:cNvPr id="25" name="Subtitle 2"/>
          <p:cNvSpPr txBox="1">
            <a:spLocks/>
          </p:cNvSpPr>
          <p:nvPr/>
        </p:nvSpPr>
        <p:spPr>
          <a:xfrm>
            <a:off x="921416" y="762000"/>
            <a:ext cx="7917784" cy="1655762"/>
          </a:xfrm>
          <a:prstGeom prst="rect">
            <a:avLst/>
          </a:prstGeom>
        </p:spPr>
        <p:txBody>
          <a:bodyPr vert="horz" lIns="91440" tIns="45720" rIns="91440" bIns="45720" rtlCol="0">
            <a:normAutofit lnSpcReduction="10000"/>
          </a:bodyPr>
          <a:lstStyle/>
          <a:p>
            <a:pPr lvl="0">
              <a:lnSpc>
                <a:spcPct val="114000"/>
              </a:lnSpc>
              <a:defRPr/>
            </a:pPr>
            <a:r>
              <a:rPr lang="en-US" sz="2400" dirty="0" smtClean="0">
                <a:latin typeface="Aharoni" panose="02010803020104030203" pitchFamily="2" charset="-79"/>
                <a:cs typeface="Aharoni" panose="02010803020104030203" pitchFamily="2" charset="-79"/>
              </a:rPr>
              <a:t>Your agency head wants to attend a very </a:t>
            </a:r>
            <a:r>
              <a:rPr lang="en-US" sz="2400" dirty="0">
                <a:latin typeface="Aharoni" panose="02010803020104030203" pitchFamily="2" charset="-79"/>
                <a:cs typeface="Aharoni" panose="02010803020104030203" pitchFamily="2" charset="-79"/>
              </a:rPr>
              <a:t>exclusive dinner event. Attendance is a really bad idea</a:t>
            </a:r>
            <a:r>
              <a:rPr lang="en-US" sz="2400" dirty="0" smtClean="0">
                <a:latin typeface="Aharoni" panose="02010803020104030203" pitchFamily="2" charset="-79"/>
                <a:cs typeface="Aharoni" panose="02010803020104030203" pitchFamily="2" charset="-79"/>
              </a:rPr>
              <a:t>. “Don’t go,” you say.  “Come with me as my guest,” he responds.</a:t>
            </a:r>
            <a:endParaRPr kumimoji="0" lang="en-US" sz="2200" b="0" i="0" u="none" strike="noStrike" kern="1200" cap="none" spc="0" normalizeH="0" baseline="0" noProof="0" dirty="0">
              <a:ln>
                <a:noFill/>
              </a:ln>
              <a:solidFill>
                <a:schemeClr val="tx2"/>
              </a:solidFill>
              <a:effectLst/>
              <a:uLnTx/>
              <a:uFillTx/>
              <a:latin typeface="Aharoni" panose="02010803020104030203" pitchFamily="2" charset="-79"/>
              <a:ea typeface="+mn-ea"/>
              <a:cs typeface="Aharoni" panose="02010803020104030203" pitchFamily="2" charset="-79"/>
            </a:endParaRPr>
          </a:p>
        </p:txBody>
      </p:sp>
    </p:spTree>
    <p:extLst>
      <p:ext uri="{BB962C8B-B14F-4D97-AF65-F5344CB8AC3E}">
        <p14:creationId xmlns:p14="http://schemas.microsoft.com/office/powerpoint/2010/main" val="2054052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1143000" y="2819400"/>
            <a:ext cx="3305266" cy="461665"/>
          </a:xfrm>
          <a:prstGeom prst="rect">
            <a:avLst/>
          </a:prstGeom>
          <a:noFill/>
          <a:ln>
            <a:noFill/>
          </a:ln>
        </p:spPr>
        <p:txBody>
          <a:bodyPr wrap="square" rtlCol="0">
            <a:spAutoFit/>
          </a:bodyPr>
          <a:lstStyle/>
          <a:p>
            <a:r>
              <a:rPr lang="en-US" sz="2400" dirty="0" smtClean="0">
                <a:solidFill>
                  <a:schemeClr val="bg2">
                    <a:lumMod val="75000"/>
                    <a:lumOff val="25000"/>
                  </a:schemeClr>
                </a:solidFill>
                <a:latin typeface="Aharoni" panose="02010803020104030203" pitchFamily="2" charset="-79"/>
                <a:cs typeface="Aharoni" panose="02010803020104030203" pitchFamily="2" charset="-79"/>
              </a:rPr>
              <a:t>ETHICS PRINCIPLES</a:t>
            </a:r>
            <a:endParaRPr lang="en-US" sz="2400" dirty="0">
              <a:solidFill>
                <a:schemeClr val="bg2">
                  <a:lumMod val="75000"/>
                  <a:lumOff val="25000"/>
                </a:schemeClr>
              </a:solidFill>
              <a:latin typeface="Aharoni" panose="02010803020104030203" pitchFamily="2" charset="-79"/>
              <a:cs typeface="Aharoni" panose="02010803020104030203" pitchFamily="2" charset="-79"/>
            </a:endParaRPr>
          </a:p>
        </p:txBody>
      </p:sp>
      <p:sp>
        <p:nvSpPr>
          <p:cNvPr id="19" name="Rounded Rectangle 18"/>
          <p:cNvSpPr/>
          <p:nvPr/>
        </p:nvSpPr>
        <p:spPr>
          <a:xfrm>
            <a:off x="843888" y="2590800"/>
            <a:ext cx="3574364" cy="3352800"/>
          </a:xfrm>
          <a:prstGeom prst="roundRect">
            <a:avLst/>
          </a:prstGeom>
          <a:noFill/>
          <a:ln w="38100">
            <a:solidFill>
              <a:schemeClr val="bg2">
                <a:lumMod val="90000"/>
                <a:lumOff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75000"/>
                  <a:lumOff val="25000"/>
                </a:schemeClr>
              </a:solidFill>
            </a:endParaRPr>
          </a:p>
        </p:txBody>
      </p:sp>
      <p:sp>
        <p:nvSpPr>
          <p:cNvPr id="20" name="TextBox 19"/>
          <p:cNvSpPr txBox="1"/>
          <p:nvPr/>
        </p:nvSpPr>
        <p:spPr>
          <a:xfrm>
            <a:off x="4863204" y="2814935"/>
            <a:ext cx="3305266" cy="461665"/>
          </a:xfrm>
          <a:prstGeom prst="rect">
            <a:avLst/>
          </a:prstGeom>
          <a:noFill/>
        </p:spPr>
        <p:txBody>
          <a:bodyPr wrap="square" rtlCol="0">
            <a:spAutoFit/>
          </a:bodyPr>
          <a:lstStyle/>
          <a:p>
            <a:r>
              <a:rPr lang="en-US" sz="2400" dirty="0" smtClean="0">
                <a:latin typeface="Aharoni" panose="02010803020104030203" pitchFamily="2" charset="-79"/>
                <a:cs typeface="Aharoni" panose="02010803020104030203" pitchFamily="2" charset="-79"/>
              </a:rPr>
              <a:t>ETHICS RULES</a:t>
            </a:r>
            <a:endParaRPr lang="en-US" sz="2400" dirty="0">
              <a:latin typeface="Aharoni" panose="02010803020104030203" pitchFamily="2" charset="-79"/>
              <a:cs typeface="Aharoni" panose="02010803020104030203" pitchFamily="2" charset="-79"/>
            </a:endParaRPr>
          </a:p>
        </p:txBody>
      </p:sp>
      <p:sp>
        <p:nvSpPr>
          <p:cNvPr id="21" name="Rounded Rectangle 20"/>
          <p:cNvSpPr/>
          <p:nvPr/>
        </p:nvSpPr>
        <p:spPr>
          <a:xfrm>
            <a:off x="4629933" y="2590800"/>
            <a:ext cx="3574364" cy="3352800"/>
          </a:xfrm>
          <a:prstGeom prst="round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22" name="TextBox 21"/>
          <p:cNvSpPr txBox="1"/>
          <p:nvPr/>
        </p:nvSpPr>
        <p:spPr>
          <a:xfrm>
            <a:off x="838200" y="3581400"/>
            <a:ext cx="3508589" cy="1938992"/>
          </a:xfrm>
          <a:prstGeom prst="rect">
            <a:avLst/>
          </a:prstGeom>
          <a:noFill/>
          <a:ln>
            <a:noFill/>
          </a:ln>
        </p:spPr>
        <p:txBody>
          <a:bodyPr wrap="none" rtlCol="0">
            <a:spAutoFit/>
          </a:bodyPr>
          <a:lstStyle/>
          <a:p>
            <a:r>
              <a:rPr lang="en-US" sz="2400" b="1" dirty="0" smtClean="0">
                <a:solidFill>
                  <a:schemeClr val="bg2">
                    <a:lumMod val="75000"/>
                    <a:lumOff val="25000"/>
                  </a:schemeClr>
                </a:solidFill>
              </a:rPr>
              <a:t>Loyalty to Law</a:t>
            </a:r>
          </a:p>
          <a:p>
            <a:endParaRPr lang="en-US" sz="2400" b="1" dirty="0">
              <a:solidFill>
                <a:schemeClr val="bg2">
                  <a:lumMod val="75000"/>
                  <a:lumOff val="25000"/>
                </a:schemeClr>
              </a:solidFill>
            </a:endParaRPr>
          </a:p>
          <a:p>
            <a:r>
              <a:rPr lang="en-US" sz="2400" b="1" dirty="0" smtClean="0">
                <a:solidFill>
                  <a:schemeClr val="bg2">
                    <a:lumMod val="75000"/>
                    <a:lumOff val="25000"/>
                  </a:schemeClr>
                </a:solidFill>
              </a:rPr>
              <a:t>Selfless Service</a:t>
            </a:r>
          </a:p>
          <a:p>
            <a:endParaRPr lang="en-US" sz="2400" b="1" dirty="0">
              <a:solidFill>
                <a:schemeClr val="bg2">
                  <a:lumMod val="75000"/>
                  <a:lumOff val="25000"/>
                </a:schemeClr>
              </a:solidFill>
            </a:endParaRPr>
          </a:p>
          <a:p>
            <a:r>
              <a:rPr lang="en-US" sz="2400" b="1" dirty="0" smtClean="0">
                <a:solidFill>
                  <a:schemeClr val="bg2">
                    <a:lumMod val="75000"/>
                    <a:lumOff val="25000"/>
                  </a:schemeClr>
                </a:solidFill>
              </a:rPr>
              <a:t>Responsible Stewardship</a:t>
            </a:r>
            <a:endParaRPr lang="en-US" sz="1600" dirty="0">
              <a:solidFill>
                <a:schemeClr val="bg2">
                  <a:lumMod val="75000"/>
                  <a:lumOff val="25000"/>
                </a:schemeClr>
              </a:solidFill>
            </a:endParaRPr>
          </a:p>
        </p:txBody>
      </p:sp>
      <p:sp>
        <p:nvSpPr>
          <p:cNvPr id="28" name="TextBox 27"/>
          <p:cNvSpPr txBox="1"/>
          <p:nvPr/>
        </p:nvSpPr>
        <p:spPr>
          <a:xfrm>
            <a:off x="4800600" y="3580723"/>
            <a:ext cx="4420529" cy="923330"/>
          </a:xfrm>
          <a:prstGeom prst="rect">
            <a:avLst/>
          </a:prstGeom>
          <a:noFill/>
        </p:spPr>
        <p:txBody>
          <a:bodyPr wrap="square" rtlCol="0">
            <a:spAutoFit/>
          </a:bodyPr>
          <a:lstStyle/>
          <a:p>
            <a:r>
              <a:rPr lang="en-US" dirty="0" smtClean="0"/>
              <a:t>Subpart B</a:t>
            </a:r>
          </a:p>
          <a:p>
            <a:r>
              <a:rPr lang="en-US" dirty="0" smtClean="0"/>
              <a:t>Subpart G</a:t>
            </a:r>
          </a:p>
          <a:p>
            <a:endParaRPr lang="en-US" dirty="0"/>
          </a:p>
        </p:txBody>
      </p:sp>
      <p:sp>
        <p:nvSpPr>
          <p:cNvPr id="10" name="Subtitle 2"/>
          <p:cNvSpPr txBox="1">
            <a:spLocks/>
          </p:cNvSpPr>
          <p:nvPr/>
        </p:nvSpPr>
        <p:spPr>
          <a:xfrm>
            <a:off x="921416" y="762000"/>
            <a:ext cx="7917784" cy="1655762"/>
          </a:xfrm>
          <a:prstGeom prst="rect">
            <a:avLst/>
          </a:prstGeom>
        </p:spPr>
        <p:txBody>
          <a:bodyPr vert="horz" lIns="91440" tIns="45720" rIns="91440" bIns="45720" rtlCol="0">
            <a:normAutofit lnSpcReduction="10000"/>
          </a:bodyPr>
          <a:lstStyle/>
          <a:p>
            <a:pPr lvl="0">
              <a:lnSpc>
                <a:spcPct val="114000"/>
              </a:lnSpc>
              <a:defRPr/>
            </a:pPr>
            <a:r>
              <a:rPr lang="en-US" sz="2400" dirty="0" smtClean="0">
                <a:latin typeface="Aharoni" panose="02010803020104030203" pitchFamily="2" charset="-79"/>
                <a:cs typeface="Aharoni" panose="02010803020104030203" pitchFamily="2" charset="-79"/>
              </a:rPr>
              <a:t>Your agency head wants to attend a very </a:t>
            </a:r>
            <a:r>
              <a:rPr lang="en-US" sz="2400" dirty="0">
                <a:latin typeface="Aharoni" panose="02010803020104030203" pitchFamily="2" charset="-79"/>
                <a:cs typeface="Aharoni" panose="02010803020104030203" pitchFamily="2" charset="-79"/>
              </a:rPr>
              <a:t>exclusive dinner event. Attendance is a really bad idea</a:t>
            </a:r>
            <a:r>
              <a:rPr lang="en-US" sz="2400" dirty="0" smtClean="0">
                <a:latin typeface="Aharoni" panose="02010803020104030203" pitchFamily="2" charset="-79"/>
                <a:cs typeface="Aharoni" panose="02010803020104030203" pitchFamily="2" charset="-79"/>
              </a:rPr>
              <a:t>. “Don’t go,” you say.  “Come with me as my guest,” he responds.</a:t>
            </a:r>
            <a:endParaRPr kumimoji="0" lang="en-US" sz="2200" b="0" i="0" u="none" strike="noStrike" kern="1200" cap="none" spc="0" normalizeH="0" baseline="0" noProof="0" dirty="0">
              <a:ln>
                <a:noFill/>
              </a:ln>
              <a:solidFill>
                <a:schemeClr val="tx2"/>
              </a:solidFill>
              <a:effectLst/>
              <a:uLnTx/>
              <a:uFillTx/>
              <a:latin typeface="Aharoni" panose="02010803020104030203" pitchFamily="2" charset="-79"/>
              <a:ea typeface="+mn-ea"/>
              <a:cs typeface="Aharoni" panose="02010803020104030203" pitchFamily="2" charset="-79"/>
            </a:endParaRPr>
          </a:p>
        </p:txBody>
      </p:sp>
    </p:spTree>
    <p:extLst>
      <p:ext uri="{BB962C8B-B14F-4D97-AF65-F5344CB8AC3E}">
        <p14:creationId xmlns:p14="http://schemas.microsoft.com/office/powerpoint/2010/main" val="671544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4113" y="3959117"/>
            <a:ext cx="8617176" cy="2746483"/>
          </a:xfrm>
        </p:spPr>
        <p:txBody>
          <a:bodyPr>
            <a:noAutofit/>
          </a:bodyPr>
          <a:lstStyle/>
          <a:p>
            <a:pPr algn="l">
              <a:lnSpc>
                <a:spcPts val="5300"/>
              </a:lnSpc>
            </a:pPr>
            <a:r>
              <a:rPr lang="en-US" sz="8000" b="1" i="0" dirty="0" smtClean="0">
                <a:solidFill>
                  <a:schemeClr val="tx1"/>
                </a:solidFill>
                <a:latin typeface="Aharoni" panose="02010803020104030203" pitchFamily="2" charset="-79"/>
                <a:cs typeface="Aharoni" panose="02010803020104030203" pitchFamily="2" charset="-79"/>
              </a:rPr>
              <a:t>What do </a:t>
            </a:r>
            <a:r>
              <a:rPr lang="en-US" sz="7200" b="1" i="0" dirty="0" smtClean="0">
                <a:solidFill>
                  <a:schemeClr val="tx1"/>
                </a:solidFill>
                <a:latin typeface="Aharoni" panose="02010803020104030203" pitchFamily="2" charset="-79"/>
                <a:cs typeface="Aharoni" panose="02010803020104030203" pitchFamily="2" charset="-79"/>
              </a:rPr>
              <a:t>you </a:t>
            </a:r>
            <a:r>
              <a:rPr lang="en-US" sz="7200" b="1" i="0" dirty="0" smtClean="0">
                <a:solidFill>
                  <a:srgbClr val="00B0F0"/>
                </a:solidFill>
                <a:latin typeface="Aharoni" panose="02010803020104030203" pitchFamily="2" charset="-79"/>
                <a:cs typeface="Aharoni" panose="02010803020104030203" pitchFamily="2" charset="-79"/>
              </a:rPr>
              <a:t>do</a:t>
            </a:r>
            <a:r>
              <a:rPr lang="en-US" sz="11500" b="1" i="0" dirty="0" smtClean="0">
                <a:solidFill>
                  <a:srgbClr val="00B0F0"/>
                </a:solidFill>
                <a:latin typeface="Aharoni" panose="02010803020104030203" pitchFamily="2" charset="-79"/>
                <a:cs typeface="Aharoni" panose="02010803020104030203" pitchFamily="2" charset="-79"/>
              </a:rPr>
              <a:t>?</a:t>
            </a:r>
            <a:endParaRPr lang="en-US" sz="11500" b="1" i="0" dirty="0">
              <a:solidFill>
                <a:srgbClr val="00B0F0"/>
              </a:solidFill>
              <a:latin typeface="Aharoni" panose="02010803020104030203" pitchFamily="2" charset="-79"/>
              <a:cs typeface="Aharoni" panose="02010803020104030203" pitchFamily="2" charset="-79"/>
            </a:endParaRPr>
          </a:p>
        </p:txBody>
      </p:sp>
      <p:sp>
        <p:nvSpPr>
          <p:cNvPr id="4" name="Rectangle 3"/>
          <p:cNvSpPr/>
          <p:nvPr/>
        </p:nvSpPr>
        <p:spPr>
          <a:xfrm>
            <a:off x="312937" y="5681710"/>
            <a:ext cx="8831063" cy="133165"/>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8" name="Subtitle 7"/>
          <p:cNvSpPr>
            <a:spLocks noGrp="1"/>
          </p:cNvSpPr>
          <p:nvPr>
            <p:ph type="subTitle" idx="1"/>
          </p:nvPr>
        </p:nvSpPr>
        <p:spPr/>
        <p:txBody>
          <a:bodyPr/>
          <a:lstStyle/>
          <a:p>
            <a:endParaRPr lang="en-US"/>
          </a:p>
        </p:txBody>
      </p:sp>
      <p:sp>
        <p:nvSpPr>
          <p:cNvPr id="7" name="Subtitle 2"/>
          <p:cNvSpPr txBox="1">
            <a:spLocks/>
          </p:cNvSpPr>
          <p:nvPr/>
        </p:nvSpPr>
        <p:spPr>
          <a:xfrm>
            <a:off x="921416" y="762000"/>
            <a:ext cx="7917784" cy="1655762"/>
          </a:xfrm>
          <a:prstGeom prst="rect">
            <a:avLst/>
          </a:prstGeom>
        </p:spPr>
        <p:txBody>
          <a:bodyPr vert="horz" lIns="91440" tIns="45720" rIns="91440" bIns="45720" rtlCol="0">
            <a:normAutofit lnSpcReduction="10000"/>
          </a:bodyPr>
          <a:lstStyle/>
          <a:p>
            <a:pPr lvl="0">
              <a:lnSpc>
                <a:spcPct val="114000"/>
              </a:lnSpc>
              <a:defRPr/>
            </a:pPr>
            <a:r>
              <a:rPr lang="en-US" sz="2400" dirty="0" smtClean="0">
                <a:latin typeface="Aharoni" panose="02010803020104030203" pitchFamily="2" charset="-79"/>
                <a:cs typeface="Aharoni" panose="02010803020104030203" pitchFamily="2" charset="-79"/>
              </a:rPr>
              <a:t>Your agency head wants to attend a very </a:t>
            </a:r>
            <a:r>
              <a:rPr lang="en-US" sz="2400" dirty="0">
                <a:latin typeface="Aharoni" panose="02010803020104030203" pitchFamily="2" charset="-79"/>
                <a:cs typeface="Aharoni" panose="02010803020104030203" pitchFamily="2" charset="-79"/>
              </a:rPr>
              <a:t>exclusive dinner event. Attendance is a really bad idea</a:t>
            </a:r>
            <a:r>
              <a:rPr lang="en-US" sz="2400" dirty="0" smtClean="0">
                <a:latin typeface="Aharoni" panose="02010803020104030203" pitchFamily="2" charset="-79"/>
                <a:cs typeface="Aharoni" panose="02010803020104030203" pitchFamily="2" charset="-79"/>
              </a:rPr>
              <a:t>. “Don’t go,” you say.  “Come with me as my guest,” he responds.</a:t>
            </a:r>
            <a:endParaRPr kumimoji="0" lang="en-US" sz="2200" b="0" i="0" u="none" strike="noStrike" kern="1200" cap="none" spc="0" normalizeH="0" baseline="0" noProof="0" dirty="0">
              <a:ln>
                <a:noFill/>
              </a:ln>
              <a:solidFill>
                <a:schemeClr val="tx2"/>
              </a:solidFill>
              <a:effectLst/>
              <a:uLnTx/>
              <a:uFillTx/>
              <a:latin typeface="Aharoni" panose="02010803020104030203" pitchFamily="2" charset="-79"/>
              <a:ea typeface="+mn-ea"/>
              <a:cs typeface="Aharoni" panose="02010803020104030203" pitchFamily="2" charset="-79"/>
            </a:endParaRPr>
          </a:p>
        </p:txBody>
      </p:sp>
    </p:spTree>
    <p:extLst>
      <p:ext uri="{BB962C8B-B14F-4D97-AF65-F5344CB8AC3E}">
        <p14:creationId xmlns:p14="http://schemas.microsoft.com/office/powerpoint/2010/main" val="28295504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4113" y="457200"/>
            <a:ext cx="8617176" cy="2746483"/>
          </a:xfrm>
        </p:spPr>
        <p:txBody>
          <a:bodyPr>
            <a:noAutofit/>
          </a:bodyPr>
          <a:lstStyle/>
          <a:p>
            <a:pPr algn="l">
              <a:lnSpc>
                <a:spcPts val="5300"/>
              </a:lnSpc>
            </a:pPr>
            <a:r>
              <a:rPr lang="en-US" sz="8000" b="1" i="0" dirty="0" smtClean="0">
                <a:solidFill>
                  <a:schemeClr val="tx1"/>
                </a:solidFill>
                <a:latin typeface="Aharoni" panose="02010803020104030203" pitchFamily="2" charset="-79"/>
                <a:cs typeface="Aharoni" panose="02010803020104030203" pitchFamily="2" charset="-79"/>
              </a:rPr>
              <a:t>What do </a:t>
            </a:r>
            <a:r>
              <a:rPr lang="en-US" sz="7200" b="1" i="0" dirty="0" smtClean="0">
                <a:solidFill>
                  <a:schemeClr val="tx1"/>
                </a:solidFill>
                <a:latin typeface="Aharoni" panose="02010803020104030203" pitchFamily="2" charset="-79"/>
                <a:cs typeface="Aharoni" panose="02010803020104030203" pitchFamily="2" charset="-79"/>
              </a:rPr>
              <a:t>you </a:t>
            </a:r>
            <a:r>
              <a:rPr lang="en-US" sz="7200" b="1" i="0" dirty="0" smtClean="0">
                <a:solidFill>
                  <a:srgbClr val="00B0F0"/>
                </a:solidFill>
                <a:latin typeface="Aharoni" panose="02010803020104030203" pitchFamily="2" charset="-79"/>
                <a:cs typeface="Aharoni" panose="02010803020104030203" pitchFamily="2" charset="-79"/>
              </a:rPr>
              <a:t>Think</a:t>
            </a:r>
            <a:r>
              <a:rPr lang="en-US" sz="11500" b="1" i="0" dirty="0" smtClean="0">
                <a:solidFill>
                  <a:srgbClr val="00B0F0"/>
                </a:solidFill>
                <a:latin typeface="Aharoni" panose="02010803020104030203" pitchFamily="2" charset="-79"/>
                <a:cs typeface="Aharoni" panose="02010803020104030203" pitchFamily="2" charset="-79"/>
              </a:rPr>
              <a:t>?</a:t>
            </a:r>
            <a:endParaRPr lang="en-US" sz="11500" b="1" i="0" dirty="0">
              <a:solidFill>
                <a:srgbClr val="00B0F0"/>
              </a:solidFill>
              <a:latin typeface="Aharoni" panose="02010803020104030203" pitchFamily="2" charset="-79"/>
              <a:cs typeface="Aharoni" panose="02010803020104030203" pitchFamily="2" charset="-79"/>
            </a:endParaRPr>
          </a:p>
        </p:txBody>
      </p:sp>
      <p:sp>
        <p:nvSpPr>
          <p:cNvPr id="3" name="Subtitle 2"/>
          <p:cNvSpPr>
            <a:spLocks noGrp="1"/>
          </p:cNvSpPr>
          <p:nvPr>
            <p:ph type="subTitle" idx="1"/>
          </p:nvPr>
        </p:nvSpPr>
        <p:spPr>
          <a:xfrm>
            <a:off x="691062" y="1828800"/>
            <a:ext cx="7815594" cy="1655762"/>
          </a:xfrm>
        </p:spPr>
        <p:txBody>
          <a:bodyPr>
            <a:noAutofit/>
          </a:bodyPr>
          <a:lstStyle/>
          <a:p>
            <a:r>
              <a:rPr lang="en-US" sz="2800" b="1" i="0" dirty="0" smtClean="0">
                <a:solidFill>
                  <a:schemeClr val="tx1"/>
                </a:solidFill>
                <a:latin typeface="Aharoni" panose="02010803020104030203" pitchFamily="2" charset="-79"/>
                <a:cs typeface="Aharoni" panose="02010803020104030203" pitchFamily="2" charset="-79"/>
              </a:rPr>
              <a:t>You provide written advice to a Section Chief, which includes both a legal analysis and cautionary appearance considerations. </a:t>
            </a:r>
          </a:p>
          <a:p>
            <a:endParaRPr lang="en-US" sz="2800" b="1" i="0" dirty="0">
              <a:solidFill>
                <a:schemeClr val="tx1"/>
              </a:solidFill>
              <a:latin typeface="Aharoni" panose="02010803020104030203" pitchFamily="2" charset="-79"/>
              <a:cs typeface="Aharoni" panose="02010803020104030203" pitchFamily="2" charset="-79"/>
            </a:endParaRPr>
          </a:p>
          <a:p>
            <a:r>
              <a:rPr lang="en-US" sz="2800" b="1" i="0" dirty="0" smtClean="0">
                <a:solidFill>
                  <a:schemeClr val="tx1"/>
                </a:solidFill>
                <a:latin typeface="Aharoni" panose="02010803020104030203" pitchFamily="2" charset="-79"/>
                <a:cs typeface="Aharoni" panose="02010803020104030203" pitchFamily="2" charset="-79"/>
              </a:rPr>
              <a:t>The Section Chief tells you: </a:t>
            </a:r>
          </a:p>
          <a:p>
            <a:r>
              <a:rPr lang="en-US" sz="2800" b="1" i="0" dirty="0" smtClean="0">
                <a:solidFill>
                  <a:schemeClr val="tx1"/>
                </a:solidFill>
                <a:latin typeface="Aharoni" panose="02010803020104030203" pitchFamily="2" charset="-79"/>
                <a:cs typeface="Aharoni" panose="02010803020104030203" pitchFamily="2" charset="-79"/>
              </a:rPr>
              <a:t>“Never provide anything other than a strict reading of the law and regulations to me or my  staff.”</a:t>
            </a:r>
            <a:endParaRPr lang="en-US" sz="2400" i="0" dirty="0">
              <a:latin typeface="Aharoni" panose="02010803020104030203" pitchFamily="2" charset="-79"/>
              <a:cs typeface="Aharoni" panose="02010803020104030203" pitchFamily="2" charset="-79"/>
            </a:endParaRPr>
          </a:p>
        </p:txBody>
      </p:sp>
      <p:sp>
        <p:nvSpPr>
          <p:cNvPr id="4" name="Rectangle 3"/>
          <p:cNvSpPr/>
          <p:nvPr/>
        </p:nvSpPr>
        <p:spPr>
          <a:xfrm>
            <a:off x="312937" y="5681710"/>
            <a:ext cx="8831063" cy="133165"/>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Tree>
    <p:extLst>
      <p:ext uri="{BB962C8B-B14F-4D97-AF65-F5344CB8AC3E}">
        <p14:creationId xmlns:p14="http://schemas.microsoft.com/office/powerpoint/2010/main" val="13467130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12937" y="5681710"/>
            <a:ext cx="8831063" cy="133165"/>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5" name="Title 1"/>
          <p:cNvSpPr>
            <a:spLocks noGrp="1"/>
          </p:cNvSpPr>
          <p:nvPr>
            <p:ph type="ctrTitle"/>
          </p:nvPr>
        </p:nvSpPr>
        <p:spPr>
          <a:xfrm>
            <a:off x="734113" y="3733800"/>
            <a:ext cx="8617176" cy="2746483"/>
          </a:xfrm>
        </p:spPr>
        <p:txBody>
          <a:bodyPr>
            <a:noAutofit/>
          </a:bodyPr>
          <a:lstStyle/>
          <a:p>
            <a:pPr algn="l">
              <a:lnSpc>
                <a:spcPts val="5300"/>
              </a:lnSpc>
            </a:pPr>
            <a:r>
              <a:rPr lang="en-US" sz="8000" b="1" i="0" dirty="0" smtClean="0">
                <a:solidFill>
                  <a:schemeClr val="tx1"/>
                </a:solidFill>
                <a:latin typeface="Aharoni" panose="02010803020104030203" pitchFamily="2" charset="-79"/>
                <a:cs typeface="Aharoni" panose="02010803020104030203" pitchFamily="2" charset="-79"/>
              </a:rPr>
              <a:t>What </a:t>
            </a:r>
            <a:r>
              <a:rPr lang="en-US" sz="8000" b="1" i="0" dirty="0" smtClean="0">
                <a:solidFill>
                  <a:schemeClr val="tx1"/>
                </a:solidFill>
                <a:latin typeface="Aharoni" panose="02010803020104030203" pitchFamily="2" charset="-79"/>
                <a:cs typeface="Aharoni" panose="02010803020104030203" pitchFamily="2" charset="-79"/>
              </a:rPr>
              <a:t>could </a:t>
            </a:r>
            <a:r>
              <a:rPr lang="en-US" sz="7200" b="1" i="0" dirty="0" smtClean="0">
                <a:solidFill>
                  <a:schemeClr val="tx1"/>
                </a:solidFill>
                <a:latin typeface="Aharoni" panose="02010803020104030203" pitchFamily="2" charset="-79"/>
                <a:cs typeface="Aharoni" panose="02010803020104030203" pitchFamily="2" charset="-79"/>
              </a:rPr>
              <a:t>you </a:t>
            </a:r>
            <a:r>
              <a:rPr lang="en-US" sz="7200" b="1" i="0" dirty="0" smtClean="0">
                <a:solidFill>
                  <a:srgbClr val="00B0F0"/>
                </a:solidFill>
                <a:latin typeface="Aharoni" panose="02010803020104030203" pitchFamily="2" charset="-79"/>
                <a:cs typeface="Aharoni" panose="02010803020104030203" pitchFamily="2" charset="-79"/>
              </a:rPr>
              <a:t>do</a:t>
            </a:r>
            <a:r>
              <a:rPr lang="en-US" sz="11500" b="1" i="0" dirty="0" smtClean="0">
                <a:solidFill>
                  <a:srgbClr val="00B0F0"/>
                </a:solidFill>
                <a:latin typeface="Aharoni" panose="02010803020104030203" pitchFamily="2" charset="-79"/>
                <a:cs typeface="Aharoni" panose="02010803020104030203" pitchFamily="2" charset="-79"/>
              </a:rPr>
              <a:t>?</a:t>
            </a:r>
            <a:endParaRPr lang="en-US" sz="11500" b="1" i="0" dirty="0">
              <a:solidFill>
                <a:srgbClr val="00B0F0"/>
              </a:solidFill>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14602241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p:cNvSpPr txBox="1">
            <a:spLocks/>
          </p:cNvSpPr>
          <p:nvPr/>
        </p:nvSpPr>
        <p:spPr>
          <a:xfrm>
            <a:off x="721332" y="609600"/>
            <a:ext cx="7965467" cy="1476868"/>
          </a:xfrm>
          <a:prstGeom prst="rect">
            <a:avLst/>
          </a:prstGeom>
        </p:spPr>
        <p:txBody>
          <a:bodyPr vert="horz" lIns="91440" tIns="45720" rIns="91440" bIns="45720" rtlCol="0">
            <a:normAutofit lnSpcReduction="10000"/>
          </a:bodyPr>
          <a:lstStyle/>
          <a:p>
            <a:pPr>
              <a:lnSpc>
                <a:spcPct val="114000"/>
              </a:lnSpc>
              <a:defRPr/>
            </a:pPr>
            <a:r>
              <a:rPr lang="en-US" sz="2800" b="1" dirty="0">
                <a:latin typeface="Aharoni" panose="02010803020104030203" pitchFamily="2" charset="-79"/>
                <a:cs typeface="Aharoni" panose="02010803020104030203" pitchFamily="2" charset="-79"/>
              </a:rPr>
              <a:t>“Never provide anything other than a strict reading of the law and regulations to me or my  staff</a:t>
            </a:r>
            <a:r>
              <a:rPr lang="en-US" sz="2800" b="1" dirty="0" smtClean="0">
                <a:latin typeface="Aharoni" panose="02010803020104030203" pitchFamily="2" charset="-79"/>
                <a:cs typeface="Aharoni" panose="02010803020104030203" pitchFamily="2" charset="-79"/>
              </a:rPr>
              <a:t>.”</a:t>
            </a:r>
            <a:endParaRPr lang="en-US" sz="2400" dirty="0">
              <a:latin typeface="Aharoni" panose="02010803020104030203" pitchFamily="2" charset="-79"/>
              <a:cs typeface="Aharoni" panose="02010803020104030203" pitchFamily="2" charset="-79"/>
            </a:endParaRPr>
          </a:p>
        </p:txBody>
      </p:sp>
      <p:sp>
        <p:nvSpPr>
          <p:cNvPr id="10" name="TextBox 9"/>
          <p:cNvSpPr txBox="1"/>
          <p:nvPr/>
        </p:nvSpPr>
        <p:spPr>
          <a:xfrm>
            <a:off x="1143000" y="2819400"/>
            <a:ext cx="3305266" cy="461665"/>
          </a:xfrm>
          <a:prstGeom prst="rect">
            <a:avLst/>
          </a:prstGeom>
          <a:noFill/>
        </p:spPr>
        <p:txBody>
          <a:bodyPr wrap="square" rtlCol="0">
            <a:spAutoFit/>
          </a:bodyPr>
          <a:lstStyle/>
          <a:p>
            <a:r>
              <a:rPr lang="en-US" sz="2400" dirty="0" smtClean="0">
                <a:latin typeface="Aharoni" panose="02010803020104030203" pitchFamily="2" charset="-79"/>
                <a:cs typeface="Aharoni" panose="02010803020104030203" pitchFamily="2" charset="-79"/>
              </a:rPr>
              <a:t>ETHICS PRINCIPLES</a:t>
            </a:r>
            <a:endParaRPr lang="en-US" sz="2400" dirty="0">
              <a:solidFill>
                <a:srgbClr val="00B0F0"/>
              </a:solidFill>
              <a:latin typeface="Aharoni" panose="02010803020104030203" pitchFamily="2" charset="-79"/>
              <a:cs typeface="Aharoni" panose="02010803020104030203" pitchFamily="2" charset="-79"/>
            </a:endParaRPr>
          </a:p>
        </p:txBody>
      </p:sp>
      <p:sp>
        <p:nvSpPr>
          <p:cNvPr id="11" name="Rounded Rectangle 10"/>
          <p:cNvSpPr/>
          <p:nvPr/>
        </p:nvSpPr>
        <p:spPr>
          <a:xfrm>
            <a:off x="843888" y="2590800"/>
            <a:ext cx="3574364" cy="3352800"/>
          </a:xfrm>
          <a:prstGeom prst="round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14" name="TextBox 13"/>
          <p:cNvSpPr txBox="1"/>
          <p:nvPr/>
        </p:nvSpPr>
        <p:spPr>
          <a:xfrm>
            <a:off x="4863204" y="2814935"/>
            <a:ext cx="3305266" cy="461665"/>
          </a:xfrm>
          <a:prstGeom prst="rect">
            <a:avLst/>
          </a:prstGeom>
          <a:noFill/>
        </p:spPr>
        <p:txBody>
          <a:bodyPr wrap="square" rtlCol="0">
            <a:spAutoFit/>
          </a:bodyPr>
          <a:lstStyle/>
          <a:p>
            <a:r>
              <a:rPr lang="en-US" sz="2400" dirty="0" smtClean="0">
                <a:solidFill>
                  <a:schemeClr val="bg2">
                    <a:lumMod val="75000"/>
                    <a:lumOff val="25000"/>
                  </a:schemeClr>
                </a:solidFill>
                <a:latin typeface="Aharoni" panose="02010803020104030203" pitchFamily="2" charset="-79"/>
                <a:cs typeface="Aharoni" panose="02010803020104030203" pitchFamily="2" charset="-79"/>
              </a:rPr>
              <a:t>ETHICS RULES</a:t>
            </a:r>
            <a:endParaRPr lang="en-US" sz="2400" dirty="0">
              <a:solidFill>
                <a:schemeClr val="bg2">
                  <a:lumMod val="75000"/>
                  <a:lumOff val="25000"/>
                </a:schemeClr>
              </a:solidFill>
              <a:latin typeface="Aharoni" panose="02010803020104030203" pitchFamily="2" charset="-79"/>
              <a:cs typeface="Aharoni" panose="02010803020104030203" pitchFamily="2" charset="-79"/>
            </a:endParaRPr>
          </a:p>
        </p:txBody>
      </p:sp>
      <p:sp>
        <p:nvSpPr>
          <p:cNvPr id="17" name="Rounded Rectangle 16"/>
          <p:cNvSpPr/>
          <p:nvPr/>
        </p:nvSpPr>
        <p:spPr>
          <a:xfrm>
            <a:off x="4629933" y="2590800"/>
            <a:ext cx="3574364" cy="3352800"/>
          </a:xfrm>
          <a:prstGeom prst="roundRect">
            <a:avLst/>
          </a:prstGeom>
          <a:noFill/>
          <a:ln w="38100">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18" name="TextBox 17"/>
          <p:cNvSpPr txBox="1"/>
          <p:nvPr/>
        </p:nvSpPr>
        <p:spPr>
          <a:xfrm>
            <a:off x="838200" y="3581400"/>
            <a:ext cx="3508589" cy="1938992"/>
          </a:xfrm>
          <a:prstGeom prst="rect">
            <a:avLst/>
          </a:prstGeom>
          <a:noFill/>
        </p:spPr>
        <p:txBody>
          <a:bodyPr wrap="none" rtlCol="0">
            <a:spAutoFit/>
          </a:bodyPr>
          <a:lstStyle/>
          <a:p>
            <a:r>
              <a:rPr lang="en-US" sz="2400" b="1" dirty="0" smtClean="0"/>
              <a:t>Loyalty to Law</a:t>
            </a:r>
          </a:p>
          <a:p>
            <a:endParaRPr lang="en-US" sz="2400" b="1" dirty="0"/>
          </a:p>
          <a:p>
            <a:r>
              <a:rPr lang="en-US" sz="2400" b="1" dirty="0" smtClean="0"/>
              <a:t>Selfless Service</a:t>
            </a:r>
          </a:p>
          <a:p>
            <a:endParaRPr lang="en-US" sz="2400" b="1" dirty="0"/>
          </a:p>
          <a:p>
            <a:r>
              <a:rPr lang="en-US" sz="2400" b="1" dirty="0" smtClean="0">
                <a:solidFill>
                  <a:schemeClr val="bg2">
                    <a:lumMod val="75000"/>
                    <a:lumOff val="25000"/>
                  </a:schemeClr>
                </a:solidFill>
              </a:rPr>
              <a:t>Responsible Stewardship</a:t>
            </a:r>
            <a:endParaRPr lang="en-US" sz="1600" dirty="0">
              <a:solidFill>
                <a:schemeClr val="bg2">
                  <a:lumMod val="75000"/>
                  <a:lumOff val="25000"/>
                </a:schemeClr>
              </a:solidFill>
            </a:endParaRPr>
          </a:p>
        </p:txBody>
      </p:sp>
    </p:spTree>
    <p:extLst>
      <p:ext uri="{BB962C8B-B14F-4D97-AF65-F5344CB8AC3E}">
        <p14:creationId xmlns:p14="http://schemas.microsoft.com/office/powerpoint/2010/main" val="39775809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4113" y="1066800"/>
            <a:ext cx="8617176" cy="2746483"/>
          </a:xfrm>
        </p:spPr>
        <p:txBody>
          <a:bodyPr>
            <a:noAutofit/>
          </a:bodyPr>
          <a:lstStyle/>
          <a:p>
            <a:pPr algn="l">
              <a:lnSpc>
                <a:spcPts val="5300"/>
              </a:lnSpc>
            </a:pPr>
            <a:r>
              <a:rPr lang="en-US" sz="8000" b="1" i="0" dirty="0" smtClean="0">
                <a:solidFill>
                  <a:schemeClr val="tx1"/>
                </a:solidFill>
                <a:latin typeface="Aharoni" panose="02010803020104030203" pitchFamily="2" charset="-79"/>
                <a:cs typeface="Aharoni" panose="02010803020104030203" pitchFamily="2" charset="-79"/>
              </a:rPr>
              <a:t>What do </a:t>
            </a:r>
            <a:r>
              <a:rPr lang="en-US" sz="7200" b="1" i="0" dirty="0" smtClean="0">
                <a:solidFill>
                  <a:schemeClr val="tx1"/>
                </a:solidFill>
                <a:latin typeface="Aharoni" panose="02010803020104030203" pitchFamily="2" charset="-79"/>
                <a:cs typeface="Aharoni" panose="02010803020104030203" pitchFamily="2" charset="-79"/>
              </a:rPr>
              <a:t>you </a:t>
            </a:r>
            <a:r>
              <a:rPr lang="en-US" sz="7200" b="1" i="0" dirty="0" smtClean="0">
                <a:solidFill>
                  <a:srgbClr val="00B0F0"/>
                </a:solidFill>
                <a:latin typeface="Aharoni" panose="02010803020104030203" pitchFamily="2" charset="-79"/>
                <a:cs typeface="Aharoni" panose="02010803020104030203" pitchFamily="2" charset="-79"/>
              </a:rPr>
              <a:t>Think</a:t>
            </a:r>
            <a:r>
              <a:rPr lang="en-US" sz="11500" b="1" i="0" dirty="0" smtClean="0">
                <a:solidFill>
                  <a:srgbClr val="00B0F0"/>
                </a:solidFill>
                <a:latin typeface="Aharoni" panose="02010803020104030203" pitchFamily="2" charset="-79"/>
                <a:cs typeface="Aharoni" panose="02010803020104030203" pitchFamily="2" charset="-79"/>
              </a:rPr>
              <a:t>?</a:t>
            </a:r>
            <a:endParaRPr lang="en-US" sz="11500" b="1" i="0" dirty="0">
              <a:solidFill>
                <a:srgbClr val="00B0F0"/>
              </a:solidFill>
              <a:latin typeface="Aharoni" panose="02010803020104030203" pitchFamily="2" charset="-79"/>
              <a:cs typeface="Aharoni" panose="02010803020104030203" pitchFamily="2" charset="-79"/>
            </a:endParaRPr>
          </a:p>
        </p:txBody>
      </p:sp>
      <p:sp>
        <p:nvSpPr>
          <p:cNvPr id="4" name="Rectangle 3"/>
          <p:cNvSpPr/>
          <p:nvPr/>
        </p:nvSpPr>
        <p:spPr>
          <a:xfrm>
            <a:off x="312937" y="5681710"/>
            <a:ext cx="8831063" cy="133165"/>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9" name="Subtitle 2"/>
          <p:cNvSpPr>
            <a:spLocks noGrp="1"/>
          </p:cNvSpPr>
          <p:nvPr>
            <p:ph type="subTitle" idx="1"/>
          </p:nvPr>
        </p:nvSpPr>
        <p:spPr>
          <a:xfrm>
            <a:off x="762000" y="2819400"/>
            <a:ext cx="10420792" cy="2667000"/>
          </a:xfrm>
        </p:spPr>
        <p:txBody>
          <a:bodyPr>
            <a:noAutofit/>
          </a:bodyPr>
          <a:lstStyle/>
          <a:p>
            <a:r>
              <a:rPr lang="en-US" sz="2800" i="0" dirty="0" smtClean="0">
                <a:latin typeface="Aharoni" pitchFamily="2" charset="-79"/>
                <a:cs typeface="Aharoni" pitchFamily="2" charset="-79"/>
              </a:rPr>
              <a:t>You meet your colleague and friend for happy</a:t>
            </a:r>
          </a:p>
          <a:p>
            <a:r>
              <a:rPr lang="en-US" sz="2800" i="0" dirty="0" smtClean="0">
                <a:latin typeface="Aharoni" pitchFamily="2" charset="-79"/>
                <a:cs typeface="Aharoni" pitchFamily="2" charset="-79"/>
              </a:rPr>
              <a:t>hour. She just came from a planning meeting at </a:t>
            </a:r>
          </a:p>
          <a:p>
            <a:r>
              <a:rPr lang="en-US" sz="2800" i="0" dirty="0" smtClean="0">
                <a:latin typeface="Aharoni" pitchFamily="2" charset="-79"/>
                <a:cs typeface="Aharoni" pitchFamily="2" charset="-79"/>
              </a:rPr>
              <a:t>the office with an Agency contractor.  She’s very </a:t>
            </a:r>
          </a:p>
          <a:p>
            <a:r>
              <a:rPr lang="en-US" sz="2800" i="0" dirty="0" smtClean="0">
                <a:latin typeface="Aharoni" pitchFamily="2" charset="-79"/>
                <a:cs typeface="Aharoni" pitchFamily="2" charset="-79"/>
              </a:rPr>
              <a:t>excited. Before the meeting, the contractor </a:t>
            </a:r>
          </a:p>
          <a:p>
            <a:r>
              <a:rPr lang="en-US" sz="2800" i="0" dirty="0">
                <a:latin typeface="Aharoni" pitchFamily="2" charset="-79"/>
                <a:cs typeface="Aharoni" pitchFamily="2" charset="-79"/>
              </a:rPr>
              <a:t>e</a:t>
            </a:r>
            <a:r>
              <a:rPr lang="en-US" sz="2800" i="0" dirty="0" smtClean="0">
                <a:latin typeface="Aharoni" pitchFamily="2" charset="-79"/>
                <a:cs typeface="Aharoni" pitchFamily="2" charset="-79"/>
              </a:rPr>
              <a:t>xpressed an interest in hiring her. </a:t>
            </a:r>
          </a:p>
          <a:p>
            <a:r>
              <a:rPr lang="en-US" sz="2400" i="0" dirty="0" smtClean="0">
                <a:latin typeface="Aharoni" pitchFamily="2" charset="-79"/>
                <a:cs typeface="Aharoni" pitchFamily="2" charset="-79"/>
              </a:rPr>
              <a:t> </a:t>
            </a:r>
            <a:endParaRPr lang="en-US" sz="2400" i="0" dirty="0">
              <a:latin typeface="Aharoni" pitchFamily="2" charset="-79"/>
              <a:cs typeface="Aharoni" pitchFamily="2" charset="-79"/>
            </a:endParaRPr>
          </a:p>
        </p:txBody>
      </p:sp>
    </p:spTree>
    <p:extLst>
      <p:ext uri="{BB962C8B-B14F-4D97-AF65-F5344CB8AC3E}">
        <p14:creationId xmlns:p14="http://schemas.microsoft.com/office/powerpoint/2010/main" val="277870774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1143000" y="2819400"/>
            <a:ext cx="3305266" cy="461665"/>
          </a:xfrm>
          <a:prstGeom prst="rect">
            <a:avLst/>
          </a:prstGeom>
          <a:noFill/>
          <a:ln>
            <a:noFill/>
          </a:ln>
        </p:spPr>
        <p:txBody>
          <a:bodyPr wrap="square" rtlCol="0">
            <a:spAutoFit/>
          </a:bodyPr>
          <a:lstStyle/>
          <a:p>
            <a:r>
              <a:rPr lang="en-US" sz="2400" dirty="0" smtClean="0">
                <a:solidFill>
                  <a:schemeClr val="bg2">
                    <a:lumMod val="75000"/>
                    <a:lumOff val="25000"/>
                  </a:schemeClr>
                </a:solidFill>
                <a:latin typeface="Aharoni" panose="02010803020104030203" pitchFamily="2" charset="-79"/>
                <a:cs typeface="Aharoni" panose="02010803020104030203" pitchFamily="2" charset="-79"/>
              </a:rPr>
              <a:t>ETHICS PRINCIPLES</a:t>
            </a:r>
            <a:endParaRPr lang="en-US" sz="2400" dirty="0">
              <a:solidFill>
                <a:schemeClr val="bg2">
                  <a:lumMod val="75000"/>
                  <a:lumOff val="25000"/>
                </a:schemeClr>
              </a:solidFill>
              <a:latin typeface="Aharoni" panose="02010803020104030203" pitchFamily="2" charset="-79"/>
              <a:cs typeface="Aharoni" panose="02010803020104030203" pitchFamily="2" charset="-79"/>
            </a:endParaRPr>
          </a:p>
        </p:txBody>
      </p:sp>
      <p:sp>
        <p:nvSpPr>
          <p:cNvPr id="19" name="Rounded Rectangle 18"/>
          <p:cNvSpPr/>
          <p:nvPr/>
        </p:nvSpPr>
        <p:spPr>
          <a:xfrm>
            <a:off x="843888" y="2590800"/>
            <a:ext cx="3574364" cy="3352800"/>
          </a:xfrm>
          <a:prstGeom prst="roundRect">
            <a:avLst/>
          </a:prstGeom>
          <a:noFill/>
          <a:ln w="38100">
            <a:solidFill>
              <a:schemeClr val="bg2">
                <a:lumMod val="90000"/>
                <a:lumOff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75000"/>
                  <a:lumOff val="25000"/>
                </a:schemeClr>
              </a:solidFill>
            </a:endParaRPr>
          </a:p>
        </p:txBody>
      </p:sp>
      <p:sp>
        <p:nvSpPr>
          <p:cNvPr id="20" name="TextBox 19"/>
          <p:cNvSpPr txBox="1"/>
          <p:nvPr/>
        </p:nvSpPr>
        <p:spPr>
          <a:xfrm>
            <a:off x="4863204" y="2814935"/>
            <a:ext cx="3305266" cy="461665"/>
          </a:xfrm>
          <a:prstGeom prst="rect">
            <a:avLst/>
          </a:prstGeom>
          <a:noFill/>
        </p:spPr>
        <p:txBody>
          <a:bodyPr wrap="square" rtlCol="0">
            <a:spAutoFit/>
          </a:bodyPr>
          <a:lstStyle/>
          <a:p>
            <a:r>
              <a:rPr lang="en-US" sz="2400" dirty="0" smtClean="0">
                <a:latin typeface="Aharoni" panose="02010803020104030203" pitchFamily="2" charset="-79"/>
                <a:cs typeface="Aharoni" panose="02010803020104030203" pitchFamily="2" charset="-79"/>
              </a:rPr>
              <a:t>ETHICS RULES</a:t>
            </a:r>
            <a:endParaRPr lang="en-US" sz="2400" dirty="0">
              <a:latin typeface="Aharoni" panose="02010803020104030203" pitchFamily="2" charset="-79"/>
              <a:cs typeface="Aharoni" panose="02010803020104030203" pitchFamily="2" charset="-79"/>
            </a:endParaRPr>
          </a:p>
        </p:txBody>
      </p:sp>
      <p:sp>
        <p:nvSpPr>
          <p:cNvPr id="21" name="Rounded Rectangle 20"/>
          <p:cNvSpPr/>
          <p:nvPr/>
        </p:nvSpPr>
        <p:spPr>
          <a:xfrm>
            <a:off x="4629933" y="2590800"/>
            <a:ext cx="3574364" cy="3352800"/>
          </a:xfrm>
          <a:prstGeom prst="round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22" name="TextBox 21"/>
          <p:cNvSpPr txBox="1"/>
          <p:nvPr/>
        </p:nvSpPr>
        <p:spPr>
          <a:xfrm>
            <a:off x="838200" y="3581400"/>
            <a:ext cx="3508589" cy="1938992"/>
          </a:xfrm>
          <a:prstGeom prst="rect">
            <a:avLst/>
          </a:prstGeom>
          <a:noFill/>
          <a:ln>
            <a:noFill/>
          </a:ln>
        </p:spPr>
        <p:txBody>
          <a:bodyPr wrap="none" rtlCol="0">
            <a:spAutoFit/>
          </a:bodyPr>
          <a:lstStyle/>
          <a:p>
            <a:r>
              <a:rPr lang="en-US" sz="2400" b="1" dirty="0" smtClean="0">
                <a:solidFill>
                  <a:schemeClr val="bg2">
                    <a:lumMod val="75000"/>
                    <a:lumOff val="25000"/>
                  </a:schemeClr>
                </a:solidFill>
              </a:rPr>
              <a:t>Loyalty to Law</a:t>
            </a:r>
          </a:p>
          <a:p>
            <a:endParaRPr lang="en-US" sz="2400" b="1" dirty="0">
              <a:solidFill>
                <a:schemeClr val="bg2">
                  <a:lumMod val="75000"/>
                  <a:lumOff val="25000"/>
                </a:schemeClr>
              </a:solidFill>
            </a:endParaRPr>
          </a:p>
          <a:p>
            <a:r>
              <a:rPr lang="en-US" sz="2400" b="1" dirty="0" smtClean="0">
                <a:solidFill>
                  <a:schemeClr val="bg2">
                    <a:lumMod val="75000"/>
                    <a:lumOff val="25000"/>
                  </a:schemeClr>
                </a:solidFill>
              </a:rPr>
              <a:t>Selfless Service</a:t>
            </a:r>
          </a:p>
          <a:p>
            <a:endParaRPr lang="en-US" sz="2400" b="1" dirty="0">
              <a:solidFill>
                <a:schemeClr val="bg2">
                  <a:lumMod val="75000"/>
                  <a:lumOff val="25000"/>
                </a:schemeClr>
              </a:solidFill>
            </a:endParaRPr>
          </a:p>
          <a:p>
            <a:r>
              <a:rPr lang="en-US" sz="2400" b="1" dirty="0" smtClean="0">
                <a:solidFill>
                  <a:schemeClr val="bg2">
                    <a:lumMod val="75000"/>
                    <a:lumOff val="25000"/>
                  </a:schemeClr>
                </a:solidFill>
              </a:rPr>
              <a:t>Responsible Stewardship</a:t>
            </a:r>
            <a:endParaRPr lang="en-US" sz="1600" dirty="0">
              <a:solidFill>
                <a:schemeClr val="bg2">
                  <a:lumMod val="75000"/>
                  <a:lumOff val="25000"/>
                </a:schemeClr>
              </a:solidFill>
            </a:endParaRPr>
          </a:p>
        </p:txBody>
      </p:sp>
      <p:sp>
        <p:nvSpPr>
          <p:cNvPr id="11" name="Content Placeholder 2"/>
          <p:cNvSpPr txBox="1">
            <a:spLocks/>
          </p:cNvSpPr>
          <p:nvPr/>
        </p:nvSpPr>
        <p:spPr>
          <a:xfrm>
            <a:off x="721332" y="609600"/>
            <a:ext cx="7965467" cy="1476868"/>
          </a:xfrm>
          <a:prstGeom prst="rect">
            <a:avLst/>
          </a:prstGeom>
        </p:spPr>
        <p:txBody>
          <a:bodyPr vert="horz" lIns="91440" tIns="45720" rIns="91440" bIns="45720" rtlCol="0">
            <a:normAutofit lnSpcReduction="10000"/>
          </a:bodyPr>
          <a:lstStyle/>
          <a:p>
            <a:pPr>
              <a:lnSpc>
                <a:spcPct val="114000"/>
              </a:lnSpc>
              <a:defRPr/>
            </a:pPr>
            <a:r>
              <a:rPr lang="en-US" sz="2800" b="1" dirty="0">
                <a:latin typeface="Aharoni" panose="02010803020104030203" pitchFamily="2" charset="-79"/>
                <a:cs typeface="Aharoni" panose="02010803020104030203" pitchFamily="2" charset="-79"/>
              </a:rPr>
              <a:t>“Never provide anything other than a strict reading of the law and regulations to me or my  staff</a:t>
            </a:r>
            <a:r>
              <a:rPr lang="en-US" sz="2800" b="1" dirty="0" smtClean="0">
                <a:latin typeface="Aharoni" panose="02010803020104030203" pitchFamily="2" charset="-79"/>
                <a:cs typeface="Aharoni" panose="02010803020104030203" pitchFamily="2" charset="-79"/>
              </a:rPr>
              <a:t>.”</a:t>
            </a:r>
            <a:endParaRPr lang="en-US" sz="2400" dirty="0">
              <a:latin typeface="Aharoni" panose="02010803020104030203" pitchFamily="2" charset="-79"/>
              <a:cs typeface="Aharoni" panose="02010803020104030203" pitchFamily="2" charset="-79"/>
            </a:endParaRPr>
          </a:p>
        </p:txBody>
      </p:sp>
      <p:sp>
        <p:nvSpPr>
          <p:cNvPr id="8" name="TextBox 7"/>
          <p:cNvSpPr txBox="1"/>
          <p:nvPr/>
        </p:nvSpPr>
        <p:spPr>
          <a:xfrm>
            <a:off x="4800600" y="3580723"/>
            <a:ext cx="4420529" cy="646331"/>
          </a:xfrm>
          <a:prstGeom prst="rect">
            <a:avLst/>
          </a:prstGeom>
          <a:noFill/>
        </p:spPr>
        <p:txBody>
          <a:bodyPr wrap="square" rtlCol="0">
            <a:spAutoFit/>
          </a:bodyPr>
          <a:lstStyle/>
          <a:p>
            <a:r>
              <a:rPr lang="en-US" dirty="0" smtClean="0"/>
              <a:t>5 CFR 2638</a:t>
            </a:r>
            <a:endParaRPr lang="en-US" dirty="0" smtClean="0"/>
          </a:p>
          <a:p>
            <a:endParaRPr lang="en-US" dirty="0"/>
          </a:p>
        </p:txBody>
      </p:sp>
    </p:spTree>
    <p:extLst>
      <p:ext uri="{BB962C8B-B14F-4D97-AF65-F5344CB8AC3E}">
        <p14:creationId xmlns:p14="http://schemas.microsoft.com/office/powerpoint/2010/main" val="34654529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4113" y="3882917"/>
            <a:ext cx="8617176" cy="2746483"/>
          </a:xfrm>
        </p:spPr>
        <p:txBody>
          <a:bodyPr>
            <a:noAutofit/>
          </a:bodyPr>
          <a:lstStyle/>
          <a:p>
            <a:pPr algn="l">
              <a:lnSpc>
                <a:spcPts val="5300"/>
              </a:lnSpc>
            </a:pPr>
            <a:r>
              <a:rPr lang="en-US" sz="8000" b="1" i="0" dirty="0" smtClean="0">
                <a:solidFill>
                  <a:schemeClr val="tx1"/>
                </a:solidFill>
                <a:latin typeface="Aharoni" panose="02010803020104030203" pitchFamily="2" charset="-79"/>
                <a:cs typeface="Aharoni" panose="02010803020104030203" pitchFamily="2" charset="-79"/>
              </a:rPr>
              <a:t>What do </a:t>
            </a:r>
            <a:r>
              <a:rPr lang="en-US" sz="7200" b="1" i="0" dirty="0" smtClean="0">
                <a:solidFill>
                  <a:schemeClr val="tx1"/>
                </a:solidFill>
                <a:latin typeface="Aharoni" panose="02010803020104030203" pitchFamily="2" charset="-79"/>
                <a:cs typeface="Aharoni" panose="02010803020104030203" pitchFamily="2" charset="-79"/>
              </a:rPr>
              <a:t>you </a:t>
            </a:r>
            <a:r>
              <a:rPr lang="en-US" sz="7200" b="1" i="0" dirty="0" smtClean="0">
                <a:solidFill>
                  <a:srgbClr val="00B0F0"/>
                </a:solidFill>
                <a:latin typeface="Aharoni" panose="02010803020104030203" pitchFamily="2" charset="-79"/>
                <a:cs typeface="Aharoni" panose="02010803020104030203" pitchFamily="2" charset="-79"/>
              </a:rPr>
              <a:t>do</a:t>
            </a:r>
            <a:r>
              <a:rPr lang="en-US" sz="11500" b="1" i="0" dirty="0" smtClean="0">
                <a:solidFill>
                  <a:srgbClr val="00B0F0"/>
                </a:solidFill>
                <a:latin typeface="Aharoni" panose="02010803020104030203" pitchFamily="2" charset="-79"/>
                <a:cs typeface="Aharoni" panose="02010803020104030203" pitchFamily="2" charset="-79"/>
              </a:rPr>
              <a:t>?</a:t>
            </a:r>
            <a:endParaRPr lang="en-US" sz="11500" b="1" i="0" dirty="0">
              <a:solidFill>
                <a:srgbClr val="00B0F0"/>
              </a:solidFill>
              <a:latin typeface="Aharoni" panose="02010803020104030203" pitchFamily="2" charset="-79"/>
              <a:cs typeface="Aharoni" panose="02010803020104030203" pitchFamily="2" charset="-79"/>
            </a:endParaRPr>
          </a:p>
        </p:txBody>
      </p:sp>
      <p:sp>
        <p:nvSpPr>
          <p:cNvPr id="4" name="Rectangle 3"/>
          <p:cNvSpPr/>
          <p:nvPr/>
        </p:nvSpPr>
        <p:spPr>
          <a:xfrm>
            <a:off x="312937" y="5681710"/>
            <a:ext cx="8831063" cy="133165"/>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5" name="Subtitle 4"/>
          <p:cNvSpPr>
            <a:spLocks noGrp="1"/>
          </p:cNvSpPr>
          <p:nvPr>
            <p:ph type="subTitle" idx="1"/>
          </p:nvPr>
        </p:nvSpPr>
        <p:spPr/>
        <p:txBody>
          <a:bodyPr/>
          <a:lstStyle/>
          <a:p>
            <a:endParaRPr lang="en-US"/>
          </a:p>
        </p:txBody>
      </p:sp>
      <p:sp>
        <p:nvSpPr>
          <p:cNvPr id="6" name="Content Placeholder 2"/>
          <p:cNvSpPr txBox="1">
            <a:spLocks/>
          </p:cNvSpPr>
          <p:nvPr/>
        </p:nvSpPr>
        <p:spPr>
          <a:xfrm>
            <a:off x="721333" y="990600"/>
            <a:ext cx="7965467" cy="1476868"/>
          </a:xfrm>
          <a:prstGeom prst="rect">
            <a:avLst/>
          </a:prstGeom>
        </p:spPr>
        <p:txBody>
          <a:bodyPr vert="horz" lIns="91440" tIns="45720" rIns="91440" bIns="45720" rtlCol="0">
            <a:normAutofit lnSpcReduction="10000"/>
          </a:bodyPr>
          <a:lstStyle/>
          <a:p>
            <a:pPr>
              <a:lnSpc>
                <a:spcPct val="114000"/>
              </a:lnSpc>
              <a:defRPr/>
            </a:pPr>
            <a:r>
              <a:rPr lang="en-US" sz="2800" b="1" dirty="0">
                <a:latin typeface="Aharoni" panose="02010803020104030203" pitchFamily="2" charset="-79"/>
                <a:cs typeface="Aharoni" panose="02010803020104030203" pitchFamily="2" charset="-79"/>
              </a:rPr>
              <a:t>“Never provide anything other than a strict reading of the law and regulations to me or my  staff</a:t>
            </a:r>
            <a:r>
              <a:rPr lang="en-US" sz="2800" b="1" dirty="0" smtClean="0">
                <a:latin typeface="Aharoni" panose="02010803020104030203" pitchFamily="2" charset="-79"/>
                <a:cs typeface="Aharoni" panose="02010803020104030203" pitchFamily="2" charset="-79"/>
              </a:rPr>
              <a:t>.”</a:t>
            </a:r>
            <a:endParaRPr lang="en-US" sz="2400" dirty="0">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42664221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12937" y="5681710"/>
            <a:ext cx="8831063" cy="133165"/>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5" name="Title 1"/>
          <p:cNvSpPr>
            <a:spLocks noGrp="1"/>
          </p:cNvSpPr>
          <p:nvPr>
            <p:ph type="ctrTitle"/>
          </p:nvPr>
        </p:nvSpPr>
        <p:spPr>
          <a:xfrm>
            <a:off x="734113" y="3733800"/>
            <a:ext cx="8617176" cy="2746483"/>
          </a:xfrm>
        </p:spPr>
        <p:txBody>
          <a:bodyPr>
            <a:noAutofit/>
          </a:bodyPr>
          <a:lstStyle/>
          <a:p>
            <a:pPr algn="l">
              <a:lnSpc>
                <a:spcPts val="5300"/>
              </a:lnSpc>
            </a:pPr>
            <a:r>
              <a:rPr lang="en-US" sz="8000" b="1" i="0" dirty="0" smtClean="0">
                <a:solidFill>
                  <a:schemeClr val="tx1"/>
                </a:solidFill>
                <a:latin typeface="Aharoni" panose="02010803020104030203" pitchFamily="2" charset="-79"/>
                <a:cs typeface="Aharoni" panose="02010803020104030203" pitchFamily="2" charset="-79"/>
              </a:rPr>
              <a:t>What </a:t>
            </a:r>
            <a:r>
              <a:rPr lang="en-US" sz="8000" b="1" i="0" dirty="0" smtClean="0">
                <a:solidFill>
                  <a:schemeClr val="tx1"/>
                </a:solidFill>
                <a:latin typeface="Aharoni" panose="02010803020104030203" pitchFamily="2" charset="-79"/>
                <a:cs typeface="Aharoni" panose="02010803020104030203" pitchFamily="2" charset="-79"/>
              </a:rPr>
              <a:t>could </a:t>
            </a:r>
            <a:r>
              <a:rPr lang="en-US" sz="7200" b="1" i="0" dirty="0" smtClean="0">
                <a:solidFill>
                  <a:schemeClr val="tx1"/>
                </a:solidFill>
                <a:latin typeface="Aharoni" panose="02010803020104030203" pitchFamily="2" charset="-79"/>
                <a:cs typeface="Aharoni" panose="02010803020104030203" pitchFamily="2" charset="-79"/>
              </a:rPr>
              <a:t>you </a:t>
            </a:r>
            <a:r>
              <a:rPr lang="en-US" sz="7200" b="1" i="0" dirty="0" smtClean="0">
                <a:solidFill>
                  <a:srgbClr val="00B0F0"/>
                </a:solidFill>
                <a:latin typeface="Aharoni" panose="02010803020104030203" pitchFamily="2" charset="-79"/>
                <a:cs typeface="Aharoni" panose="02010803020104030203" pitchFamily="2" charset="-79"/>
              </a:rPr>
              <a:t>do</a:t>
            </a:r>
            <a:r>
              <a:rPr lang="en-US" sz="11500" b="1" i="0" dirty="0" smtClean="0">
                <a:solidFill>
                  <a:srgbClr val="00B0F0"/>
                </a:solidFill>
                <a:latin typeface="Aharoni" panose="02010803020104030203" pitchFamily="2" charset="-79"/>
                <a:cs typeface="Aharoni" panose="02010803020104030203" pitchFamily="2" charset="-79"/>
              </a:rPr>
              <a:t>?</a:t>
            </a:r>
            <a:endParaRPr lang="en-US" sz="11500" b="1" i="0" dirty="0">
              <a:solidFill>
                <a:srgbClr val="00B0F0"/>
              </a:solidFill>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11630293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143000" y="2819400"/>
            <a:ext cx="3305266" cy="461665"/>
          </a:xfrm>
          <a:prstGeom prst="rect">
            <a:avLst/>
          </a:prstGeom>
          <a:noFill/>
        </p:spPr>
        <p:txBody>
          <a:bodyPr wrap="square" rtlCol="0">
            <a:spAutoFit/>
          </a:bodyPr>
          <a:lstStyle/>
          <a:p>
            <a:r>
              <a:rPr lang="en-US" sz="2400" dirty="0" smtClean="0">
                <a:latin typeface="Aharoni" panose="02010803020104030203" pitchFamily="2" charset="-79"/>
                <a:cs typeface="Aharoni" panose="02010803020104030203" pitchFamily="2" charset="-79"/>
              </a:rPr>
              <a:t>ETHICS PRINCIPLES</a:t>
            </a:r>
            <a:endParaRPr lang="en-US" sz="2400" dirty="0">
              <a:solidFill>
                <a:srgbClr val="00B0F0"/>
              </a:solidFill>
              <a:latin typeface="Aharoni" panose="02010803020104030203" pitchFamily="2" charset="-79"/>
              <a:cs typeface="Aharoni" panose="02010803020104030203" pitchFamily="2" charset="-79"/>
            </a:endParaRPr>
          </a:p>
        </p:txBody>
      </p:sp>
      <p:sp>
        <p:nvSpPr>
          <p:cNvPr id="11" name="Rounded Rectangle 10"/>
          <p:cNvSpPr/>
          <p:nvPr/>
        </p:nvSpPr>
        <p:spPr>
          <a:xfrm>
            <a:off x="843888" y="2590800"/>
            <a:ext cx="3574364" cy="3352800"/>
          </a:xfrm>
          <a:prstGeom prst="round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14" name="TextBox 13"/>
          <p:cNvSpPr txBox="1"/>
          <p:nvPr/>
        </p:nvSpPr>
        <p:spPr>
          <a:xfrm>
            <a:off x="4863204" y="2814935"/>
            <a:ext cx="3305266" cy="461665"/>
          </a:xfrm>
          <a:prstGeom prst="rect">
            <a:avLst/>
          </a:prstGeom>
          <a:noFill/>
        </p:spPr>
        <p:txBody>
          <a:bodyPr wrap="square" rtlCol="0">
            <a:spAutoFit/>
          </a:bodyPr>
          <a:lstStyle/>
          <a:p>
            <a:r>
              <a:rPr lang="en-US" sz="2400" dirty="0" smtClean="0">
                <a:solidFill>
                  <a:schemeClr val="bg2">
                    <a:lumMod val="75000"/>
                    <a:lumOff val="25000"/>
                  </a:schemeClr>
                </a:solidFill>
                <a:latin typeface="Aharoni" panose="02010803020104030203" pitchFamily="2" charset="-79"/>
                <a:cs typeface="Aharoni" panose="02010803020104030203" pitchFamily="2" charset="-79"/>
              </a:rPr>
              <a:t>ETHICS RULES</a:t>
            </a:r>
            <a:endParaRPr lang="en-US" sz="2400" dirty="0">
              <a:solidFill>
                <a:schemeClr val="bg2">
                  <a:lumMod val="75000"/>
                  <a:lumOff val="25000"/>
                </a:schemeClr>
              </a:solidFill>
              <a:latin typeface="Aharoni" panose="02010803020104030203" pitchFamily="2" charset="-79"/>
              <a:cs typeface="Aharoni" panose="02010803020104030203" pitchFamily="2" charset="-79"/>
            </a:endParaRPr>
          </a:p>
        </p:txBody>
      </p:sp>
      <p:sp>
        <p:nvSpPr>
          <p:cNvPr id="17" name="Rounded Rectangle 16"/>
          <p:cNvSpPr/>
          <p:nvPr/>
        </p:nvSpPr>
        <p:spPr>
          <a:xfrm>
            <a:off x="4629933" y="2590800"/>
            <a:ext cx="3574364" cy="3352800"/>
          </a:xfrm>
          <a:prstGeom prst="roundRect">
            <a:avLst/>
          </a:prstGeom>
          <a:noFill/>
          <a:ln w="38100">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18" name="TextBox 17"/>
          <p:cNvSpPr txBox="1"/>
          <p:nvPr/>
        </p:nvSpPr>
        <p:spPr>
          <a:xfrm>
            <a:off x="838200" y="3581400"/>
            <a:ext cx="3508589" cy="1938992"/>
          </a:xfrm>
          <a:prstGeom prst="rect">
            <a:avLst/>
          </a:prstGeom>
          <a:noFill/>
        </p:spPr>
        <p:txBody>
          <a:bodyPr wrap="none" rtlCol="0">
            <a:spAutoFit/>
          </a:bodyPr>
          <a:lstStyle/>
          <a:p>
            <a:r>
              <a:rPr lang="en-US" sz="2400" b="1" dirty="0" smtClean="0"/>
              <a:t>Loyalty to Law</a:t>
            </a:r>
          </a:p>
          <a:p>
            <a:endParaRPr lang="en-US" sz="2400" b="1" dirty="0"/>
          </a:p>
          <a:p>
            <a:r>
              <a:rPr lang="en-US" sz="2400" b="1" dirty="0" smtClean="0"/>
              <a:t>Selfless Service</a:t>
            </a:r>
          </a:p>
          <a:p>
            <a:endParaRPr lang="en-US" sz="2400" b="1" dirty="0"/>
          </a:p>
          <a:p>
            <a:r>
              <a:rPr lang="en-US" sz="2400" b="1" dirty="0" smtClean="0"/>
              <a:t>Responsible Stewardship</a:t>
            </a:r>
            <a:endParaRPr lang="en-US" sz="1600" dirty="0"/>
          </a:p>
        </p:txBody>
      </p:sp>
      <p:sp>
        <p:nvSpPr>
          <p:cNvPr id="22" name="Content Placeholder 2"/>
          <p:cNvSpPr txBox="1">
            <a:spLocks/>
          </p:cNvSpPr>
          <p:nvPr/>
        </p:nvSpPr>
        <p:spPr>
          <a:xfrm>
            <a:off x="961778" y="969911"/>
            <a:ext cx="7320378" cy="1476868"/>
          </a:xfrm>
          <a:prstGeom prst="rect">
            <a:avLst/>
          </a:prstGeom>
        </p:spPr>
        <p:txBody>
          <a:bodyPr vert="horz" lIns="91440" tIns="45720" rIns="91440" bIns="45720" rtlCol="0">
            <a:normAutofit/>
          </a:bodyPr>
          <a:lstStyle/>
          <a:p>
            <a:pPr lvl="0">
              <a:lnSpc>
                <a:spcPct val="114000"/>
              </a:lnSpc>
              <a:defRPr/>
            </a:pPr>
            <a:endParaRPr kumimoji="0" lang="en-US" sz="4800" b="0" i="1" u="none" strike="noStrike" kern="1200" cap="none" spc="0" normalizeH="0" baseline="0" noProof="0" dirty="0" smtClean="0">
              <a:ln>
                <a:noFill/>
              </a:ln>
              <a:solidFill>
                <a:srgbClr val="00B0F0"/>
              </a:solidFill>
              <a:effectLst/>
              <a:uLnTx/>
              <a:uFillTx/>
              <a:latin typeface="Aharoni" panose="02010803020104030203" pitchFamily="2" charset="-79"/>
              <a:ea typeface="+mn-ea"/>
              <a:cs typeface="Aharoni" panose="02010803020104030203" pitchFamily="2" charset="-79"/>
            </a:endParaRPr>
          </a:p>
        </p:txBody>
      </p:sp>
      <p:sp>
        <p:nvSpPr>
          <p:cNvPr id="12" name="Subtitle 2"/>
          <p:cNvSpPr txBox="1">
            <a:spLocks/>
          </p:cNvSpPr>
          <p:nvPr/>
        </p:nvSpPr>
        <p:spPr>
          <a:xfrm>
            <a:off x="762000" y="304800"/>
            <a:ext cx="8001000" cy="2667000"/>
          </a:xfrm>
          <a:prstGeom prst="rect">
            <a:avLst/>
          </a:prstGeom>
        </p:spPr>
        <p:txBody>
          <a:bodyPr vert="horz" lIns="91440" tIns="45720" rIns="91440" bIns="45720" rtlCol="0">
            <a:noAutofit/>
          </a:bodyPr>
          <a:lstStyle>
            <a:lvl1pPr marL="0" indent="0" algn="l" defTabSz="914400" rtl="0" eaLnBrk="1" latinLnBrk="0" hangingPunct="1">
              <a:lnSpc>
                <a:spcPct val="114000"/>
              </a:lnSpc>
              <a:spcBef>
                <a:spcPts val="0"/>
              </a:spcBef>
              <a:buFont typeface="Arial" panose="020B0604020202020204" pitchFamily="34" charset="0"/>
              <a:buNone/>
              <a:defRPr sz="2000" b="0" i="1" kern="1200" baseline="0">
                <a:solidFill>
                  <a:schemeClr val="tx2"/>
                </a:solidFill>
                <a:latin typeface="+mn-lt"/>
                <a:ea typeface="+mn-ea"/>
                <a:cs typeface="+mn-cs"/>
              </a:defRPr>
            </a:lvl1pPr>
            <a:lvl2pPr marL="457200" indent="0" algn="ctr" defTabSz="914400" rtl="0" eaLnBrk="1" latinLnBrk="0" hangingPunct="1">
              <a:lnSpc>
                <a:spcPct val="112000"/>
              </a:lnSpc>
              <a:spcBef>
                <a:spcPts val="900"/>
              </a:spcBef>
              <a:buFont typeface="Corbel" panose="020B0503020204020204" pitchFamily="34" charset="0"/>
              <a:buNone/>
              <a:defRPr sz="2000" kern="1200" baseline="0">
                <a:solidFill>
                  <a:schemeClr val="tx1">
                    <a:lumMod val="85000"/>
                    <a:lumOff val="15000"/>
                  </a:schemeClr>
                </a:solidFill>
                <a:latin typeface="+mn-lt"/>
                <a:ea typeface="+mn-ea"/>
                <a:cs typeface="+mn-cs"/>
              </a:defRPr>
            </a:lvl2pPr>
            <a:lvl3pPr marL="914400" indent="0" algn="ctr" defTabSz="914400" rtl="0" eaLnBrk="1" latinLnBrk="0" hangingPunct="1">
              <a:lnSpc>
                <a:spcPct val="112000"/>
              </a:lnSpc>
              <a:spcBef>
                <a:spcPts val="900"/>
              </a:spcBef>
              <a:buFont typeface="Arial" panose="020B0604020202020204" pitchFamily="34" charset="0"/>
              <a:buNone/>
              <a:defRPr sz="1800" kern="1200" baseline="0">
                <a:solidFill>
                  <a:schemeClr val="tx1">
                    <a:lumMod val="85000"/>
                    <a:lumOff val="15000"/>
                  </a:schemeClr>
                </a:solidFill>
                <a:latin typeface="+mn-lt"/>
                <a:ea typeface="+mn-ea"/>
                <a:cs typeface="+mn-cs"/>
              </a:defRPr>
            </a:lvl3pPr>
            <a:lvl4pPr marL="1371600" indent="0" algn="ctr" defTabSz="914400" rtl="0" eaLnBrk="1" latinLnBrk="0" hangingPunct="1">
              <a:lnSpc>
                <a:spcPct val="112000"/>
              </a:lnSpc>
              <a:spcBef>
                <a:spcPts val="900"/>
              </a:spcBef>
              <a:buFont typeface="Corbel" panose="020B0503020204020204" pitchFamily="34" charset="0"/>
              <a:buNone/>
              <a:defRPr sz="1600" kern="1200" baseline="0">
                <a:solidFill>
                  <a:schemeClr val="tx1">
                    <a:lumMod val="85000"/>
                    <a:lumOff val="15000"/>
                  </a:schemeClr>
                </a:solidFill>
                <a:latin typeface="+mn-lt"/>
                <a:ea typeface="+mn-ea"/>
                <a:cs typeface="+mn-cs"/>
              </a:defRPr>
            </a:lvl4pPr>
            <a:lvl5pPr marL="1828800" indent="0" algn="ctr" defTabSz="914400" rtl="0" eaLnBrk="1" latinLnBrk="0" hangingPunct="1">
              <a:lnSpc>
                <a:spcPct val="112000"/>
              </a:lnSpc>
              <a:spcBef>
                <a:spcPts val="900"/>
              </a:spcBef>
              <a:buFont typeface="Arial" panose="020B0604020202020204" pitchFamily="34" charset="0"/>
              <a:buNone/>
              <a:defRPr sz="1600" i="1" kern="1200" baseline="0">
                <a:solidFill>
                  <a:schemeClr val="tx1">
                    <a:lumMod val="85000"/>
                    <a:lumOff val="15000"/>
                  </a:schemeClr>
                </a:solidFill>
                <a:latin typeface="+mn-lt"/>
                <a:ea typeface="+mn-ea"/>
                <a:cs typeface="+mn-cs"/>
              </a:defRPr>
            </a:lvl5pPr>
            <a:lvl6pPr marL="2286000" indent="0" algn="ctr" defTabSz="914400" rtl="0" eaLnBrk="1" latinLnBrk="0" hangingPunct="1">
              <a:lnSpc>
                <a:spcPct val="112000"/>
              </a:lnSpc>
              <a:spcBef>
                <a:spcPts val="1300"/>
              </a:spcBef>
              <a:buFont typeface="Corbel" panose="020B0503020204020204" pitchFamily="34" charset="0"/>
              <a:buNone/>
              <a:defRPr sz="1600" kern="1200">
                <a:solidFill>
                  <a:schemeClr val="tx1">
                    <a:lumMod val="85000"/>
                    <a:lumOff val="15000"/>
                  </a:schemeClr>
                </a:solidFill>
                <a:latin typeface="+mn-lt"/>
                <a:ea typeface="+mn-ea"/>
                <a:cs typeface="+mn-cs"/>
              </a:defRPr>
            </a:lvl6pPr>
            <a:lvl7pPr marL="2743200" indent="0" algn="ctr" defTabSz="914400" rtl="0" eaLnBrk="1" latinLnBrk="0" hangingPunct="1">
              <a:lnSpc>
                <a:spcPct val="112000"/>
              </a:lnSpc>
              <a:spcBef>
                <a:spcPts val="1300"/>
              </a:spcBef>
              <a:buFont typeface="Arial" panose="020B0604020202020204" pitchFamily="34" charset="0"/>
              <a:buNone/>
              <a:defRPr sz="1600" i="1" kern="1200">
                <a:solidFill>
                  <a:schemeClr val="tx1">
                    <a:lumMod val="85000"/>
                    <a:lumOff val="15000"/>
                  </a:schemeClr>
                </a:solidFill>
                <a:latin typeface="+mn-lt"/>
                <a:ea typeface="+mn-ea"/>
                <a:cs typeface="+mn-cs"/>
              </a:defRPr>
            </a:lvl7pPr>
            <a:lvl8pPr marL="3200400" indent="0" algn="ctr" defTabSz="914400" rtl="0" eaLnBrk="1" latinLnBrk="0" hangingPunct="1">
              <a:lnSpc>
                <a:spcPct val="112000"/>
              </a:lnSpc>
              <a:spcBef>
                <a:spcPts val="1300"/>
              </a:spcBef>
              <a:buFont typeface="Corbel" panose="020B0503020204020204" pitchFamily="34" charset="0"/>
              <a:buNone/>
              <a:defRPr sz="1600" kern="1200">
                <a:solidFill>
                  <a:schemeClr val="tx1">
                    <a:lumMod val="85000"/>
                    <a:lumOff val="15000"/>
                  </a:schemeClr>
                </a:solidFill>
                <a:latin typeface="+mn-lt"/>
                <a:ea typeface="+mn-ea"/>
                <a:cs typeface="+mn-cs"/>
              </a:defRPr>
            </a:lvl8pPr>
            <a:lvl9pPr marL="3657600" indent="0" algn="ctr" defTabSz="914400" rtl="0" eaLnBrk="1" latinLnBrk="0" hangingPunct="1">
              <a:lnSpc>
                <a:spcPct val="112000"/>
              </a:lnSpc>
              <a:spcBef>
                <a:spcPts val="1300"/>
              </a:spcBef>
              <a:buFont typeface="Arial" panose="020B0604020202020204" pitchFamily="34" charset="0"/>
              <a:buNone/>
              <a:defRPr sz="1600" i="1" kern="1200" baseline="0">
                <a:solidFill>
                  <a:schemeClr val="tx1">
                    <a:lumMod val="85000"/>
                    <a:lumOff val="15000"/>
                  </a:schemeClr>
                </a:solidFill>
                <a:latin typeface="+mn-lt"/>
                <a:ea typeface="+mn-ea"/>
                <a:cs typeface="+mn-cs"/>
              </a:defRPr>
            </a:lvl9pPr>
          </a:lstStyle>
          <a:p>
            <a:r>
              <a:rPr lang="en-US" sz="2800" i="0" dirty="0" smtClean="0">
                <a:latin typeface="Aharoni" pitchFamily="2" charset="-79"/>
                <a:cs typeface="Aharoni" pitchFamily="2" charset="-79"/>
              </a:rPr>
              <a:t>Your colleague and friend just came from a planning meeting with an Agency contractor. Before the meeting, the contractor expressed an interest in hiring her. </a:t>
            </a:r>
          </a:p>
          <a:p>
            <a:r>
              <a:rPr lang="en-US" sz="2400" i="0" dirty="0" smtClean="0">
                <a:latin typeface="Aharoni" pitchFamily="2" charset="-79"/>
                <a:cs typeface="Aharoni" pitchFamily="2" charset="-79"/>
              </a:rPr>
              <a:t> </a:t>
            </a:r>
            <a:endParaRPr lang="en-US" sz="2400" i="0" dirty="0">
              <a:latin typeface="Aharoni" pitchFamily="2" charset="-79"/>
              <a:cs typeface="Aharoni" pitchFamily="2" charset="-79"/>
            </a:endParaRPr>
          </a:p>
        </p:txBody>
      </p:sp>
    </p:spTree>
    <p:extLst>
      <p:ext uri="{BB962C8B-B14F-4D97-AF65-F5344CB8AC3E}">
        <p14:creationId xmlns:p14="http://schemas.microsoft.com/office/powerpoint/2010/main" val="35585359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1143000" y="2819400"/>
            <a:ext cx="3305266" cy="461665"/>
          </a:xfrm>
          <a:prstGeom prst="rect">
            <a:avLst/>
          </a:prstGeom>
          <a:noFill/>
          <a:ln>
            <a:noFill/>
          </a:ln>
        </p:spPr>
        <p:txBody>
          <a:bodyPr wrap="square" rtlCol="0">
            <a:spAutoFit/>
          </a:bodyPr>
          <a:lstStyle/>
          <a:p>
            <a:r>
              <a:rPr lang="en-US" sz="2400" dirty="0" smtClean="0">
                <a:solidFill>
                  <a:schemeClr val="bg2">
                    <a:lumMod val="75000"/>
                    <a:lumOff val="25000"/>
                  </a:schemeClr>
                </a:solidFill>
                <a:latin typeface="Aharoni" panose="02010803020104030203" pitchFamily="2" charset="-79"/>
                <a:cs typeface="Aharoni" panose="02010803020104030203" pitchFamily="2" charset="-79"/>
              </a:rPr>
              <a:t>ETHICS PRINCIPLES</a:t>
            </a:r>
            <a:endParaRPr lang="en-US" sz="2400" dirty="0">
              <a:solidFill>
                <a:schemeClr val="bg2">
                  <a:lumMod val="75000"/>
                  <a:lumOff val="25000"/>
                </a:schemeClr>
              </a:solidFill>
              <a:latin typeface="Aharoni" panose="02010803020104030203" pitchFamily="2" charset="-79"/>
              <a:cs typeface="Aharoni" panose="02010803020104030203" pitchFamily="2" charset="-79"/>
            </a:endParaRPr>
          </a:p>
        </p:txBody>
      </p:sp>
      <p:sp>
        <p:nvSpPr>
          <p:cNvPr id="19" name="Rounded Rectangle 18"/>
          <p:cNvSpPr/>
          <p:nvPr/>
        </p:nvSpPr>
        <p:spPr>
          <a:xfrm>
            <a:off x="843888" y="2590800"/>
            <a:ext cx="3574364" cy="3352800"/>
          </a:xfrm>
          <a:prstGeom prst="roundRect">
            <a:avLst/>
          </a:prstGeom>
          <a:noFill/>
          <a:ln w="38100">
            <a:solidFill>
              <a:schemeClr val="bg2">
                <a:lumMod val="90000"/>
                <a:lumOff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75000"/>
                  <a:lumOff val="25000"/>
                </a:schemeClr>
              </a:solidFill>
            </a:endParaRPr>
          </a:p>
        </p:txBody>
      </p:sp>
      <p:sp>
        <p:nvSpPr>
          <p:cNvPr id="20" name="TextBox 19"/>
          <p:cNvSpPr txBox="1"/>
          <p:nvPr/>
        </p:nvSpPr>
        <p:spPr>
          <a:xfrm>
            <a:off x="4863204" y="2814935"/>
            <a:ext cx="3305266" cy="461665"/>
          </a:xfrm>
          <a:prstGeom prst="rect">
            <a:avLst/>
          </a:prstGeom>
          <a:noFill/>
        </p:spPr>
        <p:txBody>
          <a:bodyPr wrap="square" rtlCol="0">
            <a:spAutoFit/>
          </a:bodyPr>
          <a:lstStyle/>
          <a:p>
            <a:r>
              <a:rPr lang="en-US" sz="2400" dirty="0" smtClean="0">
                <a:latin typeface="Aharoni" panose="02010803020104030203" pitchFamily="2" charset="-79"/>
                <a:cs typeface="Aharoni" panose="02010803020104030203" pitchFamily="2" charset="-79"/>
              </a:rPr>
              <a:t>ETHICS RULES</a:t>
            </a:r>
            <a:endParaRPr lang="en-US" sz="2400" dirty="0">
              <a:latin typeface="Aharoni" panose="02010803020104030203" pitchFamily="2" charset="-79"/>
              <a:cs typeface="Aharoni" panose="02010803020104030203" pitchFamily="2" charset="-79"/>
            </a:endParaRPr>
          </a:p>
        </p:txBody>
      </p:sp>
      <p:sp>
        <p:nvSpPr>
          <p:cNvPr id="21" name="Rounded Rectangle 20"/>
          <p:cNvSpPr/>
          <p:nvPr/>
        </p:nvSpPr>
        <p:spPr>
          <a:xfrm>
            <a:off x="4629933" y="2590800"/>
            <a:ext cx="3574364" cy="3352800"/>
          </a:xfrm>
          <a:prstGeom prst="round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22" name="TextBox 21"/>
          <p:cNvSpPr txBox="1"/>
          <p:nvPr/>
        </p:nvSpPr>
        <p:spPr>
          <a:xfrm>
            <a:off x="838200" y="3581400"/>
            <a:ext cx="3508589" cy="1938992"/>
          </a:xfrm>
          <a:prstGeom prst="rect">
            <a:avLst/>
          </a:prstGeom>
          <a:noFill/>
          <a:ln>
            <a:noFill/>
          </a:ln>
        </p:spPr>
        <p:txBody>
          <a:bodyPr wrap="none" rtlCol="0">
            <a:spAutoFit/>
          </a:bodyPr>
          <a:lstStyle/>
          <a:p>
            <a:r>
              <a:rPr lang="en-US" sz="2400" b="1" dirty="0" smtClean="0">
                <a:solidFill>
                  <a:schemeClr val="bg2">
                    <a:lumMod val="75000"/>
                    <a:lumOff val="25000"/>
                  </a:schemeClr>
                </a:solidFill>
              </a:rPr>
              <a:t>Loyalty to Law</a:t>
            </a:r>
          </a:p>
          <a:p>
            <a:endParaRPr lang="en-US" sz="2400" b="1" dirty="0">
              <a:solidFill>
                <a:schemeClr val="bg2">
                  <a:lumMod val="75000"/>
                  <a:lumOff val="25000"/>
                </a:schemeClr>
              </a:solidFill>
            </a:endParaRPr>
          </a:p>
          <a:p>
            <a:r>
              <a:rPr lang="en-US" sz="2400" b="1" dirty="0" smtClean="0">
                <a:solidFill>
                  <a:schemeClr val="bg2">
                    <a:lumMod val="75000"/>
                    <a:lumOff val="25000"/>
                  </a:schemeClr>
                </a:solidFill>
              </a:rPr>
              <a:t>Selfless Service</a:t>
            </a:r>
          </a:p>
          <a:p>
            <a:endParaRPr lang="en-US" sz="2400" b="1" dirty="0">
              <a:solidFill>
                <a:schemeClr val="bg2">
                  <a:lumMod val="75000"/>
                  <a:lumOff val="25000"/>
                </a:schemeClr>
              </a:solidFill>
            </a:endParaRPr>
          </a:p>
          <a:p>
            <a:r>
              <a:rPr lang="en-US" sz="2400" b="1" dirty="0" smtClean="0">
                <a:solidFill>
                  <a:schemeClr val="bg2">
                    <a:lumMod val="75000"/>
                    <a:lumOff val="25000"/>
                  </a:schemeClr>
                </a:solidFill>
              </a:rPr>
              <a:t>Responsible Stewardship</a:t>
            </a:r>
            <a:endParaRPr lang="en-US" sz="1600" dirty="0">
              <a:solidFill>
                <a:schemeClr val="bg2">
                  <a:lumMod val="75000"/>
                  <a:lumOff val="25000"/>
                </a:schemeClr>
              </a:solidFill>
            </a:endParaRPr>
          </a:p>
        </p:txBody>
      </p:sp>
      <p:sp>
        <p:nvSpPr>
          <p:cNvPr id="26" name="TextBox 25"/>
          <p:cNvSpPr txBox="1"/>
          <p:nvPr/>
        </p:nvSpPr>
        <p:spPr>
          <a:xfrm>
            <a:off x="4876800" y="3580723"/>
            <a:ext cx="4420529" cy="1754326"/>
          </a:xfrm>
          <a:prstGeom prst="rect">
            <a:avLst/>
          </a:prstGeom>
          <a:noFill/>
        </p:spPr>
        <p:txBody>
          <a:bodyPr wrap="square" rtlCol="0">
            <a:spAutoFit/>
          </a:bodyPr>
          <a:lstStyle/>
          <a:p>
            <a:r>
              <a:rPr lang="en-US" dirty="0" smtClean="0"/>
              <a:t>18 USC 208</a:t>
            </a:r>
          </a:p>
          <a:p>
            <a:r>
              <a:rPr lang="en-US" dirty="0" smtClean="0"/>
              <a:t>Subpart F</a:t>
            </a:r>
          </a:p>
          <a:p>
            <a:endParaRPr lang="en-US" dirty="0" smtClean="0"/>
          </a:p>
          <a:p>
            <a:r>
              <a:rPr lang="en-US" dirty="0"/>
              <a:t>Subpart E</a:t>
            </a:r>
          </a:p>
          <a:p>
            <a:r>
              <a:rPr lang="en-US" dirty="0" smtClean="0"/>
              <a:t>Subpart G</a:t>
            </a:r>
          </a:p>
          <a:p>
            <a:endParaRPr lang="en-US" dirty="0"/>
          </a:p>
        </p:txBody>
      </p:sp>
      <p:sp>
        <p:nvSpPr>
          <p:cNvPr id="9" name="Subtitle 2"/>
          <p:cNvSpPr txBox="1">
            <a:spLocks/>
          </p:cNvSpPr>
          <p:nvPr/>
        </p:nvSpPr>
        <p:spPr>
          <a:xfrm>
            <a:off x="762000" y="304800"/>
            <a:ext cx="8001000" cy="2667000"/>
          </a:xfrm>
          <a:prstGeom prst="rect">
            <a:avLst/>
          </a:prstGeom>
        </p:spPr>
        <p:txBody>
          <a:bodyPr vert="horz" lIns="91440" tIns="45720" rIns="91440" bIns="45720" rtlCol="0">
            <a:noAutofit/>
          </a:bodyPr>
          <a:lstStyle>
            <a:lvl1pPr marL="0" indent="0" algn="l" defTabSz="914400" rtl="0" eaLnBrk="1" latinLnBrk="0" hangingPunct="1">
              <a:lnSpc>
                <a:spcPct val="114000"/>
              </a:lnSpc>
              <a:spcBef>
                <a:spcPts val="0"/>
              </a:spcBef>
              <a:buFont typeface="Arial" panose="020B0604020202020204" pitchFamily="34" charset="0"/>
              <a:buNone/>
              <a:defRPr sz="2000" b="0" i="1" kern="1200" baseline="0">
                <a:solidFill>
                  <a:schemeClr val="tx2"/>
                </a:solidFill>
                <a:latin typeface="+mn-lt"/>
                <a:ea typeface="+mn-ea"/>
                <a:cs typeface="+mn-cs"/>
              </a:defRPr>
            </a:lvl1pPr>
            <a:lvl2pPr marL="457200" indent="0" algn="ctr" defTabSz="914400" rtl="0" eaLnBrk="1" latinLnBrk="0" hangingPunct="1">
              <a:lnSpc>
                <a:spcPct val="112000"/>
              </a:lnSpc>
              <a:spcBef>
                <a:spcPts val="900"/>
              </a:spcBef>
              <a:buFont typeface="Corbel" panose="020B0503020204020204" pitchFamily="34" charset="0"/>
              <a:buNone/>
              <a:defRPr sz="2000" kern="1200" baseline="0">
                <a:solidFill>
                  <a:schemeClr val="tx1">
                    <a:lumMod val="85000"/>
                    <a:lumOff val="15000"/>
                  </a:schemeClr>
                </a:solidFill>
                <a:latin typeface="+mn-lt"/>
                <a:ea typeface="+mn-ea"/>
                <a:cs typeface="+mn-cs"/>
              </a:defRPr>
            </a:lvl2pPr>
            <a:lvl3pPr marL="914400" indent="0" algn="ctr" defTabSz="914400" rtl="0" eaLnBrk="1" latinLnBrk="0" hangingPunct="1">
              <a:lnSpc>
                <a:spcPct val="112000"/>
              </a:lnSpc>
              <a:spcBef>
                <a:spcPts val="900"/>
              </a:spcBef>
              <a:buFont typeface="Arial" panose="020B0604020202020204" pitchFamily="34" charset="0"/>
              <a:buNone/>
              <a:defRPr sz="1800" kern="1200" baseline="0">
                <a:solidFill>
                  <a:schemeClr val="tx1">
                    <a:lumMod val="85000"/>
                    <a:lumOff val="15000"/>
                  </a:schemeClr>
                </a:solidFill>
                <a:latin typeface="+mn-lt"/>
                <a:ea typeface="+mn-ea"/>
                <a:cs typeface="+mn-cs"/>
              </a:defRPr>
            </a:lvl3pPr>
            <a:lvl4pPr marL="1371600" indent="0" algn="ctr" defTabSz="914400" rtl="0" eaLnBrk="1" latinLnBrk="0" hangingPunct="1">
              <a:lnSpc>
                <a:spcPct val="112000"/>
              </a:lnSpc>
              <a:spcBef>
                <a:spcPts val="900"/>
              </a:spcBef>
              <a:buFont typeface="Corbel" panose="020B0503020204020204" pitchFamily="34" charset="0"/>
              <a:buNone/>
              <a:defRPr sz="1600" kern="1200" baseline="0">
                <a:solidFill>
                  <a:schemeClr val="tx1">
                    <a:lumMod val="85000"/>
                    <a:lumOff val="15000"/>
                  </a:schemeClr>
                </a:solidFill>
                <a:latin typeface="+mn-lt"/>
                <a:ea typeface="+mn-ea"/>
                <a:cs typeface="+mn-cs"/>
              </a:defRPr>
            </a:lvl4pPr>
            <a:lvl5pPr marL="1828800" indent="0" algn="ctr" defTabSz="914400" rtl="0" eaLnBrk="1" latinLnBrk="0" hangingPunct="1">
              <a:lnSpc>
                <a:spcPct val="112000"/>
              </a:lnSpc>
              <a:spcBef>
                <a:spcPts val="900"/>
              </a:spcBef>
              <a:buFont typeface="Arial" panose="020B0604020202020204" pitchFamily="34" charset="0"/>
              <a:buNone/>
              <a:defRPr sz="1600" i="1" kern="1200" baseline="0">
                <a:solidFill>
                  <a:schemeClr val="tx1">
                    <a:lumMod val="85000"/>
                    <a:lumOff val="15000"/>
                  </a:schemeClr>
                </a:solidFill>
                <a:latin typeface="+mn-lt"/>
                <a:ea typeface="+mn-ea"/>
                <a:cs typeface="+mn-cs"/>
              </a:defRPr>
            </a:lvl5pPr>
            <a:lvl6pPr marL="2286000" indent="0" algn="ctr" defTabSz="914400" rtl="0" eaLnBrk="1" latinLnBrk="0" hangingPunct="1">
              <a:lnSpc>
                <a:spcPct val="112000"/>
              </a:lnSpc>
              <a:spcBef>
                <a:spcPts val="1300"/>
              </a:spcBef>
              <a:buFont typeface="Corbel" panose="020B0503020204020204" pitchFamily="34" charset="0"/>
              <a:buNone/>
              <a:defRPr sz="1600" kern="1200">
                <a:solidFill>
                  <a:schemeClr val="tx1">
                    <a:lumMod val="85000"/>
                    <a:lumOff val="15000"/>
                  </a:schemeClr>
                </a:solidFill>
                <a:latin typeface="+mn-lt"/>
                <a:ea typeface="+mn-ea"/>
                <a:cs typeface="+mn-cs"/>
              </a:defRPr>
            </a:lvl6pPr>
            <a:lvl7pPr marL="2743200" indent="0" algn="ctr" defTabSz="914400" rtl="0" eaLnBrk="1" latinLnBrk="0" hangingPunct="1">
              <a:lnSpc>
                <a:spcPct val="112000"/>
              </a:lnSpc>
              <a:spcBef>
                <a:spcPts val="1300"/>
              </a:spcBef>
              <a:buFont typeface="Arial" panose="020B0604020202020204" pitchFamily="34" charset="0"/>
              <a:buNone/>
              <a:defRPr sz="1600" i="1" kern="1200">
                <a:solidFill>
                  <a:schemeClr val="tx1">
                    <a:lumMod val="85000"/>
                    <a:lumOff val="15000"/>
                  </a:schemeClr>
                </a:solidFill>
                <a:latin typeface="+mn-lt"/>
                <a:ea typeface="+mn-ea"/>
                <a:cs typeface="+mn-cs"/>
              </a:defRPr>
            </a:lvl7pPr>
            <a:lvl8pPr marL="3200400" indent="0" algn="ctr" defTabSz="914400" rtl="0" eaLnBrk="1" latinLnBrk="0" hangingPunct="1">
              <a:lnSpc>
                <a:spcPct val="112000"/>
              </a:lnSpc>
              <a:spcBef>
                <a:spcPts val="1300"/>
              </a:spcBef>
              <a:buFont typeface="Corbel" panose="020B0503020204020204" pitchFamily="34" charset="0"/>
              <a:buNone/>
              <a:defRPr sz="1600" kern="1200">
                <a:solidFill>
                  <a:schemeClr val="tx1">
                    <a:lumMod val="85000"/>
                    <a:lumOff val="15000"/>
                  </a:schemeClr>
                </a:solidFill>
                <a:latin typeface="+mn-lt"/>
                <a:ea typeface="+mn-ea"/>
                <a:cs typeface="+mn-cs"/>
              </a:defRPr>
            </a:lvl8pPr>
            <a:lvl9pPr marL="3657600" indent="0" algn="ctr" defTabSz="914400" rtl="0" eaLnBrk="1" latinLnBrk="0" hangingPunct="1">
              <a:lnSpc>
                <a:spcPct val="112000"/>
              </a:lnSpc>
              <a:spcBef>
                <a:spcPts val="1300"/>
              </a:spcBef>
              <a:buFont typeface="Arial" panose="020B0604020202020204" pitchFamily="34" charset="0"/>
              <a:buNone/>
              <a:defRPr sz="1600" i="1" kern="1200" baseline="0">
                <a:solidFill>
                  <a:schemeClr val="tx1">
                    <a:lumMod val="85000"/>
                    <a:lumOff val="15000"/>
                  </a:schemeClr>
                </a:solidFill>
                <a:latin typeface="+mn-lt"/>
                <a:ea typeface="+mn-ea"/>
                <a:cs typeface="+mn-cs"/>
              </a:defRPr>
            </a:lvl9pPr>
          </a:lstStyle>
          <a:p>
            <a:r>
              <a:rPr lang="en-US" sz="2800" i="0" dirty="0" smtClean="0">
                <a:latin typeface="Aharoni" pitchFamily="2" charset="-79"/>
                <a:cs typeface="Aharoni" pitchFamily="2" charset="-79"/>
              </a:rPr>
              <a:t>Your colleague and friend just came from a planning meeting with an Agency contractor. Before the meeting, the contractor expressed an interest in hiring her. </a:t>
            </a:r>
          </a:p>
          <a:p>
            <a:r>
              <a:rPr lang="en-US" sz="2400" i="0" dirty="0" smtClean="0">
                <a:latin typeface="Aharoni" pitchFamily="2" charset="-79"/>
                <a:cs typeface="Aharoni" pitchFamily="2" charset="-79"/>
              </a:rPr>
              <a:t> </a:t>
            </a:r>
            <a:endParaRPr lang="en-US" sz="2400" i="0" dirty="0">
              <a:latin typeface="Aharoni" pitchFamily="2" charset="-79"/>
              <a:cs typeface="Aharoni" pitchFamily="2" charset="-79"/>
            </a:endParaRPr>
          </a:p>
        </p:txBody>
      </p:sp>
    </p:spTree>
    <p:extLst>
      <p:ext uri="{BB962C8B-B14F-4D97-AF65-F5344CB8AC3E}">
        <p14:creationId xmlns:p14="http://schemas.microsoft.com/office/powerpoint/2010/main" val="41223974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4113" y="4111517"/>
            <a:ext cx="8617176" cy="2746483"/>
          </a:xfrm>
        </p:spPr>
        <p:txBody>
          <a:bodyPr>
            <a:noAutofit/>
          </a:bodyPr>
          <a:lstStyle/>
          <a:p>
            <a:pPr algn="l">
              <a:lnSpc>
                <a:spcPts val="5300"/>
              </a:lnSpc>
            </a:pPr>
            <a:r>
              <a:rPr lang="en-US" sz="8000" b="1" i="0" dirty="0" smtClean="0">
                <a:solidFill>
                  <a:schemeClr val="tx1"/>
                </a:solidFill>
                <a:latin typeface="Aharoni" panose="02010803020104030203" pitchFamily="2" charset="-79"/>
                <a:cs typeface="Aharoni" panose="02010803020104030203" pitchFamily="2" charset="-79"/>
              </a:rPr>
              <a:t>What do </a:t>
            </a:r>
            <a:r>
              <a:rPr lang="en-US" sz="7200" b="1" i="0" dirty="0" smtClean="0">
                <a:solidFill>
                  <a:schemeClr val="tx1"/>
                </a:solidFill>
                <a:latin typeface="Aharoni" panose="02010803020104030203" pitchFamily="2" charset="-79"/>
                <a:cs typeface="Aharoni" panose="02010803020104030203" pitchFamily="2" charset="-79"/>
              </a:rPr>
              <a:t>you </a:t>
            </a:r>
            <a:r>
              <a:rPr lang="en-US" sz="7200" b="1" i="0" dirty="0" smtClean="0">
                <a:solidFill>
                  <a:srgbClr val="00B0F0"/>
                </a:solidFill>
                <a:latin typeface="Aharoni" panose="02010803020104030203" pitchFamily="2" charset="-79"/>
                <a:cs typeface="Aharoni" panose="02010803020104030203" pitchFamily="2" charset="-79"/>
              </a:rPr>
              <a:t>do</a:t>
            </a:r>
            <a:r>
              <a:rPr lang="en-US" sz="11500" b="1" i="0" dirty="0" smtClean="0">
                <a:solidFill>
                  <a:srgbClr val="00B0F0"/>
                </a:solidFill>
                <a:latin typeface="Aharoni" panose="02010803020104030203" pitchFamily="2" charset="-79"/>
                <a:cs typeface="Aharoni" panose="02010803020104030203" pitchFamily="2" charset="-79"/>
              </a:rPr>
              <a:t>?</a:t>
            </a:r>
            <a:endParaRPr lang="en-US" sz="11500" b="1" i="0" dirty="0">
              <a:solidFill>
                <a:srgbClr val="00B0F0"/>
              </a:solidFill>
              <a:latin typeface="Aharoni" panose="02010803020104030203" pitchFamily="2" charset="-79"/>
              <a:cs typeface="Aharoni" panose="02010803020104030203" pitchFamily="2" charset="-79"/>
            </a:endParaRPr>
          </a:p>
        </p:txBody>
      </p:sp>
      <p:sp>
        <p:nvSpPr>
          <p:cNvPr id="4" name="Rectangle 3"/>
          <p:cNvSpPr/>
          <p:nvPr/>
        </p:nvSpPr>
        <p:spPr>
          <a:xfrm>
            <a:off x="312937" y="5681710"/>
            <a:ext cx="8831063" cy="133165"/>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8" name="Subtitle 7"/>
          <p:cNvSpPr>
            <a:spLocks noGrp="1"/>
          </p:cNvSpPr>
          <p:nvPr>
            <p:ph type="subTitle" idx="1"/>
          </p:nvPr>
        </p:nvSpPr>
        <p:spPr/>
        <p:txBody>
          <a:bodyPr/>
          <a:lstStyle/>
          <a:p>
            <a:endParaRPr lang="en-US"/>
          </a:p>
        </p:txBody>
      </p:sp>
      <p:sp>
        <p:nvSpPr>
          <p:cNvPr id="6" name="Subtitle 2"/>
          <p:cNvSpPr txBox="1">
            <a:spLocks/>
          </p:cNvSpPr>
          <p:nvPr/>
        </p:nvSpPr>
        <p:spPr>
          <a:xfrm>
            <a:off x="762000" y="304800"/>
            <a:ext cx="8001000" cy="2667000"/>
          </a:xfrm>
          <a:prstGeom prst="rect">
            <a:avLst/>
          </a:prstGeom>
        </p:spPr>
        <p:txBody>
          <a:bodyPr vert="horz" lIns="91440" tIns="45720" rIns="91440" bIns="45720" rtlCol="0">
            <a:noAutofit/>
          </a:bodyPr>
          <a:lstStyle>
            <a:lvl1pPr marL="0" indent="0" algn="l" defTabSz="914400" rtl="0" eaLnBrk="1" latinLnBrk="0" hangingPunct="1">
              <a:lnSpc>
                <a:spcPct val="114000"/>
              </a:lnSpc>
              <a:spcBef>
                <a:spcPts val="0"/>
              </a:spcBef>
              <a:buFont typeface="Arial" panose="020B0604020202020204" pitchFamily="34" charset="0"/>
              <a:buNone/>
              <a:defRPr sz="2000" b="0" i="1" kern="1200" baseline="0">
                <a:solidFill>
                  <a:schemeClr val="tx2"/>
                </a:solidFill>
                <a:latin typeface="+mn-lt"/>
                <a:ea typeface="+mn-ea"/>
                <a:cs typeface="+mn-cs"/>
              </a:defRPr>
            </a:lvl1pPr>
            <a:lvl2pPr marL="457200" indent="0" algn="ctr" defTabSz="914400" rtl="0" eaLnBrk="1" latinLnBrk="0" hangingPunct="1">
              <a:lnSpc>
                <a:spcPct val="112000"/>
              </a:lnSpc>
              <a:spcBef>
                <a:spcPts val="900"/>
              </a:spcBef>
              <a:buFont typeface="Corbel" panose="020B0503020204020204" pitchFamily="34" charset="0"/>
              <a:buNone/>
              <a:defRPr sz="2000" kern="1200" baseline="0">
                <a:solidFill>
                  <a:schemeClr val="tx1">
                    <a:lumMod val="85000"/>
                    <a:lumOff val="15000"/>
                  </a:schemeClr>
                </a:solidFill>
                <a:latin typeface="+mn-lt"/>
                <a:ea typeface="+mn-ea"/>
                <a:cs typeface="+mn-cs"/>
              </a:defRPr>
            </a:lvl2pPr>
            <a:lvl3pPr marL="914400" indent="0" algn="ctr" defTabSz="914400" rtl="0" eaLnBrk="1" latinLnBrk="0" hangingPunct="1">
              <a:lnSpc>
                <a:spcPct val="112000"/>
              </a:lnSpc>
              <a:spcBef>
                <a:spcPts val="900"/>
              </a:spcBef>
              <a:buFont typeface="Arial" panose="020B0604020202020204" pitchFamily="34" charset="0"/>
              <a:buNone/>
              <a:defRPr sz="1800" kern="1200" baseline="0">
                <a:solidFill>
                  <a:schemeClr val="tx1">
                    <a:lumMod val="85000"/>
                    <a:lumOff val="15000"/>
                  </a:schemeClr>
                </a:solidFill>
                <a:latin typeface="+mn-lt"/>
                <a:ea typeface="+mn-ea"/>
                <a:cs typeface="+mn-cs"/>
              </a:defRPr>
            </a:lvl3pPr>
            <a:lvl4pPr marL="1371600" indent="0" algn="ctr" defTabSz="914400" rtl="0" eaLnBrk="1" latinLnBrk="0" hangingPunct="1">
              <a:lnSpc>
                <a:spcPct val="112000"/>
              </a:lnSpc>
              <a:spcBef>
                <a:spcPts val="900"/>
              </a:spcBef>
              <a:buFont typeface="Corbel" panose="020B0503020204020204" pitchFamily="34" charset="0"/>
              <a:buNone/>
              <a:defRPr sz="1600" kern="1200" baseline="0">
                <a:solidFill>
                  <a:schemeClr val="tx1">
                    <a:lumMod val="85000"/>
                    <a:lumOff val="15000"/>
                  </a:schemeClr>
                </a:solidFill>
                <a:latin typeface="+mn-lt"/>
                <a:ea typeface="+mn-ea"/>
                <a:cs typeface="+mn-cs"/>
              </a:defRPr>
            </a:lvl4pPr>
            <a:lvl5pPr marL="1828800" indent="0" algn="ctr" defTabSz="914400" rtl="0" eaLnBrk="1" latinLnBrk="0" hangingPunct="1">
              <a:lnSpc>
                <a:spcPct val="112000"/>
              </a:lnSpc>
              <a:spcBef>
                <a:spcPts val="900"/>
              </a:spcBef>
              <a:buFont typeface="Arial" panose="020B0604020202020204" pitchFamily="34" charset="0"/>
              <a:buNone/>
              <a:defRPr sz="1600" i="1" kern="1200" baseline="0">
                <a:solidFill>
                  <a:schemeClr val="tx1">
                    <a:lumMod val="85000"/>
                    <a:lumOff val="15000"/>
                  </a:schemeClr>
                </a:solidFill>
                <a:latin typeface="+mn-lt"/>
                <a:ea typeface="+mn-ea"/>
                <a:cs typeface="+mn-cs"/>
              </a:defRPr>
            </a:lvl5pPr>
            <a:lvl6pPr marL="2286000" indent="0" algn="ctr" defTabSz="914400" rtl="0" eaLnBrk="1" latinLnBrk="0" hangingPunct="1">
              <a:lnSpc>
                <a:spcPct val="112000"/>
              </a:lnSpc>
              <a:spcBef>
                <a:spcPts val="1300"/>
              </a:spcBef>
              <a:buFont typeface="Corbel" panose="020B0503020204020204" pitchFamily="34" charset="0"/>
              <a:buNone/>
              <a:defRPr sz="1600" kern="1200">
                <a:solidFill>
                  <a:schemeClr val="tx1">
                    <a:lumMod val="85000"/>
                    <a:lumOff val="15000"/>
                  </a:schemeClr>
                </a:solidFill>
                <a:latin typeface="+mn-lt"/>
                <a:ea typeface="+mn-ea"/>
                <a:cs typeface="+mn-cs"/>
              </a:defRPr>
            </a:lvl6pPr>
            <a:lvl7pPr marL="2743200" indent="0" algn="ctr" defTabSz="914400" rtl="0" eaLnBrk="1" latinLnBrk="0" hangingPunct="1">
              <a:lnSpc>
                <a:spcPct val="112000"/>
              </a:lnSpc>
              <a:spcBef>
                <a:spcPts val="1300"/>
              </a:spcBef>
              <a:buFont typeface="Arial" panose="020B0604020202020204" pitchFamily="34" charset="0"/>
              <a:buNone/>
              <a:defRPr sz="1600" i="1" kern="1200">
                <a:solidFill>
                  <a:schemeClr val="tx1">
                    <a:lumMod val="85000"/>
                    <a:lumOff val="15000"/>
                  </a:schemeClr>
                </a:solidFill>
                <a:latin typeface="+mn-lt"/>
                <a:ea typeface="+mn-ea"/>
                <a:cs typeface="+mn-cs"/>
              </a:defRPr>
            </a:lvl7pPr>
            <a:lvl8pPr marL="3200400" indent="0" algn="ctr" defTabSz="914400" rtl="0" eaLnBrk="1" latinLnBrk="0" hangingPunct="1">
              <a:lnSpc>
                <a:spcPct val="112000"/>
              </a:lnSpc>
              <a:spcBef>
                <a:spcPts val="1300"/>
              </a:spcBef>
              <a:buFont typeface="Corbel" panose="020B0503020204020204" pitchFamily="34" charset="0"/>
              <a:buNone/>
              <a:defRPr sz="1600" kern="1200">
                <a:solidFill>
                  <a:schemeClr val="tx1">
                    <a:lumMod val="85000"/>
                    <a:lumOff val="15000"/>
                  </a:schemeClr>
                </a:solidFill>
                <a:latin typeface="+mn-lt"/>
                <a:ea typeface="+mn-ea"/>
                <a:cs typeface="+mn-cs"/>
              </a:defRPr>
            </a:lvl8pPr>
            <a:lvl9pPr marL="3657600" indent="0" algn="ctr" defTabSz="914400" rtl="0" eaLnBrk="1" latinLnBrk="0" hangingPunct="1">
              <a:lnSpc>
                <a:spcPct val="112000"/>
              </a:lnSpc>
              <a:spcBef>
                <a:spcPts val="1300"/>
              </a:spcBef>
              <a:buFont typeface="Arial" panose="020B0604020202020204" pitchFamily="34" charset="0"/>
              <a:buNone/>
              <a:defRPr sz="1600" i="1" kern="1200" baseline="0">
                <a:solidFill>
                  <a:schemeClr val="tx1">
                    <a:lumMod val="85000"/>
                    <a:lumOff val="15000"/>
                  </a:schemeClr>
                </a:solidFill>
                <a:latin typeface="+mn-lt"/>
                <a:ea typeface="+mn-ea"/>
                <a:cs typeface="+mn-cs"/>
              </a:defRPr>
            </a:lvl9pPr>
          </a:lstStyle>
          <a:p>
            <a:r>
              <a:rPr lang="en-US" sz="2800" i="0" dirty="0" smtClean="0">
                <a:latin typeface="Aharoni" pitchFamily="2" charset="-79"/>
                <a:cs typeface="Aharoni" pitchFamily="2" charset="-79"/>
              </a:rPr>
              <a:t>Your colleague and friend just came from a planning meeting with an Agency contractor. Before the meeting, the contractor expressed an interest in hiring her. </a:t>
            </a:r>
          </a:p>
          <a:p>
            <a:r>
              <a:rPr lang="en-US" sz="2400" i="0" dirty="0" smtClean="0">
                <a:latin typeface="Aharoni" pitchFamily="2" charset="-79"/>
                <a:cs typeface="Aharoni" pitchFamily="2" charset="-79"/>
              </a:rPr>
              <a:t> </a:t>
            </a:r>
            <a:endParaRPr lang="en-US" sz="2400" i="0" dirty="0">
              <a:latin typeface="Aharoni" pitchFamily="2" charset="-79"/>
              <a:cs typeface="Aharoni" pitchFamily="2" charset="-79"/>
            </a:endParaRPr>
          </a:p>
        </p:txBody>
      </p:sp>
    </p:spTree>
    <p:extLst>
      <p:ext uri="{BB962C8B-B14F-4D97-AF65-F5344CB8AC3E}">
        <p14:creationId xmlns:p14="http://schemas.microsoft.com/office/powerpoint/2010/main" val="5679312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4113" y="1143000"/>
            <a:ext cx="8617176" cy="2746483"/>
          </a:xfrm>
        </p:spPr>
        <p:txBody>
          <a:bodyPr>
            <a:noAutofit/>
          </a:bodyPr>
          <a:lstStyle/>
          <a:p>
            <a:pPr algn="l">
              <a:lnSpc>
                <a:spcPts val="5300"/>
              </a:lnSpc>
            </a:pPr>
            <a:r>
              <a:rPr lang="en-US" sz="8000" b="1" i="0" dirty="0" smtClean="0">
                <a:solidFill>
                  <a:schemeClr val="tx1"/>
                </a:solidFill>
                <a:latin typeface="Aharoni" panose="02010803020104030203" pitchFamily="2" charset="-79"/>
                <a:cs typeface="Aharoni" panose="02010803020104030203" pitchFamily="2" charset="-79"/>
              </a:rPr>
              <a:t>What do </a:t>
            </a:r>
            <a:r>
              <a:rPr lang="en-US" sz="7200" b="1" i="0" dirty="0" smtClean="0">
                <a:solidFill>
                  <a:schemeClr val="tx1"/>
                </a:solidFill>
                <a:latin typeface="Aharoni" panose="02010803020104030203" pitchFamily="2" charset="-79"/>
                <a:cs typeface="Aharoni" panose="02010803020104030203" pitchFamily="2" charset="-79"/>
              </a:rPr>
              <a:t>you </a:t>
            </a:r>
            <a:r>
              <a:rPr lang="en-US" sz="7200" b="1" i="0" dirty="0" smtClean="0">
                <a:solidFill>
                  <a:srgbClr val="00B0F0"/>
                </a:solidFill>
                <a:latin typeface="Aharoni" panose="02010803020104030203" pitchFamily="2" charset="-79"/>
                <a:cs typeface="Aharoni" panose="02010803020104030203" pitchFamily="2" charset="-79"/>
              </a:rPr>
              <a:t>Think</a:t>
            </a:r>
            <a:r>
              <a:rPr lang="en-US" sz="11500" b="1" i="0" dirty="0" smtClean="0">
                <a:solidFill>
                  <a:srgbClr val="00B0F0"/>
                </a:solidFill>
                <a:latin typeface="Aharoni" panose="02010803020104030203" pitchFamily="2" charset="-79"/>
                <a:cs typeface="Aharoni" panose="02010803020104030203" pitchFamily="2" charset="-79"/>
              </a:rPr>
              <a:t>?</a:t>
            </a:r>
            <a:endParaRPr lang="en-US" sz="11500" b="1" i="0" dirty="0">
              <a:solidFill>
                <a:srgbClr val="00B0F0"/>
              </a:solidFill>
              <a:latin typeface="Aharoni" panose="02010803020104030203" pitchFamily="2" charset="-79"/>
              <a:cs typeface="Aharoni" panose="02010803020104030203" pitchFamily="2" charset="-79"/>
            </a:endParaRPr>
          </a:p>
        </p:txBody>
      </p:sp>
      <p:sp>
        <p:nvSpPr>
          <p:cNvPr id="4" name="Rectangle 3"/>
          <p:cNvSpPr/>
          <p:nvPr/>
        </p:nvSpPr>
        <p:spPr>
          <a:xfrm>
            <a:off x="312937" y="5681710"/>
            <a:ext cx="8831063" cy="133165"/>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13" name="Subtitle 2"/>
          <p:cNvSpPr txBox="1">
            <a:spLocks/>
          </p:cNvSpPr>
          <p:nvPr/>
        </p:nvSpPr>
        <p:spPr>
          <a:xfrm>
            <a:off x="838200" y="2895600"/>
            <a:ext cx="8222584" cy="1655762"/>
          </a:xfrm>
          <a:prstGeom prst="rect">
            <a:avLst/>
          </a:prstGeom>
        </p:spPr>
        <p:txBody>
          <a:bodyPr vert="horz" lIns="91440" tIns="45720" rIns="91440" bIns="45720" rtlCol="0">
            <a:noAutofit/>
          </a:bodyPr>
          <a:lstStyle/>
          <a:p>
            <a:pPr marL="0" marR="0" lvl="0" indent="0" algn="l" defTabSz="914400" rtl="0" eaLnBrk="1" fontAlgn="auto" latinLnBrk="0" hangingPunct="1">
              <a:lnSpc>
                <a:spcPct val="114000"/>
              </a:lnSpc>
              <a:spcBef>
                <a:spcPts val="0"/>
              </a:spcBef>
              <a:spcAft>
                <a:spcPts val="0"/>
              </a:spcAft>
              <a:buClrTx/>
              <a:buSzTx/>
              <a:buFont typeface="Arial" panose="020B0604020202020204" pitchFamily="34" charset="0"/>
              <a:buNone/>
              <a:tabLst/>
              <a:defRPr/>
            </a:pPr>
            <a:r>
              <a:rPr lang="en-US" sz="2800" b="1" dirty="0" smtClean="0">
                <a:latin typeface="Aharoni" panose="02010803020104030203" pitchFamily="2" charset="-79"/>
                <a:cs typeface="Aharoni" panose="02010803020104030203" pitchFamily="2" charset="-79"/>
              </a:rPr>
              <a:t>You help an employee through a particularly difficult personal issue that had ethics implications. The employee is an accomplished artist</a:t>
            </a:r>
            <a:r>
              <a:rPr kumimoji="0" lang="en-US" sz="2800" b="1" i="0" u="none" strike="noStrike" kern="1200" cap="none" spc="0" normalizeH="0" noProof="0" dirty="0" smtClean="0">
                <a:ln>
                  <a:noFill/>
                </a:ln>
                <a:solidFill>
                  <a:schemeClr val="tx1"/>
                </a:solidFill>
                <a:effectLst/>
                <a:uLnTx/>
                <a:uFillTx/>
                <a:latin typeface="Aharoni" panose="02010803020104030203" pitchFamily="2" charset="-79"/>
                <a:cs typeface="Aharoni" panose="02010803020104030203" pitchFamily="2" charset="-79"/>
              </a:rPr>
              <a:t>.  For your birthday, she gives you a painting you openly admired. </a:t>
            </a:r>
          </a:p>
        </p:txBody>
      </p:sp>
    </p:spTree>
    <p:extLst>
      <p:ext uri="{BB962C8B-B14F-4D97-AF65-F5344CB8AC3E}">
        <p14:creationId xmlns:p14="http://schemas.microsoft.com/office/powerpoint/2010/main" val="12857675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12937" y="5681710"/>
            <a:ext cx="8831063" cy="133165"/>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5" name="Title 1"/>
          <p:cNvSpPr>
            <a:spLocks noGrp="1"/>
          </p:cNvSpPr>
          <p:nvPr>
            <p:ph type="ctrTitle"/>
          </p:nvPr>
        </p:nvSpPr>
        <p:spPr>
          <a:xfrm>
            <a:off x="734113" y="3733800"/>
            <a:ext cx="8617176" cy="2746483"/>
          </a:xfrm>
        </p:spPr>
        <p:txBody>
          <a:bodyPr>
            <a:noAutofit/>
          </a:bodyPr>
          <a:lstStyle/>
          <a:p>
            <a:pPr algn="l">
              <a:lnSpc>
                <a:spcPts val="5300"/>
              </a:lnSpc>
            </a:pPr>
            <a:r>
              <a:rPr lang="en-US" sz="8000" b="1" i="0" dirty="0" smtClean="0">
                <a:solidFill>
                  <a:schemeClr val="tx1"/>
                </a:solidFill>
                <a:latin typeface="Aharoni" panose="02010803020104030203" pitchFamily="2" charset="-79"/>
                <a:cs typeface="Aharoni" panose="02010803020104030203" pitchFamily="2" charset="-79"/>
              </a:rPr>
              <a:t>What </a:t>
            </a:r>
            <a:r>
              <a:rPr lang="en-US" sz="8000" b="1" i="0" dirty="0" smtClean="0">
                <a:solidFill>
                  <a:schemeClr val="tx1"/>
                </a:solidFill>
                <a:latin typeface="Aharoni" panose="02010803020104030203" pitchFamily="2" charset="-79"/>
                <a:cs typeface="Aharoni" panose="02010803020104030203" pitchFamily="2" charset="-79"/>
              </a:rPr>
              <a:t>could </a:t>
            </a:r>
            <a:r>
              <a:rPr lang="en-US" sz="7200" b="1" i="0" dirty="0" smtClean="0">
                <a:solidFill>
                  <a:schemeClr val="tx1"/>
                </a:solidFill>
                <a:latin typeface="Aharoni" panose="02010803020104030203" pitchFamily="2" charset="-79"/>
                <a:cs typeface="Aharoni" panose="02010803020104030203" pitchFamily="2" charset="-79"/>
              </a:rPr>
              <a:t>you </a:t>
            </a:r>
            <a:r>
              <a:rPr lang="en-US" sz="7200" b="1" i="0" dirty="0" smtClean="0">
                <a:solidFill>
                  <a:srgbClr val="00B0F0"/>
                </a:solidFill>
                <a:latin typeface="Aharoni" panose="02010803020104030203" pitchFamily="2" charset="-79"/>
                <a:cs typeface="Aharoni" panose="02010803020104030203" pitchFamily="2" charset="-79"/>
              </a:rPr>
              <a:t>do</a:t>
            </a:r>
            <a:r>
              <a:rPr lang="en-US" sz="11500" b="1" i="0" dirty="0" smtClean="0">
                <a:solidFill>
                  <a:srgbClr val="00B0F0"/>
                </a:solidFill>
                <a:latin typeface="Aharoni" panose="02010803020104030203" pitchFamily="2" charset="-79"/>
                <a:cs typeface="Aharoni" panose="02010803020104030203" pitchFamily="2" charset="-79"/>
              </a:rPr>
              <a:t>?</a:t>
            </a:r>
            <a:endParaRPr lang="en-US" sz="11500" b="1" i="0" dirty="0">
              <a:solidFill>
                <a:srgbClr val="00B0F0"/>
              </a:solidFill>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14602241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143000" y="2819400"/>
            <a:ext cx="3305266" cy="461665"/>
          </a:xfrm>
          <a:prstGeom prst="rect">
            <a:avLst/>
          </a:prstGeom>
          <a:noFill/>
        </p:spPr>
        <p:txBody>
          <a:bodyPr wrap="square" rtlCol="0">
            <a:spAutoFit/>
          </a:bodyPr>
          <a:lstStyle/>
          <a:p>
            <a:r>
              <a:rPr lang="en-US" sz="2400" dirty="0" smtClean="0">
                <a:latin typeface="Aharoni" panose="02010803020104030203" pitchFamily="2" charset="-79"/>
                <a:cs typeface="Aharoni" panose="02010803020104030203" pitchFamily="2" charset="-79"/>
              </a:rPr>
              <a:t>ETHICS PRINCIPLES</a:t>
            </a:r>
            <a:endParaRPr lang="en-US" sz="2400" dirty="0">
              <a:solidFill>
                <a:srgbClr val="00B0F0"/>
              </a:solidFill>
              <a:latin typeface="Aharoni" panose="02010803020104030203" pitchFamily="2" charset="-79"/>
              <a:cs typeface="Aharoni" panose="02010803020104030203" pitchFamily="2" charset="-79"/>
            </a:endParaRPr>
          </a:p>
        </p:txBody>
      </p:sp>
      <p:sp>
        <p:nvSpPr>
          <p:cNvPr id="11" name="Rounded Rectangle 10"/>
          <p:cNvSpPr/>
          <p:nvPr/>
        </p:nvSpPr>
        <p:spPr>
          <a:xfrm>
            <a:off x="843888" y="2590800"/>
            <a:ext cx="3574364" cy="3352800"/>
          </a:xfrm>
          <a:prstGeom prst="round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14" name="TextBox 13"/>
          <p:cNvSpPr txBox="1"/>
          <p:nvPr/>
        </p:nvSpPr>
        <p:spPr>
          <a:xfrm>
            <a:off x="4863204" y="2814935"/>
            <a:ext cx="3305266" cy="461665"/>
          </a:xfrm>
          <a:prstGeom prst="rect">
            <a:avLst/>
          </a:prstGeom>
          <a:noFill/>
        </p:spPr>
        <p:txBody>
          <a:bodyPr wrap="square" rtlCol="0">
            <a:spAutoFit/>
          </a:bodyPr>
          <a:lstStyle/>
          <a:p>
            <a:r>
              <a:rPr lang="en-US" sz="2400" dirty="0" smtClean="0">
                <a:solidFill>
                  <a:schemeClr val="bg2">
                    <a:lumMod val="75000"/>
                    <a:lumOff val="25000"/>
                  </a:schemeClr>
                </a:solidFill>
                <a:latin typeface="Aharoni" panose="02010803020104030203" pitchFamily="2" charset="-79"/>
                <a:cs typeface="Aharoni" panose="02010803020104030203" pitchFamily="2" charset="-79"/>
              </a:rPr>
              <a:t>ETHICS RULES</a:t>
            </a:r>
            <a:endParaRPr lang="en-US" sz="2400" dirty="0">
              <a:solidFill>
                <a:schemeClr val="bg2">
                  <a:lumMod val="75000"/>
                  <a:lumOff val="25000"/>
                </a:schemeClr>
              </a:solidFill>
              <a:latin typeface="Aharoni" panose="02010803020104030203" pitchFamily="2" charset="-79"/>
              <a:cs typeface="Aharoni" panose="02010803020104030203" pitchFamily="2" charset="-79"/>
            </a:endParaRPr>
          </a:p>
        </p:txBody>
      </p:sp>
      <p:sp>
        <p:nvSpPr>
          <p:cNvPr id="17" name="Rounded Rectangle 16"/>
          <p:cNvSpPr/>
          <p:nvPr/>
        </p:nvSpPr>
        <p:spPr>
          <a:xfrm>
            <a:off x="4629933" y="2590800"/>
            <a:ext cx="3574364" cy="3352800"/>
          </a:xfrm>
          <a:prstGeom prst="roundRect">
            <a:avLst/>
          </a:prstGeom>
          <a:noFill/>
          <a:ln w="38100">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18" name="TextBox 17"/>
          <p:cNvSpPr txBox="1"/>
          <p:nvPr/>
        </p:nvSpPr>
        <p:spPr>
          <a:xfrm>
            <a:off x="838200" y="3581400"/>
            <a:ext cx="3508589" cy="1938992"/>
          </a:xfrm>
          <a:prstGeom prst="rect">
            <a:avLst/>
          </a:prstGeom>
          <a:noFill/>
        </p:spPr>
        <p:txBody>
          <a:bodyPr wrap="none" rtlCol="0">
            <a:spAutoFit/>
          </a:bodyPr>
          <a:lstStyle/>
          <a:p>
            <a:r>
              <a:rPr lang="en-US" sz="2400" b="1" dirty="0" smtClean="0"/>
              <a:t>Loyalty to Law</a:t>
            </a:r>
          </a:p>
          <a:p>
            <a:endParaRPr lang="en-US" sz="2400" b="1" dirty="0"/>
          </a:p>
          <a:p>
            <a:r>
              <a:rPr lang="en-US" sz="2400" b="1" dirty="0" smtClean="0"/>
              <a:t>Selfless Service</a:t>
            </a:r>
          </a:p>
          <a:p>
            <a:endParaRPr lang="en-US" sz="2400" b="1" dirty="0"/>
          </a:p>
          <a:p>
            <a:r>
              <a:rPr lang="en-US" sz="2400" b="1" dirty="0" smtClean="0">
                <a:solidFill>
                  <a:schemeClr val="tx1">
                    <a:lumMod val="50000"/>
                  </a:schemeClr>
                </a:solidFill>
              </a:rPr>
              <a:t>Responsible Stewardship</a:t>
            </a:r>
            <a:endParaRPr lang="en-US" sz="1600" dirty="0">
              <a:solidFill>
                <a:schemeClr val="tx1">
                  <a:lumMod val="50000"/>
                </a:schemeClr>
              </a:solidFill>
            </a:endParaRPr>
          </a:p>
        </p:txBody>
      </p:sp>
      <p:sp>
        <p:nvSpPr>
          <p:cNvPr id="9" name="Subtitle 2"/>
          <p:cNvSpPr txBox="1">
            <a:spLocks/>
          </p:cNvSpPr>
          <p:nvPr/>
        </p:nvSpPr>
        <p:spPr>
          <a:xfrm>
            <a:off x="762000" y="457200"/>
            <a:ext cx="8222584" cy="1655762"/>
          </a:xfrm>
          <a:prstGeom prst="rect">
            <a:avLst/>
          </a:prstGeom>
        </p:spPr>
        <p:txBody>
          <a:bodyPr vert="horz" lIns="91440" tIns="45720" rIns="91440" bIns="45720" rtlCol="0">
            <a:normAutofit/>
          </a:bodyPr>
          <a:lstStyle/>
          <a:p>
            <a:pPr marL="0" marR="0" lvl="0" indent="0" algn="l" defTabSz="914400" rtl="0" eaLnBrk="1" fontAlgn="auto" latinLnBrk="0" hangingPunct="1">
              <a:lnSpc>
                <a:spcPct val="114000"/>
              </a:lnSpc>
              <a:spcBef>
                <a:spcPts val="0"/>
              </a:spcBef>
              <a:spcAft>
                <a:spcPts val="0"/>
              </a:spcAft>
              <a:buClrTx/>
              <a:buSzTx/>
              <a:buFont typeface="Arial" panose="020B0604020202020204" pitchFamily="34" charset="0"/>
              <a:buNone/>
              <a:tabLst/>
              <a:defRPr/>
            </a:pPr>
            <a:r>
              <a:rPr lang="en-US" sz="2800" b="1" dirty="0" smtClean="0">
                <a:latin typeface="Aharoni" panose="02010803020104030203" pitchFamily="2" charset="-79"/>
                <a:cs typeface="Aharoni" panose="02010803020104030203" pitchFamily="2" charset="-79"/>
              </a:rPr>
              <a:t>You help an employee through a particularly difficult personal/ethics issue.</a:t>
            </a:r>
            <a:r>
              <a:rPr kumimoji="0" lang="en-US" sz="2800" b="1" i="0" u="none" strike="noStrike" kern="1200" cap="none" spc="0" normalizeH="0" noProof="0" dirty="0" smtClean="0">
                <a:ln>
                  <a:noFill/>
                </a:ln>
                <a:solidFill>
                  <a:schemeClr val="tx1"/>
                </a:solidFill>
                <a:effectLst/>
                <a:uLnTx/>
                <a:uFillTx/>
                <a:latin typeface="Aharoni" panose="02010803020104030203" pitchFamily="2" charset="-79"/>
                <a:cs typeface="Aharoni" panose="02010803020104030203" pitchFamily="2" charset="-79"/>
              </a:rPr>
              <a:t> </a:t>
            </a:r>
            <a:r>
              <a:rPr lang="en-US" sz="2800" b="1" dirty="0">
                <a:latin typeface="Aharoni" panose="02010803020104030203" pitchFamily="2" charset="-79"/>
                <a:cs typeface="Aharoni" panose="02010803020104030203" pitchFamily="2" charset="-79"/>
              </a:rPr>
              <a:t>S</a:t>
            </a:r>
            <a:r>
              <a:rPr kumimoji="0" lang="en-US" sz="2800" b="1" i="0" u="none" strike="noStrike" kern="1200" cap="none" spc="0" normalizeH="0" noProof="0" dirty="0" smtClean="0">
                <a:ln>
                  <a:noFill/>
                </a:ln>
                <a:solidFill>
                  <a:schemeClr val="tx1"/>
                </a:solidFill>
                <a:effectLst/>
                <a:uLnTx/>
                <a:uFillTx/>
                <a:latin typeface="Aharoni" panose="02010803020104030203" pitchFamily="2" charset="-79"/>
                <a:cs typeface="Aharoni" panose="02010803020104030203" pitchFamily="2" charset="-79"/>
              </a:rPr>
              <a:t>he gives you a painting you openly admired. </a:t>
            </a:r>
          </a:p>
        </p:txBody>
      </p:sp>
    </p:spTree>
    <p:extLst>
      <p:ext uri="{BB962C8B-B14F-4D97-AF65-F5344CB8AC3E}">
        <p14:creationId xmlns:p14="http://schemas.microsoft.com/office/powerpoint/2010/main" val="286770370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Headlines">
  <a:themeElements>
    <a:clrScheme name="Headlines">
      <a:dk1>
        <a:sysClr val="windowText" lastClr="000000"/>
      </a:dk1>
      <a:lt1>
        <a:sysClr val="window" lastClr="FFFFFF"/>
      </a:lt1>
      <a:dk2>
        <a:srgbClr val="1D1A1D"/>
      </a:dk2>
      <a:lt2>
        <a:srgbClr val="F5F5F5"/>
      </a:lt2>
      <a:accent1>
        <a:srgbClr val="439EB7"/>
      </a:accent1>
      <a:accent2>
        <a:srgbClr val="E28B55"/>
      </a:accent2>
      <a:accent3>
        <a:srgbClr val="DCB64D"/>
      </a:accent3>
      <a:accent4>
        <a:srgbClr val="4CA198"/>
      </a:accent4>
      <a:accent5>
        <a:srgbClr val="835B82"/>
      </a:accent5>
      <a:accent6>
        <a:srgbClr val="645135"/>
      </a:accent6>
      <a:hlink>
        <a:srgbClr val="439EB7"/>
      </a:hlink>
      <a:folHlink>
        <a:srgbClr val="835B82"/>
      </a:folHlink>
    </a:clrScheme>
    <a:fontScheme name="Headlines">
      <a:majorFont>
        <a:latin typeface="Century Schoolbook"/>
        <a:ea typeface=""/>
        <a:cs typeface=""/>
        <a:font script="Jpan" typeface="メイリオ"/>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Headlines">
      <a:fillStyleLst>
        <a:solidFill>
          <a:schemeClr val="phClr"/>
        </a:solidFill>
        <a:solidFill>
          <a:schemeClr val="phClr">
            <a:tint val="67000"/>
            <a:satMod val="105000"/>
          </a:schemeClr>
        </a:solidFill>
        <a:gradFill rotWithShape="1">
          <a:gsLst>
            <a:gs pos="0">
              <a:schemeClr val="phClr">
                <a:tint val="100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6350" cap="flat" cmpd="sng" algn="in">
          <a:solidFill>
            <a:schemeClr val="phClr"/>
          </a:solidFill>
          <a:prstDash val="solid"/>
        </a:ln>
        <a:ln w="12700" cap="flat" cmpd="sng" algn="in">
          <a:solidFill>
            <a:schemeClr val="phClr"/>
          </a:solidFill>
          <a:prstDash val="solid"/>
        </a:ln>
        <a:ln w="19050" cap="flat" cmpd="sng" algn="in">
          <a:solidFill>
            <a:schemeClr val="phClr">
              <a:satMod val="150000"/>
            </a:schemeClr>
          </a:solidFill>
          <a:prstDash val="solid"/>
        </a:ln>
      </a:lnStyleLst>
      <a:effectStyleLst>
        <a:effectStyle>
          <a:effectLst/>
        </a:effectStyle>
        <a:effectStyle>
          <a:effectLst/>
        </a:effectStyle>
        <a:effectStyle>
          <a:effectLst>
            <a:innerShdw blurRad="88900" dist="25400" dir="10800000">
              <a:srgbClr val="000000">
                <a:alpha val="25000"/>
              </a:srgbClr>
            </a:innerShdw>
            <a:outerShdw blurRad="25400" dist="25400" dir="5400000" rotWithShape="0">
              <a:srgbClr val="FFFFFF">
                <a:alpha val="1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Headlines" id="{3841520A-25F2-4EB8-BE4C-611DB5ABEED9}" vid="{ECD25A4C-D97E-4C12-84B1-63580BFFAEE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3033</TotalTime>
  <Words>1539</Words>
  <Application>Microsoft Office PowerPoint</Application>
  <PresentationFormat>On-screen Show (4:3)</PresentationFormat>
  <Paragraphs>205</Paragraphs>
  <Slides>21</Slides>
  <Notes>21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Headlines</vt:lpstr>
      <vt:lpstr>What do you do?</vt:lpstr>
      <vt:lpstr>What do you Think?</vt:lpstr>
      <vt:lpstr>What could you do?</vt:lpstr>
      <vt:lpstr>PowerPoint Presentation</vt:lpstr>
      <vt:lpstr>PowerPoint Presentation</vt:lpstr>
      <vt:lpstr>What do you do?</vt:lpstr>
      <vt:lpstr>What do you Think?</vt:lpstr>
      <vt:lpstr>What could you do?</vt:lpstr>
      <vt:lpstr>PowerPoint Presentation</vt:lpstr>
      <vt:lpstr>PowerPoint Presentation</vt:lpstr>
      <vt:lpstr>What do you do?</vt:lpstr>
      <vt:lpstr>What do you Think?</vt:lpstr>
      <vt:lpstr>What could you do?</vt:lpstr>
      <vt:lpstr>PowerPoint Presentation</vt:lpstr>
      <vt:lpstr>PowerPoint Presentation</vt:lpstr>
      <vt:lpstr>What do you do?</vt:lpstr>
      <vt:lpstr>What do you Think?</vt:lpstr>
      <vt:lpstr>What could you do?</vt:lpstr>
      <vt:lpstr>PowerPoint Presentation</vt:lpstr>
      <vt:lpstr>PowerPoint Presentation</vt:lpstr>
      <vt:lpstr>What do you do?</vt:lpstr>
    </vt:vector>
  </TitlesOfParts>
  <Company>US Office of Government Ethics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Objectives</dc:title>
  <dc:creator>Patrick Shepherd</dc:creator>
  <cp:lastModifiedBy>Patrick Shepherd</cp:lastModifiedBy>
  <cp:revision>35</cp:revision>
  <dcterms:created xsi:type="dcterms:W3CDTF">2016-01-19T20:43:24Z</dcterms:created>
  <dcterms:modified xsi:type="dcterms:W3CDTF">2016-03-03T20:30:06Z</dcterms:modified>
</cp:coreProperties>
</file>