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96" r:id="rId2"/>
    <p:sldId id="297" r:id="rId3"/>
    <p:sldId id="298" r:id="rId4"/>
    <p:sldId id="29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C96256-2DD8-4866-8C9B-EB57562E009D}"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11C41C-1B79-4C28-969B-F87351E7927E}" type="slidenum">
              <a:rPr lang="en-US" smtClean="0"/>
              <a:t>‹#›</a:t>
            </a:fld>
            <a:endParaRPr lang="en-US"/>
          </a:p>
        </p:txBody>
      </p:sp>
    </p:spTree>
    <p:extLst>
      <p:ext uri="{BB962C8B-B14F-4D97-AF65-F5344CB8AC3E}">
        <p14:creationId xmlns:p14="http://schemas.microsoft.com/office/powerpoint/2010/main" val="1769452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AE3A5D-A0C2-4565-B30C-EC88126F7C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7043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AE3A5D-A0C2-4565-B30C-EC88126F7C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17555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There are many ethics issues</a:t>
            </a:r>
            <a:r>
              <a:rPr lang="en-US" baseline="0" dirty="0"/>
              <a:t> that can arise for an employee in this situation that touch on the principles relating to loyalty to law, selfless service, and responsible stewardship. </a:t>
            </a:r>
          </a:p>
          <a:p>
            <a:pPr>
              <a:spcBef>
                <a:spcPts val="600"/>
              </a:spcBef>
              <a:spcAft>
                <a:spcPts val="600"/>
              </a:spcAft>
            </a:pPr>
            <a:r>
              <a:rPr lang="en-US" dirty="0"/>
              <a:t>Anytime an employee looks to intercede in a matter involving another federal agency, including</a:t>
            </a:r>
            <a:r>
              <a:rPr lang="en-US" baseline="0" dirty="0"/>
              <a:t> for writing a recommendation, caution is warranted. </a:t>
            </a:r>
          </a:p>
          <a:p>
            <a:pPr>
              <a:spcBef>
                <a:spcPts val="600"/>
              </a:spcBef>
              <a:spcAft>
                <a:spcPts val="600"/>
              </a:spcAft>
            </a:pPr>
            <a:r>
              <a:rPr lang="en-US" baseline="0" dirty="0"/>
              <a:t>Employees should be advised that they must adhere to equal opportunity requirements, avoid sharing non-public information, and work to ensure that decisions are made through appropriate processes. </a:t>
            </a:r>
          </a:p>
          <a:p>
            <a:pPr>
              <a:spcBef>
                <a:spcPts val="600"/>
              </a:spcBef>
              <a:spcAft>
                <a:spcPts val="600"/>
              </a:spcAft>
            </a:pPr>
            <a:r>
              <a:rPr lang="en-US" baseline="0" dirty="0"/>
              <a:t>Employees should be advised to not accept any type of payments for the recommendation.</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AE3A5D-A0C2-4565-B30C-EC88126F7C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52575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18 USC 205, which concerns representing others in claims and other matters affecting the government, is implicated. Rules concerning the appearance of impartiality (see </a:t>
            </a:r>
            <a:r>
              <a:rPr lang="en-US" baseline="0" dirty="0"/>
              <a:t>5 CFR Subpart E – Impartiality in Performing Duties)</a:t>
            </a:r>
            <a:r>
              <a:rPr lang="en-US" dirty="0"/>
              <a:t> and misuse</a:t>
            </a:r>
            <a:r>
              <a:rPr lang="en-US" baseline="0" dirty="0"/>
              <a:t> of official position (see 5 CFR Subpart G – Misuse of Position) also may be implicated in these types of situations.  </a:t>
            </a:r>
          </a:p>
          <a:p>
            <a:pPr>
              <a:spcBef>
                <a:spcPts val="600"/>
              </a:spcBef>
              <a:spcAft>
                <a:spcPts val="600"/>
              </a:spcAft>
            </a:pPr>
            <a:r>
              <a:rPr lang="en-US" baseline="0" dirty="0"/>
              <a:t>There are ways for employees to help, however. Employees can share public information </a:t>
            </a:r>
            <a:r>
              <a:rPr lang="en-US" dirty="0"/>
              <a:t>about how to become a citizen if they know it, and, with some restrictions, write and send a letter of recommendation for someone seeking a to become a citizen (see 5 CFR 2635.702(b)).</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AE3A5D-A0C2-4565-B30C-EC88126F7C1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36437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0947711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7237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670019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9175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5102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581067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371861"/>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0753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0834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20394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5430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60879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46154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062" y="1543875"/>
            <a:ext cx="8617176" cy="2746483"/>
          </a:xfrm>
        </p:spPr>
        <p:txBody>
          <a:bodyPr>
            <a:noAutofit/>
          </a:bodyPr>
          <a:lstStyle/>
          <a:p>
            <a:pPr>
              <a:lnSpc>
                <a:spcPts val="5800"/>
              </a:lnSpc>
            </a:pPr>
            <a:r>
              <a:rPr lang="en-US" sz="2000" b="1" dirty="0">
                <a:solidFill>
                  <a:srgbClr val="00B0F0"/>
                </a:solidFill>
              </a:rPr>
              <a:t>Scenario [3]:</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5EAFB922-7BB6-B334-E68B-B5B2264D8C97}"/>
              </a:ext>
            </a:extLst>
          </p:cNvPr>
          <p:cNvSpPr>
            <a:spLocks noGrp="1"/>
          </p:cNvSpPr>
          <p:nvPr>
            <p:ph type="subTitle" idx="1"/>
          </p:nvPr>
        </p:nvSpPr>
        <p:spPr>
          <a:xfrm>
            <a:off x="691064" y="3794294"/>
            <a:ext cx="7912445" cy="3607087"/>
          </a:xfrm>
        </p:spPr>
        <p:txBody>
          <a:bodyPr/>
          <a:lstStyle/>
          <a:p>
            <a:r>
              <a:rPr lang="en-US" sz="3200" b="1" dirty="0">
                <a:solidFill>
                  <a:schemeClr val="tx1"/>
                </a:solidFill>
              </a:rPr>
              <a:t>Your neighbor wants to become an American citizen.</a:t>
            </a:r>
            <a:endParaRPr lang="en-US" sz="3200" dirty="0">
              <a:solidFill>
                <a:schemeClr val="tx1"/>
              </a:solidFill>
            </a:endParaRPr>
          </a:p>
        </p:txBody>
      </p:sp>
    </p:spTree>
    <p:extLst>
      <p:ext uri="{BB962C8B-B14F-4D97-AF65-F5344CB8AC3E}">
        <p14:creationId xmlns:p14="http://schemas.microsoft.com/office/powerpoint/2010/main" val="134671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062" y="1587418"/>
            <a:ext cx="8617176" cy="2746483"/>
          </a:xfrm>
        </p:spPr>
        <p:txBody>
          <a:bodyPr>
            <a:noAutofit/>
          </a:bodyPr>
          <a:lstStyle/>
          <a:p>
            <a:pPr>
              <a:lnSpc>
                <a:spcPts val="5800"/>
              </a:lnSpc>
            </a:pPr>
            <a:r>
              <a:rPr lang="en-US" sz="2000" b="1" dirty="0">
                <a:solidFill>
                  <a:srgbClr val="00B0F0"/>
                </a:solidFill>
              </a:rPr>
              <a:t>Scenario [3]:</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A91343C0-AF8E-C122-5301-3372A4CC7C8F}"/>
              </a:ext>
            </a:extLst>
          </p:cNvPr>
          <p:cNvSpPr>
            <a:spLocks noGrp="1"/>
          </p:cNvSpPr>
          <p:nvPr>
            <p:ph type="subTitle" idx="1"/>
          </p:nvPr>
        </p:nvSpPr>
        <p:spPr>
          <a:xfrm>
            <a:off x="691064" y="3832394"/>
            <a:ext cx="7912445" cy="3607087"/>
          </a:xfrm>
        </p:spPr>
        <p:txBody>
          <a:bodyPr/>
          <a:lstStyle/>
          <a:p>
            <a:r>
              <a:rPr lang="en-US" sz="3200" b="1" dirty="0">
                <a:solidFill>
                  <a:schemeClr val="tx1"/>
                </a:solidFill>
              </a:rPr>
              <a:t>Your neighbor wants to become an American citizen.</a:t>
            </a:r>
            <a:endParaRPr lang="en-US" sz="3200" dirty="0">
              <a:solidFill>
                <a:schemeClr val="tx1"/>
              </a:solidFill>
            </a:endParaRPr>
          </a:p>
        </p:txBody>
      </p:sp>
    </p:spTree>
    <p:extLst>
      <p:ext uri="{BB962C8B-B14F-4D97-AF65-F5344CB8AC3E}">
        <p14:creationId xmlns:p14="http://schemas.microsoft.com/office/powerpoint/2010/main" val="4266422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312DA-107D-0C1A-9492-315B5BC482E0}"/>
              </a:ext>
            </a:extLst>
          </p:cNvPr>
          <p:cNvSpPr>
            <a:spLocks noGrp="1"/>
          </p:cNvSpPr>
          <p:nvPr>
            <p:ph type="ctrTitle"/>
          </p:nvPr>
        </p:nvSpPr>
        <p:spPr>
          <a:xfrm>
            <a:off x="0" y="-549474"/>
            <a:ext cx="7624581" cy="1549106"/>
          </a:xfrm>
        </p:spPr>
        <p:txBody>
          <a:bodyPr/>
          <a:lstStyle/>
          <a:p>
            <a:r>
              <a:rPr lang="en-US" sz="3600" dirty="0">
                <a:solidFill>
                  <a:srgbClr val="000000"/>
                </a:solidFill>
              </a:rPr>
              <a:t>SCENARIO [3] – ETHICS PRINCIPLES</a:t>
            </a:r>
            <a:endParaRPr lang="en-US" dirty="0"/>
          </a:p>
        </p:txBody>
      </p:sp>
      <p:sp>
        <p:nvSpPr>
          <p:cNvPr id="3" name="Subtitle 2">
            <a:extLst>
              <a:ext uri="{FF2B5EF4-FFF2-40B4-BE49-F238E27FC236}">
                <a16:creationId xmlns:a16="http://schemas.microsoft.com/office/drawing/2014/main" id="{7DB8840C-7B8A-733C-D00E-B26645198F93}"/>
              </a:ext>
            </a:extLst>
          </p:cNvPr>
          <p:cNvSpPr>
            <a:spLocks noGrp="1"/>
          </p:cNvSpPr>
          <p:nvPr>
            <p:ph type="subTitle" idx="1"/>
          </p:nvPr>
        </p:nvSpPr>
        <p:spPr>
          <a:xfrm>
            <a:off x="840992" y="1272327"/>
            <a:ext cx="7912445" cy="3607087"/>
          </a:xfrm>
        </p:spPr>
        <p:txBody>
          <a:bodyPr/>
          <a:lstStyle/>
          <a:p>
            <a:r>
              <a:rPr lang="en-US" sz="3200" b="1" dirty="0">
                <a:solidFill>
                  <a:schemeClr val="tx1"/>
                </a:solidFill>
              </a:rPr>
              <a:t>Your neighbor wants to become an American citizen.</a:t>
            </a:r>
            <a:endParaRPr lang="en-US" sz="3200" dirty="0">
              <a:solidFill>
                <a:schemeClr val="tx1"/>
              </a:solidFill>
            </a:endParaRPr>
          </a:p>
        </p:txBody>
      </p:sp>
      <p:sp>
        <p:nvSpPr>
          <p:cNvPr id="10" name="TextBox 9"/>
          <p:cNvSpPr txBox="1"/>
          <p:nvPr/>
        </p:nvSpPr>
        <p:spPr>
          <a:xfrm>
            <a:off x="975530" y="2818659"/>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18658"/>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24672" y="3429000"/>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p>
        </p:txBody>
      </p:sp>
      <p:sp>
        <p:nvSpPr>
          <p:cNvPr id="19" name="TextBox 18">
            <a:extLst>
              <a:ext uri="{C183D7F6-B498-43B3-948B-1728B52AA6E4}">
                <adec:decorative xmlns:adec="http://schemas.microsoft.com/office/drawing/2017/decorative" val="1"/>
              </a:ext>
            </a:extLst>
          </p:cNvPr>
          <p:cNvSpPr txBox="1"/>
          <p:nvPr/>
        </p:nvSpPr>
        <p:spPr>
          <a:xfrm>
            <a:off x="4863206" y="3429000"/>
            <a:ext cx="4420529" cy="1569660"/>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Tree>
    <p:extLst>
      <p:ext uri="{BB962C8B-B14F-4D97-AF65-F5344CB8AC3E}">
        <p14:creationId xmlns:p14="http://schemas.microsoft.com/office/powerpoint/2010/main" val="3977580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E68F59-CC7C-2E87-9998-E8BE8C184155}"/>
              </a:ext>
            </a:extLst>
          </p:cNvPr>
          <p:cNvSpPr>
            <a:spLocks noGrp="1"/>
          </p:cNvSpPr>
          <p:nvPr>
            <p:ph type="ctrTitle"/>
          </p:nvPr>
        </p:nvSpPr>
        <p:spPr>
          <a:xfrm>
            <a:off x="0" y="-549474"/>
            <a:ext cx="7624581" cy="1549106"/>
          </a:xfrm>
        </p:spPr>
        <p:txBody>
          <a:bodyPr/>
          <a:lstStyle/>
          <a:p>
            <a:r>
              <a:rPr lang="en-US" sz="3600" dirty="0">
                <a:solidFill>
                  <a:srgbClr val="000000"/>
                </a:solidFill>
              </a:rPr>
              <a:t>SCENARIO [3]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1058077" y="2814935"/>
            <a:ext cx="3145989"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2" name="Subtitle 1">
            <a:extLst>
              <a:ext uri="{FF2B5EF4-FFF2-40B4-BE49-F238E27FC236}">
                <a16:creationId xmlns:a16="http://schemas.microsoft.com/office/drawing/2014/main" id="{D6320435-78AD-83A4-4143-4BCB3F04255C}"/>
              </a:ext>
            </a:extLst>
          </p:cNvPr>
          <p:cNvSpPr>
            <a:spLocks noGrp="1"/>
          </p:cNvSpPr>
          <p:nvPr>
            <p:ph type="subTitle" idx="1"/>
          </p:nvPr>
        </p:nvSpPr>
        <p:spPr>
          <a:xfrm>
            <a:off x="838202" y="1242224"/>
            <a:ext cx="7912445" cy="1160310"/>
          </a:xfrm>
        </p:spPr>
        <p:txBody>
          <a:bodyPr/>
          <a:lstStyle/>
          <a:p>
            <a:pPr>
              <a:defRPr/>
            </a:pPr>
            <a:r>
              <a:rPr lang="en-US" sz="3200" b="1" dirty="0">
                <a:solidFill>
                  <a:schemeClr val="tx1"/>
                </a:solidFill>
              </a:rPr>
              <a:t>Your neighbor wants to become an American citizen.</a:t>
            </a:r>
            <a:endParaRPr lang="en-US" sz="3200" dirty="0">
              <a:solidFill>
                <a:schemeClr val="tx1"/>
              </a:solidFill>
            </a:endParaRPr>
          </a:p>
        </p:txBody>
      </p:sp>
      <p:sp>
        <p:nvSpPr>
          <p:cNvPr id="20" name="TextBox 19"/>
          <p:cNvSpPr txBox="1"/>
          <p:nvPr/>
        </p:nvSpPr>
        <p:spPr>
          <a:xfrm>
            <a:off x="4764482" y="2814935"/>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24672" y="3429000"/>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3" name="TextBox 22"/>
          <p:cNvSpPr txBox="1"/>
          <p:nvPr/>
        </p:nvSpPr>
        <p:spPr>
          <a:xfrm>
            <a:off x="4863206" y="3424850"/>
            <a:ext cx="4420529" cy="120032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p:txBody>
      </p:sp>
    </p:spTree>
    <p:extLst>
      <p:ext uri="{BB962C8B-B14F-4D97-AF65-F5344CB8AC3E}">
        <p14:creationId xmlns:p14="http://schemas.microsoft.com/office/powerpoint/2010/main" val="3465452969"/>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426</Words>
  <Application>Microsoft Office PowerPoint</Application>
  <PresentationFormat>On-screen Show (4:3)</PresentationFormat>
  <Paragraphs>44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[3]: What do you Think?</vt:lpstr>
      <vt:lpstr>Scenario [3]: What do you do?</vt:lpstr>
      <vt:lpstr>SCENARIO [3] – ETHICS PRINCIPLES</vt:lpstr>
      <vt:lpstr>SCENARIO [3]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2025-02-10T23:34:19Z</dcterms:created>
  <dcterms:modified xsi:type="dcterms:W3CDTF">2025-02-10T23:35:00Z</dcterms:modified>
</cp:coreProperties>
</file>