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65" r:id="rId2"/>
    <p:sldId id="266" r:id="rId3"/>
    <p:sldId id="267" r:id="rId4"/>
    <p:sldId id="268"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9B51DD-DE8E-4703-9B13-241B7B00CC83}"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1E32DE-E0DD-4B21-A326-416C2A19EC8D}" type="slidenum">
              <a:rPr lang="en-US" smtClean="0"/>
              <a:t>‹#›</a:t>
            </a:fld>
            <a:endParaRPr lang="en-US"/>
          </a:p>
        </p:txBody>
      </p:sp>
    </p:spTree>
    <p:extLst>
      <p:ext uri="{BB962C8B-B14F-4D97-AF65-F5344CB8AC3E}">
        <p14:creationId xmlns:p14="http://schemas.microsoft.com/office/powerpoint/2010/main" val="3844344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A6FD39-6AF9-400B-8896-D8859FBD674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09748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A6FD39-6AF9-400B-8896-D8859FBD674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94147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While</a:t>
            </a:r>
            <a:r>
              <a:rPr lang="en-US" baseline="0" dirty="0"/>
              <a:t> nothing in this scenario immediately raises an ethics concern, employees should be aware of their obligations under the ethics principles – to be loyal to the law, serve selflessly, and be responsible stewards.</a:t>
            </a:r>
          </a:p>
          <a:p>
            <a:pPr>
              <a:spcBef>
                <a:spcPts val="600"/>
              </a:spcBef>
              <a:spcAft>
                <a:spcPts val="600"/>
              </a:spcAft>
            </a:pPr>
            <a:r>
              <a:rPr lang="en-US" baseline="0" dirty="0"/>
              <a:t>Employees serving in acting roles should be aware of the following:</a:t>
            </a:r>
          </a:p>
          <a:p>
            <a:pPr marL="628650" lvl="1" indent="-171450">
              <a:spcBef>
                <a:spcPts val="600"/>
              </a:spcBef>
              <a:spcAft>
                <a:spcPts val="600"/>
              </a:spcAft>
              <a:buFont typeface="Arial" panose="020B0604020202020204" pitchFamily="34" charset="0"/>
              <a:buChar char="•"/>
            </a:pPr>
            <a:r>
              <a:rPr lang="en-US" baseline="0" dirty="0"/>
              <a:t>New duties may raise new financial conflicts of interest. Therefore, employees serving in higher-level positions may have new financial disclosure requirements.</a:t>
            </a:r>
          </a:p>
          <a:p>
            <a:pPr marL="628650" lvl="1" indent="-171450">
              <a:spcBef>
                <a:spcPts val="600"/>
              </a:spcBef>
              <a:spcAft>
                <a:spcPts val="600"/>
              </a:spcAft>
              <a:buFont typeface="Arial" panose="020B0604020202020204" pitchFamily="34" charset="0"/>
              <a:buChar char="•"/>
            </a:pPr>
            <a:r>
              <a:rPr lang="en-US" dirty="0"/>
              <a:t>Employees serving in h</a:t>
            </a:r>
            <a:r>
              <a:rPr lang="en-US" baseline="0" dirty="0"/>
              <a:t>igher-level positions </a:t>
            </a:r>
            <a:r>
              <a:rPr lang="en-US" dirty="0"/>
              <a:t>may have different r</a:t>
            </a:r>
            <a:r>
              <a:rPr lang="en-US" baseline="0" dirty="0"/>
              <a:t>estrictions on gifts and gratuities.</a:t>
            </a:r>
          </a:p>
          <a:p>
            <a:pPr marL="628650" lvl="1" indent="-171450">
              <a:spcBef>
                <a:spcPts val="600"/>
              </a:spcBef>
              <a:spcAft>
                <a:spcPts val="600"/>
              </a:spcAft>
              <a:buFont typeface="Arial" panose="020B0604020202020204" pitchFamily="34" charset="0"/>
              <a:buChar char="•"/>
            </a:pPr>
            <a:r>
              <a:rPr lang="en-US" baseline="0" dirty="0"/>
              <a:t>Employees serving in higher-level positions may have more access to non-public information and should be careful not to disclose </a:t>
            </a:r>
            <a:r>
              <a:rPr lang="en-US" dirty="0"/>
              <a:t>such </a:t>
            </a:r>
            <a:r>
              <a:rPr lang="en-US" baseline="0" dirty="0"/>
              <a:t>information.</a:t>
            </a:r>
          </a:p>
          <a:p>
            <a:pPr marL="628650" lvl="1" indent="-171450">
              <a:spcBef>
                <a:spcPts val="600"/>
              </a:spcBef>
              <a:spcAft>
                <a:spcPts val="600"/>
              </a:spcAft>
              <a:buFont typeface="Arial" panose="020B0604020202020204" pitchFamily="34" charset="0"/>
              <a:buChar char="•"/>
            </a:pPr>
            <a:r>
              <a:rPr lang="en-US" dirty="0"/>
              <a:t>Employees serving in higher-level positions likely have </a:t>
            </a:r>
            <a:r>
              <a:rPr lang="en-US" baseline="0" dirty="0"/>
              <a:t>more </a:t>
            </a:r>
            <a:r>
              <a:rPr lang="en-US" dirty="0"/>
              <a:t>decision-making authority and should be careful not to</a:t>
            </a:r>
            <a:r>
              <a:rPr lang="en-US" baseline="0" dirty="0"/>
              <a:t> use their public office for private gain.</a:t>
            </a:r>
          </a:p>
          <a:p>
            <a:pPr marL="628650" lvl="1" indent="-171450">
              <a:spcBef>
                <a:spcPts val="600"/>
              </a:spcBef>
              <a:spcAft>
                <a:spcPts val="600"/>
              </a:spcAft>
              <a:buFont typeface="Arial" panose="020B0604020202020204" pitchFamily="34" charset="0"/>
              <a:buChar char="•"/>
            </a:pPr>
            <a:r>
              <a:rPr lang="en-US" baseline="0" dirty="0"/>
              <a:t>Former employees serving in higher-level positions may have a one/two year cooling off period with the agency.</a:t>
            </a:r>
          </a:p>
          <a:p>
            <a:endParaRPr lang="en-US"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A6FD39-6AF9-400B-8896-D8859FBD674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6865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220663"/>
            <a:ext cx="4572000" cy="3429000"/>
          </a:xfrm>
        </p:spPr>
      </p:sp>
      <p:sp>
        <p:nvSpPr>
          <p:cNvPr id="3" name="Notes Placeholder 2"/>
          <p:cNvSpPr>
            <a:spLocks noGrp="1"/>
          </p:cNvSpPr>
          <p:nvPr>
            <p:ph type="body" idx="1"/>
          </p:nvPr>
        </p:nvSpPr>
        <p:spPr>
          <a:xfrm>
            <a:off x="103517" y="3762824"/>
            <a:ext cx="6650966" cy="5312165"/>
          </a:xfrm>
        </p:spPr>
        <p:txBody>
          <a:bodyPr/>
          <a:lstStyle/>
          <a:p>
            <a:pPr>
              <a:spcBef>
                <a:spcPts val="600"/>
              </a:spcBef>
              <a:spcAft>
                <a:spcPts val="600"/>
              </a:spcAft>
            </a:pPr>
            <a:r>
              <a:rPr lang="en-US" sz="950" dirty="0"/>
              <a:t>Any time an employee’s duties significantly change, there are new</a:t>
            </a:r>
            <a:r>
              <a:rPr lang="en-US" sz="950" baseline="0" dirty="0"/>
              <a:t> possibilities for financial conflicts of interest (see 18 USC 208 and 5 CFR Subpart D – Conflicting Financial Interests) and other ethics concerns.</a:t>
            </a:r>
          </a:p>
          <a:p>
            <a:pPr marL="628650" lvl="1" indent="-171450">
              <a:spcBef>
                <a:spcPts val="600"/>
              </a:spcBef>
              <a:spcAft>
                <a:spcPts val="600"/>
              </a:spcAft>
              <a:buFont typeface="Arial" panose="020B0604020202020204" pitchFamily="34" charset="0"/>
              <a:buChar char="•"/>
            </a:pPr>
            <a:r>
              <a:rPr lang="en-US" sz="950" dirty="0"/>
              <a:t>D</a:t>
            </a:r>
            <a:r>
              <a:rPr lang="en-US" sz="950" baseline="0" dirty="0"/>
              <a:t>epending on the employee’s previous position and how long they may temporarily serve in the higher-level position, they may have new financial disclosure requirements to fulfill. For example, they may have previously been a confidential financial disclosure report filer, and their new position requires they file a public financial disclosure report</a:t>
            </a:r>
            <a:r>
              <a:rPr lang="en-US" sz="950" dirty="0"/>
              <a:t>, or they may not have filed a financial disclosure report at all. Either way, b</a:t>
            </a:r>
            <a:r>
              <a:rPr lang="en-US" sz="950" baseline="0" dirty="0"/>
              <a:t>ecause there is a potential for new financial conflicts of interest, the employee, along with their ethics officials, should review their most recent financial disclosure report, whether new or previously certified, considering their new duties.</a:t>
            </a:r>
          </a:p>
          <a:p>
            <a:pPr marL="628650" lvl="1" indent="-171450">
              <a:spcBef>
                <a:spcPts val="600"/>
              </a:spcBef>
              <a:spcAft>
                <a:spcPts val="600"/>
              </a:spcAft>
              <a:buFont typeface="Arial" panose="020B0604020202020204" pitchFamily="34" charset="0"/>
              <a:buChar char="•"/>
            </a:pPr>
            <a:r>
              <a:rPr lang="en-US" sz="950" dirty="0"/>
              <a:t>If now required to file a public financial disclosure report, the employee</a:t>
            </a:r>
            <a:r>
              <a:rPr lang="en-US" sz="950" baseline="0" dirty="0"/>
              <a:t> may have a new notification requirement to follow when negotiating for other employment (see 5 CFR Subpart F – Seeking Other Employment).</a:t>
            </a:r>
          </a:p>
          <a:p>
            <a:pPr>
              <a:spcBef>
                <a:spcPts val="600"/>
              </a:spcBef>
              <a:spcAft>
                <a:spcPts val="600"/>
              </a:spcAft>
            </a:pPr>
            <a:r>
              <a:rPr lang="en-US" sz="950" baseline="0" dirty="0"/>
              <a:t>Since the employee will be serving in a higher-level position, they should be reminded of the restrictions on gifts. Supervisors are restricted in ways that staff members are not (see 5 CFR Subpart C – Gifts Between Employees). The employee may also receive more invitations or gifts from outside sources in their new position (see also 5 CFR Subpart B – Gifts From Outside Sources).</a:t>
            </a:r>
          </a:p>
          <a:p>
            <a:pPr marL="628650" lvl="1" indent="-171450">
              <a:spcBef>
                <a:spcPts val="600"/>
              </a:spcBef>
              <a:spcAft>
                <a:spcPts val="600"/>
              </a:spcAft>
              <a:buFont typeface="Arial" panose="020B0604020202020204" pitchFamily="34" charset="0"/>
              <a:buChar char="•"/>
            </a:pPr>
            <a:r>
              <a:rPr lang="en-US" sz="950" baseline="0" dirty="0"/>
              <a:t>Consider discussing the “personal relationship” exception for gifts from outside sources (see </a:t>
            </a:r>
            <a:r>
              <a:rPr lang="en-US" sz="950" b="0" i="0" dirty="0">
                <a:solidFill>
                  <a:srgbClr val="333333"/>
                </a:solidFill>
                <a:effectLst/>
              </a:rPr>
              <a:t>5 CFR 2635.204(b)).</a:t>
            </a:r>
          </a:p>
          <a:p>
            <a:pPr marL="628650" lvl="1" indent="-171450">
              <a:spcBef>
                <a:spcPts val="600"/>
              </a:spcBef>
              <a:spcAft>
                <a:spcPts val="600"/>
              </a:spcAft>
              <a:buFont typeface="Arial" panose="020B0604020202020204" pitchFamily="34" charset="0"/>
              <a:buChar char="•"/>
            </a:pPr>
            <a:r>
              <a:rPr lang="en-US" sz="950" baseline="0" dirty="0"/>
              <a:t>Consider discussing the process for receiving “widely attended gathering (WAG)” approval (see 5 CFR 2635.204(g)).</a:t>
            </a:r>
          </a:p>
          <a:p>
            <a:pPr marR="0" lvl="0" algn="l" defTabSz="914400" rtl="0" eaLnBrk="1" fontAlgn="auto" latinLnBrk="0" hangingPunct="1">
              <a:spcBef>
                <a:spcPts val="600"/>
              </a:spcBef>
              <a:spcAft>
                <a:spcPts val="600"/>
              </a:spcAft>
              <a:buClrTx/>
              <a:buSzTx/>
              <a:tabLst/>
              <a:defRPr/>
            </a:pPr>
            <a:r>
              <a:rPr lang="en-US" sz="950" baseline="0" dirty="0"/>
              <a:t>The employee may be asked to participate in hiring and personnel decisions, as well as contracting decisions, for the first time. They should remember not to misuse their position nor disclose non-public information (see 5 CFR Subpart G – Misuse of Position) and to consider appearances before participating in such decisions (see 5 CFR Subpart E – Impartiality in Performing Official Duties).</a:t>
            </a:r>
          </a:p>
          <a:p>
            <a:pPr marL="628650" lvl="1" indent="-171450">
              <a:spcBef>
                <a:spcPts val="600"/>
              </a:spcBef>
              <a:spcAft>
                <a:spcPts val="600"/>
              </a:spcAft>
              <a:buFont typeface="Arial" panose="020B0604020202020204" pitchFamily="34" charset="0"/>
              <a:buChar char="•"/>
              <a:defRPr/>
            </a:pPr>
            <a:r>
              <a:rPr lang="en-US" sz="950" baseline="0" dirty="0"/>
              <a:t>In general, the employee may have access to more non-public information, which they will need to safeguard.</a:t>
            </a:r>
          </a:p>
          <a:p>
            <a:pPr marR="0" lvl="0" algn="l" defTabSz="914400" rtl="0" eaLnBrk="1" fontAlgn="auto" latinLnBrk="0" hangingPunct="1">
              <a:spcBef>
                <a:spcPts val="600"/>
              </a:spcBef>
              <a:spcAft>
                <a:spcPts val="600"/>
              </a:spcAft>
              <a:buClrTx/>
              <a:buSzTx/>
              <a:tabLst/>
              <a:defRPr/>
            </a:pPr>
            <a:r>
              <a:rPr lang="en-US" sz="950" dirty="0"/>
              <a:t>Additionally, the employee may have</a:t>
            </a:r>
            <a:r>
              <a:rPr lang="en-US" sz="950" baseline="0" dirty="0"/>
              <a:t> new post-employment ethics restrictions to understand if leaving the government after having served temporarily in a “senior,” or “very senior,” level position (see 18 USC 207 and 5 CFR 2641 for definitions and prohibitions). They should also keep these restrictions in mind regarding any interactions with their former boss.</a:t>
            </a:r>
          </a:p>
          <a:p>
            <a:pPr marL="171450" lvl="0" indent="-171450">
              <a:buFont typeface="Arial" panose="020B0604020202020204" pitchFamily="34" charset="0"/>
              <a:buChar char="•"/>
            </a:pPr>
            <a:endParaRPr lang="en-US" sz="950" baseline="0" dirty="0"/>
          </a:p>
          <a:p>
            <a:pPr marL="0" indent="0">
              <a:buFont typeface="Arial" panose="020B0604020202020204" pitchFamily="34" charset="0"/>
              <a:buNone/>
            </a:pPr>
            <a:endParaRPr lang="en-US" sz="95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A6FD39-6AF9-400B-8896-D8859FBD674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2872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382978981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08001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755202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8379421"/>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22922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87806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780125"/>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892669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37790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848078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015820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96309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28099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281098"/>
            <a:ext cx="8617176" cy="2746483"/>
          </a:xfrm>
        </p:spPr>
        <p:txBody>
          <a:bodyPr>
            <a:noAutofit/>
          </a:bodyPr>
          <a:lstStyle/>
          <a:p>
            <a:pPr>
              <a:lnSpc>
                <a:spcPts val="5800"/>
              </a:lnSpc>
            </a:pPr>
            <a:r>
              <a:rPr lang="en-US" sz="2000" b="1" dirty="0">
                <a:solidFill>
                  <a:srgbClr val="00B0F0"/>
                </a:solidFill>
              </a:rPr>
              <a:t>Scenario [9]:</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EDD01A95-1954-842E-01B8-02D4B1650FA6}"/>
              </a:ext>
            </a:extLst>
          </p:cNvPr>
          <p:cNvSpPr>
            <a:spLocks noGrp="1"/>
          </p:cNvSpPr>
          <p:nvPr>
            <p:ph type="subTitle" idx="1"/>
          </p:nvPr>
        </p:nvSpPr>
        <p:spPr>
          <a:xfrm>
            <a:off x="914402" y="3496788"/>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Tree>
    <p:extLst>
      <p:ext uri="{BB962C8B-B14F-4D97-AF65-F5344CB8AC3E}">
        <p14:creationId xmlns:p14="http://schemas.microsoft.com/office/powerpoint/2010/main" val="3289517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9282" y="1263514"/>
            <a:ext cx="8617176" cy="2746483"/>
          </a:xfrm>
        </p:spPr>
        <p:txBody>
          <a:bodyPr>
            <a:noAutofit/>
          </a:bodyPr>
          <a:lstStyle/>
          <a:p>
            <a:pPr>
              <a:lnSpc>
                <a:spcPts val="5800"/>
              </a:lnSpc>
            </a:pPr>
            <a:r>
              <a:rPr lang="en-US" sz="2000" b="1" dirty="0">
                <a:solidFill>
                  <a:srgbClr val="00B0F0"/>
                </a:solidFill>
              </a:rPr>
              <a:t>Scenario [9]:</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43B837DB-13C5-F2CA-A977-66DFFB32D655}"/>
              </a:ext>
            </a:extLst>
          </p:cNvPr>
          <p:cNvSpPr>
            <a:spLocks noGrp="1"/>
          </p:cNvSpPr>
          <p:nvPr>
            <p:ph type="subTitle" idx="1"/>
          </p:nvPr>
        </p:nvSpPr>
        <p:spPr>
          <a:xfrm>
            <a:off x="772247" y="3489231"/>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Tree>
    <p:extLst>
      <p:ext uri="{BB962C8B-B14F-4D97-AF65-F5344CB8AC3E}">
        <p14:creationId xmlns:p14="http://schemas.microsoft.com/office/powerpoint/2010/main" val="16281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5513A-2876-781B-5B0E-FB2D0F065F42}"/>
              </a:ext>
            </a:extLst>
          </p:cNvPr>
          <p:cNvSpPr>
            <a:spLocks noGrp="1"/>
          </p:cNvSpPr>
          <p:nvPr>
            <p:ph type="ctrTitle"/>
          </p:nvPr>
        </p:nvSpPr>
        <p:spPr>
          <a:xfrm>
            <a:off x="0" y="-507853"/>
            <a:ext cx="7624581" cy="1549106"/>
          </a:xfrm>
        </p:spPr>
        <p:txBody>
          <a:bodyPr/>
          <a:lstStyle/>
          <a:p>
            <a:r>
              <a:rPr lang="en-US" sz="3600" dirty="0">
                <a:solidFill>
                  <a:srgbClr val="000000"/>
                </a:solidFill>
              </a:rPr>
              <a:t>SCENARIO [9] – ETHICS PRINCIPLES</a:t>
            </a:r>
            <a:endParaRPr lang="en-US" dirty="0"/>
          </a:p>
        </p:txBody>
      </p:sp>
      <p:sp>
        <p:nvSpPr>
          <p:cNvPr id="3" name="Subtitle 2">
            <a:extLst>
              <a:ext uri="{FF2B5EF4-FFF2-40B4-BE49-F238E27FC236}">
                <a16:creationId xmlns:a16="http://schemas.microsoft.com/office/drawing/2014/main" id="{678B3F59-FB22-7D07-2BA4-FC7A5383AA90}"/>
              </a:ext>
            </a:extLst>
          </p:cNvPr>
          <p:cNvSpPr>
            <a:spLocks noGrp="1"/>
          </p:cNvSpPr>
          <p:nvPr>
            <p:ph type="subTitle" idx="1"/>
          </p:nvPr>
        </p:nvSpPr>
        <p:spPr>
          <a:xfrm>
            <a:off x="840992" y="572220"/>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
        <p:nvSpPr>
          <p:cNvPr id="10" name="TextBox 9"/>
          <p:cNvSpPr txBox="1"/>
          <p:nvPr/>
        </p:nvSpPr>
        <p:spPr>
          <a:xfrm>
            <a:off x="978437" y="2811732"/>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5106326" y="2811731"/>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4" y="2590801"/>
            <a:ext cx="4258052" cy="4071256"/>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46868" y="3330517"/>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prstClr val="white"/>
              </a:solidFill>
              <a:effectLst/>
              <a:uLnTx/>
              <a:uFillTx/>
              <a:latin typeface="Corbel"/>
              <a:ea typeface="+mn-ea"/>
              <a:cs typeface="+mn-cs"/>
            </a:endParaRPr>
          </a:p>
        </p:txBody>
      </p:sp>
      <p:sp>
        <p:nvSpPr>
          <p:cNvPr id="23" name="TextBox 22">
            <a:extLst>
              <a:ext uri="{C183D7F6-B498-43B3-948B-1728B52AA6E4}">
                <adec:decorative xmlns:adec="http://schemas.microsoft.com/office/drawing/2017/decorative" val="1"/>
              </a:ext>
            </a:extLst>
          </p:cNvPr>
          <p:cNvSpPr txBox="1"/>
          <p:nvPr/>
        </p:nvSpPr>
        <p:spPr>
          <a:xfrm>
            <a:off x="4797214" y="3174307"/>
            <a:ext cx="4420529"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Post-Employment Restrictions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207, 5 CFR Part 2641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F</a:t>
            </a:r>
            <a:b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b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p:txBody>
      </p:sp>
    </p:spTree>
    <p:extLst>
      <p:ext uri="{BB962C8B-B14F-4D97-AF65-F5344CB8AC3E}">
        <p14:creationId xmlns:p14="http://schemas.microsoft.com/office/powerpoint/2010/main" val="372200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86B91-A67C-2663-440A-9AF61FA8F23B}"/>
              </a:ext>
            </a:extLst>
          </p:cNvPr>
          <p:cNvSpPr>
            <a:spLocks noGrp="1"/>
          </p:cNvSpPr>
          <p:nvPr>
            <p:ph type="ctrTitle"/>
          </p:nvPr>
        </p:nvSpPr>
        <p:spPr>
          <a:xfrm>
            <a:off x="0" y="-511186"/>
            <a:ext cx="7624581" cy="1549106"/>
          </a:xfrm>
        </p:spPr>
        <p:txBody>
          <a:bodyPr/>
          <a:lstStyle/>
          <a:p>
            <a:r>
              <a:rPr lang="en-US" sz="3600" dirty="0">
                <a:solidFill>
                  <a:srgbClr val="000000"/>
                </a:solidFill>
              </a:rPr>
              <a:t>SCENARIO [9]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5530" y="2818659"/>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A4BCEB22-9037-575E-FA6D-29A8353522BB}"/>
              </a:ext>
            </a:extLst>
          </p:cNvPr>
          <p:cNvSpPr>
            <a:spLocks noGrp="1"/>
          </p:cNvSpPr>
          <p:nvPr>
            <p:ph type="subTitle" idx="1"/>
          </p:nvPr>
        </p:nvSpPr>
        <p:spPr>
          <a:xfrm>
            <a:off x="840992" y="559814"/>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
        <p:nvSpPr>
          <p:cNvPr id="22" name="TextBox 21">
            <a:extLst>
              <a:ext uri="{C183D7F6-B498-43B3-948B-1728B52AA6E4}">
                <adec:decorative xmlns:adec="http://schemas.microsoft.com/office/drawing/2017/decorative" val="1"/>
              </a:ext>
            </a:extLst>
          </p:cNvPr>
          <p:cNvSpPr txBox="1"/>
          <p:nvPr/>
        </p:nvSpPr>
        <p:spPr>
          <a:xfrm>
            <a:off x="946005" y="3298905"/>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5" name="TextBox 4">
            <a:extLst>
              <a:ext uri="{FF2B5EF4-FFF2-40B4-BE49-F238E27FC236}">
                <a16:creationId xmlns:a16="http://schemas.microsoft.com/office/drawing/2014/main" id="{5F53FC69-5F78-1E03-CA1D-9A4DCC84EF93}"/>
              </a:ext>
              <a:ext uri="{C183D7F6-B498-43B3-948B-1728B52AA6E4}">
                <adec:decorative xmlns:adec="http://schemas.microsoft.com/office/drawing/2017/decorative" val="1"/>
              </a:ext>
            </a:extLst>
          </p:cNvPr>
          <p:cNvSpPr txBox="1"/>
          <p:nvPr/>
        </p:nvSpPr>
        <p:spPr>
          <a:xfrm>
            <a:off x="5106326" y="2811731"/>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6" name="Rounded Rectangle 16">
            <a:extLst>
              <a:ext uri="{FF2B5EF4-FFF2-40B4-BE49-F238E27FC236}">
                <a16:creationId xmlns:a16="http://schemas.microsoft.com/office/drawing/2014/main" id="{F53A9527-04A5-7ED3-4321-C80A292653BA}"/>
              </a:ext>
              <a:ext uri="{C183D7F6-B498-43B3-948B-1728B52AA6E4}">
                <adec:decorative xmlns:adec="http://schemas.microsoft.com/office/drawing/2017/decorative" val="1"/>
              </a:ext>
            </a:extLst>
          </p:cNvPr>
          <p:cNvSpPr/>
          <p:nvPr/>
        </p:nvSpPr>
        <p:spPr>
          <a:xfrm>
            <a:off x="4629934" y="2590801"/>
            <a:ext cx="4258052" cy="4071256"/>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7" name="TextBox 6">
            <a:extLst>
              <a:ext uri="{FF2B5EF4-FFF2-40B4-BE49-F238E27FC236}">
                <a16:creationId xmlns:a16="http://schemas.microsoft.com/office/drawing/2014/main" id="{C10A9D19-B659-4A6D-128D-C2A3A25F25F9}"/>
              </a:ext>
              <a:ext uri="{C183D7F6-B498-43B3-948B-1728B52AA6E4}">
                <adec:decorative xmlns:adec="http://schemas.microsoft.com/office/drawing/2017/decorative" val="1"/>
              </a:ext>
            </a:extLst>
          </p:cNvPr>
          <p:cNvSpPr txBox="1"/>
          <p:nvPr/>
        </p:nvSpPr>
        <p:spPr>
          <a:xfrm>
            <a:off x="4797214" y="3174307"/>
            <a:ext cx="4420529"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Post-Employment Restrictions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207, 5 CFR Part 2641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F</a:t>
            </a:r>
            <a:br>
              <a:rPr kumimoji="0" lang="en-US" sz="2400" b="0" i="0" u="none" strike="noStrike" kern="1200" cap="none" spc="0" normalizeH="0" baseline="0" noProof="0" dirty="0">
                <a:ln>
                  <a:noFill/>
                </a:ln>
                <a:solidFill>
                  <a:prstClr val="white"/>
                </a:solidFill>
                <a:effectLst/>
                <a:uLnTx/>
                <a:uFillTx/>
                <a:latin typeface="Corbel"/>
                <a:ea typeface="+mn-ea"/>
                <a:cs typeface="+mn-cs"/>
              </a:rPr>
            </a:b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p:txBody>
      </p:sp>
    </p:spTree>
    <p:extLst>
      <p:ext uri="{BB962C8B-B14F-4D97-AF65-F5344CB8AC3E}">
        <p14:creationId xmlns:p14="http://schemas.microsoft.com/office/powerpoint/2010/main" val="2733161339"/>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934</Words>
  <Application>Microsoft Office PowerPoint</Application>
  <PresentationFormat>On-screen Show (4:3)</PresentationFormat>
  <Paragraphs>64</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[9]: What do you Think?</vt:lpstr>
      <vt:lpstr>Scenario [9]: What do you do?</vt:lpstr>
      <vt:lpstr>SCENARIO [9] – ETHICS PRINCIPLES</vt:lpstr>
      <vt:lpstr>SCENARIO [9]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2025-02-10T23:39:29Z</dcterms:created>
  <dcterms:modified xsi:type="dcterms:W3CDTF">2025-02-10T23:39:56Z</dcterms:modified>
</cp:coreProperties>
</file>